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350" r:id="rId5"/>
    <p:sldId id="351" r:id="rId6"/>
    <p:sldId id="362" r:id="rId7"/>
    <p:sldId id="363" r:id="rId8"/>
    <p:sldId id="364" r:id="rId9"/>
    <p:sldId id="393" r:id="rId10"/>
    <p:sldId id="365" r:id="rId11"/>
    <p:sldId id="400" r:id="rId12"/>
    <p:sldId id="401" r:id="rId13"/>
    <p:sldId id="398" r:id="rId14"/>
    <p:sldId id="368" r:id="rId15"/>
    <p:sldId id="395" r:id="rId16"/>
    <p:sldId id="394" r:id="rId17"/>
    <p:sldId id="396" r:id="rId18"/>
    <p:sldId id="399" r:id="rId19"/>
    <p:sldId id="373" r:id="rId20"/>
    <p:sldId id="369" r:id="rId21"/>
    <p:sldId id="370" r:id="rId22"/>
    <p:sldId id="405" r:id="rId23"/>
    <p:sldId id="404" r:id="rId24"/>
    <p:sldId id="372" r:id="rId25"/>
    <p:sldId id="374" r:id="rId26"/>
    <p:sldId id="377" r:id="rId27"/>
    <p:sldId id="403" r:id="rId28"/>
    <p:sldId id="378" r:id="rId29"/>
    <p:sldId id="381" r:id="rId30"/>
    <p:sldId id="383" r:id="rId31"/>
    <p:sldId id="384" r:id="rId32"/>
    <p:sldId id="385" r:id="rId33"/>
    <p:sldId id="386" r:id="rId34"/>
    <p:sldId id="392" r:id="rId35"/>
    <p:sldId id="361" r:id="rId36"/>
    <p:sldId id="402" r:id="rId3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A185"/>
    <a:srgbClr val="0000FF"/>
    <a:srgbClr val="3F4A75"/>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4" autoAdjust="0"/>
    <p:restoredTop sz="90994" autoAdjust="0"/>
  </p:normalViewPr>
  <p:slideViewPr>
    <p:cSldViewPr snapToGrid="0">
      <p:cViewPr varScale="1">
        <p:scale>
          <a:sx n="145" d="100"/>
          <a:sy n="145" d="100"/>
        </p:scale>
        <p:origin x="702" y="108"/>
      </p:cViewPr>
      <p:guideLst>
        <p:guide orient="horz" pos="2160"/>
        <p:guide pos="3840"/>
      </p:guideLst>
    </p:cSldViewPr>
  </p:slideViewPr>
  <p:notesTextViewPr>
    <p:cViewPr>
      <p:scale>
        <a:sx n="3" d="2"/>
        <a:sy n="3" d="2"/>
      </p:scale>
      <p:origin x="0" y="0"/>
    </p:cViewPr>
  </p:notesTextViewPr>
  <p:notesViewPr>
    <p:cSldViewPr snapToGrid="0">
      <p:cViewPr varScale="1">
        <p:scale>
          <a:sx n="53" d="100"/>
          <a:sy n="53" d="100"/>
        </p:scale>
        <p:origin x="199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275CE-EE36-4595-AB79-5E3F720708C4}"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en-US"/>
        </a:p>
      </dgm:t>
    </dgm:pt>
    <dgm:pt modelId="{0F559541-AF0D-42C6-BEA7-6CE19417336A}">
      <dgm:prSet/>
      <dgm:spPr/>
      <dgm:t>
        <a:bodyPr/>
        <a:lstStyle/>
        <a:p>
          <a:r>
            <a:rPr lang="en-US" b="1" dirty="0"/>
            <a:t>Formula:</a:t>
          </a:r>
        </a:p>
        <a:p>
          <a:r>
            <a:rPr lang="en-US" dirty="0"/>
            <a:t> unrestricted net assets </a:t>
          </a:r>
          <a:br>
            <a:rPr lang="en-US" dirty="0"/>
          </a:br>
          <a:r>
            <a:rPr lang="en-US" dirty="0">
              <a:latin typeface="Cambria Math" panose="02040503050406030204" pitchFamily="18" charset="0"/>
              <a:ea typeface="Cambria Math" panose="02040503050406030204" pitchFamily="18" charset="0"/>
            </a:rPr>
            <a:t>÷ </a:t>
          </a:r>
          <a:br>
            <a:rPr lang="en-US" dirty="0">
              <a:latin typeface="Cambria Math" panose="02040503050406030204" pitchFamily="18" charset="0"/>
              <a:ea typeface="Cambria Math" panose="02040503050406030204" pitchFamily="18" charset="0"/>
            </a:rPr>
          </a:br>
          <a:r>
            <a:rPr lang="en-US" dirty="0"/>
            <a:t>annual operating expenses.</a:t>
          </a:r>
        </a:p>
      </dgm:t>
    </dgm:pt>
    <dgm:pt modelId="{05BC3A29-1F99-45C7-98C6-BAAC2D04D0AD}" type="parTrans" cxnId="{9B13FE82-4DB1-4FA4-A419-6BE571575DDF}">
      <dgm:prSet/>
      <dgm:spPr/>
      <dgm:t>
        <a:bodyPr/>
        <a:lstStyle/>
        <a:p>
          <a:endParaRPr lang="en-US"/>
        </a:p>
      </dgm:t>
    </dgm:pt>
    <dgm:pt modelId="{E4494746-1CC6-4738-B136-61ECC02F3E5A}" type="sibTrans" cxnId="{9B13FE82-4DB1-4FA4-A419-6BE571575DDF}">
      <dgm:prSet/>
      <dgm:spPr/>
      <dgm:t>
        <a:bodyPr/>
        <a:lstStyle/>
        <a:p>
          <a:endParaRPr lang="en-US"/>
        </a:p>
      </dgm:t>
    </dgm:pt>
    <dgm:pt modelId="{77A0C3E7-DBF8-41E4-9865-58663D015CCD}">
      <dgm:prSet/>
      <dgm:spPr/>
      <dgm:t>
        <a:bodyPr/>
        <a:lstStyle/>
        <a:p>
          <a:r>
            <a:rPr lang="en-US"/>
            <a:t>Remove any assets not available for reserve</a:t>
          </a:r>
        </a:p>
      </dgm:t>
    </dgm:pt>
    <dgm:pt modelId="{B2079203-DD20-4C9D-B4F6-DABE98C1D24F}" type="parTrans" cxnId="{8CA263FC-9DA1-4427-8DA5-989713E91FAC}">
      <dgm:prSet/>
      <dgm:spPr/>
      <dgm:t>
        <a:bodyPr/>
        <a:lstStyle/>
        <a:p>
          <a:endParaRPr lang="en-US"/>
        </a:p>
      </dgm:t>
    </dgm:pt>
    <dgm:pt modelId="{5BBFA5BE-CA1D-47C7-9728-7AF141C21B18}" type="sibTrans" cxnId="{8CA263FC-9DA1-4427-8DA5-989713E91FAC}">
      <dgm:prSet/>
      <dgm:spPr/>
      <dgm:t>
        <a:bodyPr/>
        <a:lstStyle/>
        <a:p>
          <a:endParaRPr lang="en-US"/>
        </a:p>
      </dgm:t>
    </dgm:pt>
    <dgm:pt modelId="{87A78D33-3B14-4BAF-9D26-F81FBBC7A60F}">
      <dgm:prSet/>
      <dgm:spPr/>
      <dgm:t>
        <a:bodyPr/>
        <a:lstStyle/>
        <a:p>
          <a:r>
            <a:rPr lang="en-US"/>
            <a:t>Convert the result to months or days.</a:t>
          </a:r>
        </a:p>
      </dgm:t>
    </dgm:pt>
    <dgm:pt modelId="{9887A85C-A234-40FA-96E1-9FBB26131CA2}" type="parTrans" cxnId="{ED57DE86-CDD1-4CFA-8BC7-D4A083E9C74C}">
      <dgm:prSet/>
      <dgm:spPr/>
      <dgm:t>
        <a:bodyPr/>
        <a:lstStyle/>
        <a:p>
          <a:endParaRPr lang="en-US"/>
        </a:p>
      </dgm:t>
    </dgm:pt>
    <dgm:pt modelId="{B702FB9D-852D-4631-96C1-55AE84F7810F}" type="sibTrans" cxnId="{ED57DE86-CDD1-4CFA-8BC7-D4A083E9C74C}">
      <dgm:prSet/>
      <dgm:spPr/>
      <dgm:t>
        <a:bodyPr/>
        <a:lstStyle/>
        <a:p>
          <a:endParaRPr lang="en-US"/>
        </a:p>
      </dgm:t>
    </dgm:pt>
    <dgm:pt modelId="{F62B962B-3584-4D22-AFA2-81EA5E60A882}" type="pres">
      <dgm:prSet presAssocID="{3C7275CE-EE36-4595-AB79-5E3F720708C4}" presName="hierChild1" presStyleCnt="0">
        <dgm:presLayoutVars>
          <dgm:chPref val="1"/>
          <dgm:dir/>
          <dgm:animOne val="branch"/>
          <dgm:animLvl val="lvl"/>
          <dgm:resizeHandles/>
        </dgm:presLayoutVars>
      </dgm:prSet>
      <dgm:spPr/>
    </dgm:pt>
    <dgm:pt modelId="{20DA229E-BCE7-4B78-A08E-40853F254FF6}" type="pres">
      <dgm:prSet presAssocID="{0F559541-AF0D-42C6-BEA7-6CE19417336A}" presName="hierRoot1" presStyleCnt="0"/>
      <dgm:spPr/>
    </dgm:pt>
    <dgm:pt modelId="{016D9145-025D-47EC-8485-EE52E61358B9}" type="pres">
      <dgm:prSet presAssocID="{0F559541-AF0D-42C6-BEA7-6CE19417336A}" presName="composite" presStyleCnt="0"/>
      <dgm:spPr/>
    </dgm:pt>
    <dgm:pt modelId="{D9DE377E-5BCA-4993-8CA8-5E623098CB84}" type="pres">
      <dgm:prSet presAssocID="{0F559541-AF0D-42C6-BEA7-6CE19417336A}" presName="background" presStyleLbl="node0" presStyleIdx="0" presStyleCnt="3"/>
      <dgm:spPr/>
    </dgm:pt>
    <dgm:pt modelId="{9C5DBDA5-C5D2-47AB-BCC5-49BE3A5DF0C1}" type="pres">
      <dgm:prSet presAssocID="{0F559541-AF0D-42C6-BEA7-6CE19417336A}" presName="text" presStyleLbl="fgAcc0" presStyleIdx="0" presStyleCnt="3">
        <dgm:presLayoutVars>
          <dgm:chPref val="3"/>
        </dgm:presLayoutVars>
      </dgm:prSet>
      <dgm:spPr/>
    </dgm:pt>
    <dgm:pt modelId="{A0CCD9DC-490D-4AAD-B180-C5D653F37928}" type="pres">
      <dgm:prSet presAssocID="{0F559541-AF0D-42C6-BEA7-6CE19417336A}" presName="hierChild2" presStyleCnt="0"/>
      <dgm:spPr/>
    </dgm:pt>
    <dgm:pt modelId="{F5259EA6-83DF-4BE7-8EFB-6788D5FFA387}" type="pres">
      <dgm:prSet presAssocID="{77A0C3E7-DBF8-41E4-9865-58663D015CCD}" presName="hierRoot1" presStyleCnt="0"/>
      <dgm:spPr/>
    </dgm:pt>
    <dgm:pt modelId="{AA31BACE-CCAD-48BA-81A4-406FA091005A}" type="pres">
      <dgm:prSet presAssocID="{77A0C3E7-DBF8-41E4-9865-58663D015CCD}" presName="composite" presStyleCnt="0"/>
      <dgm:spPr/>
    </dgm:pt>
    <dgm:pt modelId="{1A5CC48E-883B-45F9-B9ED-60BF69540ABB}" type="pres">
      <dgm:prSet presAssocID="{77A0C3E7-DBF8-41E4-9865-58663D015CCD}" presName="background" presStyleLbl="node0" presStyleIdx="1" presStyleCnt="3"/>
      <dgm:spPr/>
    </dgm:pt>
    <dgm:pt modelId="{E6F4F34C-CBC4-427A-B6EB-C79741FE3014}" type="pres">
      <dgm:prSet presAssocID="{77A0C3E7-DBF8-41E4-9865-58663D015CCD}" presName="text" presStyleLbl="fgAcc0" presStyleIdx="1" presStyleCnt="3">
        <dgm:presLayoutVars>
          <dgm:chPref val="3"/>
        </dgm:presLayoutVars>
      </dgm:prSet>
      <dgm:spPr/>
    </dgm:pt>
    <dgm:pt modelId="{A7B438B8-65D2-4B98-8B52-F75A0E63E3A9}" type="pres">
      <dgm:prSet presAssocID="{77A0C3E7-DBF8-41E4-9865-58663D015CCD}" presName="hierChild2" presStyleCnt="0"/>
      <dgm:spPr/>
    </dgm:pt>
    <dgm:pt modelId="{B0C6F478-A18B-4824-8989-B8FDA94E18F3}" type="pres">
      <dgm:prSet presAssocID="{87A78D33-3B14-4BAF-9D26-F81FBBC7A60F}" presName="hierRoot1" presStyleCnt="0"/>
      <dgm:spPr/>
    </dgm:pt>
    <dgm:pt modelId="{6D80C56F-2847-4D7A-89A8-D31202B10A7D}" type="pres">
      <dgm:prSet presAssocID="{87A78D33-3B14-4BAF-9D26-F81FBBC7A60F}" presName="composite" presStyleCnt="0"/>
      <dgm:spPr/>
    </dgm:pt>
    <dgm:pt modelId="{C5CD47CC-D819-4156-8E77-D04C362410B7}" type="pres">
      <dgm:prSet presAssocID="{87A78D33-3B14-4BAF-9D26-F81FBBC7A60F}" presName="background" presStyleLbl="node0" presStyleIdx="2" presStyleCnt="3"/>
      <dgm:spPr/>
    </dgm:pt>
    <dgm:pt modelId="{0E04ABCD-EC2E-4F2B-9FF0-B32CAA1A674E}" type="pres">
      <dgm:prSet presAssocID="{87A78D33-3B14-4BAF-9D26-F81FBBC7A60F}" presName="text" presStyleLbl="fgAcc0" presStyleIdx="2" presStyleCnt="3">
        <dgm:presLayoutVars>
          <dgm:chPref val="3"/>
        </dgm:presLayoutVars>
      </dgm:prSet>
      <dgm:spPr/>
    </dgm:pt>
    <dgm:pt modelId="{D3EA2CBE-6C44-49D2-8FC8-908211D64C63}" type="pres">
      <dgm:prSet presAssocID="{87A78D33-3B14-4BAF-9D26-F81FBBC7A60F}" presName="hierChild2" presStyleCnt="0"/>
      <dgm:spPr/>
    </dgm:pt>
  </dgm:ptLst>
  <dgm:cxnLst>
    <dgm:cxn modelId="{11ACE819-8B7C-42FA-8596-56866830FA75}" type="presOf" srcId="{3C7275CE-EE36-4595-AB79-5E3F720708C4}" destId="{F62B962B-3584-4D22-AFA2-81EA5E60A882}" srcOrd="0" destOrd="0" presId="urn:microsoft.com/office/officeart/2005/8/layout/hierarchy1"/>
    <dgm:cxn modelId="{5C9B7922-4A04-41F8-AC49-F4E4B14E8B3B}" type="presOf" srcId="{87A78D33-3B14-4BAF-9D26-F81FBBC7A60F}" destId="{0E04ABCD-EC2E-4F2B-9FF0-B32CAA1A674E}" srcOrd="0" destOrd="0" presId="urn:microsoft.com/office/officeart/2005/8/layout/hierarchy1"/>
    <dgm:cxn modelId="{1A08E425-FCE8-4A77-8735-1DFE4CE01D7A}" type="presOf" srcId="{0F559541-AF0D-42C6-BEA7-6CE19417336A}" destId="{9C5DBDA5-C5D2-47AB-BCC5-49BE3A5DF0C1}" srcOrd="0" destOrd="0" presId="urn:microsoft.com/office/officeart/2005/8/layout/hierarchy1"/>
    <dgm:cxn modelId="{9B13FE82-4DB1-4FA4-A419-6BE571575DDF}" srcId="{3C7275CE-EE36-4595-AB79-5E3F720708C4}" destId="{0F559541-AF0D-42C6-BEA7-6CE19417336A}" srcOrd="0" destOrd="0" parTransId="{05BC3A29-1F99-45C7-98C6-BAAC2D04D0AD}" sibTransId="{E4494746-1CC6-4738-B136-61ECC02F3E5A}"/>
    <dgm:cxn modelId="{ED57DE86-CDD1-4CFA-8BC7-D4A083E9C74C}" srcId="{3C7275CE-EE36-4595-AB79-5E3F720708C4}" destId="{87A78D33-3B14-4BAF-9D26-F81FBBC7A60F}" srcOrd="2" destOrd="0" parTransId="{9887A85C-A234-40FA-96E1-9FBB26131CA2}" sibTransId="{B702FB9D-852D-4631-96C1-55AE84F7810F}"/>
    <dgm:cxn modelId="{B580E0C5-5175-4C2C-8D2E-E9729A227965}" type="presOf" srcId="{77A0C3E7-DBF8-41E4-9865-58663D015CCD}" destId="{E6F4F34C-CBC4-427A-B6EB-C79741FE3014}" srcOrd="0" destOrd="0" presId="urn:microsoft.com/office/officeart/2005/8/layout/hierarchy1"/>
    <dgm:cxn modelId="{8CA263FC-9DA1-4427-8DA5-989713E91FAC}" srcId="{3C7275CE-EE36-4595-AB79-5E3F720708C4}" destId="{77A0C3E7-DBF8-41E4-9865-58663D015CCD}" srcOrd="1" destOrd="0" parTransId="{B2079203-DD20-4C9D-B4F6-DABE98C1D24F}" sibTransId="{5BBFA5BE-CA1D-47C7-9728-7AF141C21B18}"/>
    <dgm:cxn modelId="{EE1F1D26-0066-4288-9D8D-5AEB17064C35}" type="presParOf" srcId="{F62B962B-3584-4D22-AFA2-81EA5E60A882}" destId="{20DA229E-BCE7-4B78-A08E-40853F254FF6}" srcOrd="0" destOrd="0" presId="urn:microsoft.com/office/officeart/2005/8/layout/hierarchy1"/>
    <dgm:cxn modelId="{F078D8C7-E32C-4481-BD23-97D5D36B02D9}" type="presParOf" srcId="{20DA229E-BCE7-4B78-A08E-40853F254FF6}" destId="{016D9145-025D-47EC-8485-EE52E61358B9}" srcOrd="0" destOrd="0" presId="urn:microsoft.com/office/officeart/2005/8/layout/hierarchy1"/>
    <dgm:cxn modelId="{F77240CF-DE8C-4C0C-A5B2-574561DF31B1}" type="presParOf" srcId="{016D9145-025D-47EC-8485-EE52E61358B9}" destId="{D9DE377E-5BCA-4993-8CA8-5E623098CB84}" srcOrd="0" destOrd="0" presId="urn:microsoft.com/office/officeart/2005/8/layout/hierarchy1"/>
    <dgm:cxn modelId="{89990ACB-C0A8-450C-8EAB-52C7BA04F2C5}" type="presParOf" srcId="{016D9145-025D-47EC-8485-EE52E61358B9}" destId="{9C5DBDA5-C5D2-47AB-BCC5-49BE3A5DF0C1}" srcOrd="1" destOrd="0" presId="urn:microsoft.com/office/officeart/2005/8/layout/hierarchy1"/>
    <dgm:cxn modelId="{64B6B4DA-BF24-4021-B5B4-E72170892C83}" type="presParOf" srcId="{20DA229E-BCE7-4B78-A08E-40853F254FF6}" destId="{A0CCD9DC-490D-4AAD-B180-C5D653F37928}" srcOrd="1" destOrd="0" presId="urn:microsoft.com/office/officeart/2005/8/layout/hierarchy1"/>
    <dgm:cxn modelId="{16163AD3-AB10-4B19-82FD-504C1CBF0EEF}" type="presParOf" srcId="{F62B962B-3584-4D22-AFA2-81EA5E60A882}" destId="{F5259EA6-83DF-4BE7-8EFB-6788D5FFA387}" srcOrd="1" destOrd="0" presId="urn:microsoft.com/office/officeart/2005/8/layout/hierarchy1"/>
    <dgm:cxn modelId="{82296470-6CF9-4FB9-B2C6-87C1FED140A8}" type="presParOf" srcId="{F5259EA6-83DF-4BE7-8EFB-6788D5FFA387}" destId="{AA31BACE-CCAD-48BA-81A4-406FA091005A}" srcOrd="0" destOrd="0" presId="urn:microsoft.com/office/officeart/2005/8/layout/hierarchy1"/>
    <dgm:cxn modelId="{0563A1E0-0336-46EE-BB23-217F83366CDB}" type="presParOf" srcId="{AA31BACE-CCAD-48BA-81A4-406FA091005A}" destId="{1A5CC48E-883B-45F9-B9ED-60BF69540ABB}" srcOrd="0" destOrd="0" presId="urn:microsoft.com/office/officeart/2005/8/layout/hierarchy1"/>
    <dgm:cxn modelId="{41FA2150-FF86-420E-908F-6300131C936B}" type="presParOf" srcId="{AA31BACE-CCAD-48BA-81A4-406FA091005A}" destId="{E6F4F34C-CBC4-427A-B6EB-C79741FE3014}" srcOrd="1" destOrd="0" presId="urn:microsoft.com/office/officeart/2005/8/layout/hierarchy1"/>
    <dgm:cxn modelId="{03FF7707-8540-4A1C-85C2-64FB7CF8E46B}" type="presParOf" srcId="{F5259EA6-83DF-4BE7-8EFB-6788D5FFA387}" destId="{A7B438B8-65D2-4B98-8B52-F75A0E63E3A9}" srcOrd="1" destOrd="0" presId="urn:microsoft.com/office/officeart/2005/8/layout/hierarchy1"/>
    <dgm:cxn modelId="{036547AA-16FF-4C98-8410-179536481D41}" type="presParOf" srcId="{F62B962B-3584-4D22-AFA2-81EA5E60A882}" destId="{B0C6F478-A18B-4824-8989-B8FDA94E18F3}" srcOrd="2" destOrd="0" presId="urn:microsoft.com/office/officeart/2005/8/layout/hierarchy1"/>
    <dgm:cxn modelId="{051642A3-03AC-4BB9-8C4E-C40E000C37C4}" type="presParOf" srcId="{B0C6F478-A18B-4824-8989-B8FDA94E18F3}" destId="{6D80C56F-2847-4D7A-89A8-D31202B10A7D}" srcOrd="0" destOrd="0" presId="urn:microsoft.com/office/officeart/2005/8/layout/hierarchy1"/>
    <dgm:cxn modelId="{9541E6AD-1616-4576-96CF-1C139B81FF2F}" type="presParOf" srcId="{6D80C56F-2847-4D7A-89A8-D31202B10A7D}" destId="{C5CD47CC-D819-4156-8E77-D04C362410B7}" srcOrd="0" destOrd="0" presId="urn:microsoft.com/office/officeart/2005/8/layout/hierarchy1"/>
    <dgm:cxn modelId="{83DC145D-6DF5-4EE1-921F-BC130757E7C7}" type="presParOf" srcId="{6D80C56F-2847-4D7A-89A8-D31202B10A7D}" destId="{0E04ABCD-EC2E-4F2B-9FF0-B32CAA1A674E}" srcOrd="1" destOrd="0" presId="urn:microsoft.com/office/officeart/2005/8/layout/hierarchy1"/>
    <dgm:cxn modelId="{D93423FE-5D8C-4579-B530-83B25750212C}" type="presParOf" srcId="{B0C6F478-A18B-4824-8989-B8FDA94E18F3}" destId="{D3EA2CBE-6C44-49D2-8FC8-908211D64C6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237AF9-63F5-4B0D-B5AB-E6E0964A351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49EA820-802E-43C9-A842-A9DE8BC4094C}">
      <dgm:prSet/>
      <dgm:spPr/>
      <dgm:t>
        <a:bodyPr/>
        <a:lstStyle/>
        <a:p>
          <a:r>
            <a:rPr lang="en-US" dirty="0"/>
            <a:t>Consider starting low and building as you become more experienced with the plan and needs.</a:t>
          </a:r>
        </a:p>
      </dgm:t>
    </dgm:pt>
    <dgm:pt modelId="{5FE38A54-FC7C-440E-A37D-9A0D25653D63}" type="parTrans" cxnId="{77D4D7C1-51C0-4340-A02E-11F964E13032}">
      <dgm:prSet/>
      <dgm:spPr/>
      <dgm:t>
        <a:bodyPr/>
        <a:lstStyle/>
        <a:p>
          <a:endParaRPr lang="en-US"/>
        </a:p>
      </dgm:t>
    </dgm:pt>
    <dgm:pt modelId="{FD48FA1B-0321-4416-907F-399C589FF5CC}" type="sibTrans" cxnId="{77D4D7C1-51C0-4340-A02E-11F964E13032}">
      <dgm:prSet/>
      <dgm:spPr/>
      <dgm:t>
        <a:bodyPr/>
        <a:lstStyle/>
        <a:p>
          <a:endParaRPr lang="en-US"/>
        </a:p>
      </dgm:t>
    </dgm:pt>
    <dgm:pt modelId="{693EEE44-92E6-4422-9546-CB8E16228105}">
      <dgm:prSet/>
      <dgm:spPr/>
      <dgm:t>
        <a:bodyPr/>
        <a:lstStyle/>
        <a:p>
          <a:r>
            <a:rPr lang="en-US" dirty="0"/>
            <a:t>Adjust for revenue concentration, grant timing, payroll cycles, risk tolerance, and economic uncertainty.</a:t>
          </a:r>
        </a:p>
      </dgm:t>
    </dgm:pt>
    <dgm:pt modelId="{1355A515-1009-49DE-B1F9-2A2CEA5FE06C}" type="parTrans" cxnId="{22EA0BCF-0780-476A-B9CD-9B20D72D9762}">
      <dgm:prSet/>
      <dgm:spPr/>
      <dgm:t>
        <a:bodyPr/>
        <a:lstStyle/>
        <a:p>
          <a:endParaRPr lang="en-US"/>
        </a:p>
      </dgm:t>
    </dgm:pt>
    <dgm:pt modelId="{BE770204-C6C2-4331-83F7-D7822E07F70C}" type="sibTrans" cxnId="{22EA0BCF-0780-476A-B9CD-9B20D72D9762}">
      <dgm:prSet/>
      <dgm:spPr/>
      <dgm:t>
        <a:bodyPr/>
        <a:lstStyle/>
        <a:p>
          <a:endParaRPr lang="en-US"/>
        </a:p>
      </dgm:t>
    </dgm:pt>
    <dgm:pt modelId="{4BCDC69D-2484-4ED2-B704-73BE4CF0D4D5}">
      <dgm:prSet/>
      <dgm:spPr/>
      <dgm:t>
        <a:bodyPr/>
        <a:lstStyle/>
        <a:p>
          <a:r>
            <a:rPr lang="en-US" dirty="0"/>
            <a:t>Reasons for lower or higher reserves</a:t>
          </a:r>
        </a:p>
      </dgm:t>
    </dgm:pt>
    <dgm:pt modelId="{715FAFDE-91D2-4F70-BFD1-4E177229314B}" type="parTrans" cxnId="{DD868E1A-2C17-461A-8432-2FF019763C65}">
      <dgm:prSet/>
      <dgm:spPr/>
      <dgm:t>
        <a:bodyPr/>
        <a:lstStyle/>
        <a:p>
          <a:endParaRPr lang="en-US"/>
        </a:p>
      </dgm:t>
    </dgm:pt>
    <dgm:pt modelId="{0E57CE27-DD48-4E41-9B92-8B1E18A1CF98}" type="sibTrans" cxnId="{DD868E1A-2C17-461A-8432-2FF019763C65}">
      <dgm:prSet/>
      <dgm:spPr/>
      <dgm:t>
        <a:bodyPr/>
        <a:lstStyle/>
        <a:p>
          <a:endParaRPr lang="en-US"/>
        </a:p>
      </dgm:t>
    </dgm:pt>
    <dgm:pt modelId="{0D6E8E35-8B52-4733-97E0-82744697798F}" type="pres">
      <dgm:prSet presAssocID="{B6237AF9-63F5-4B0D-B5AB-E6E0964A3512}" presName="root" presStyleCnt="0">
        <dgm:presLayoutVars>
          <dgm:dir/>
          <dgm:resizeHandles val="exact"/>
        </dgm:presLayoutVars>
      </dgm:prSet>
      <dgm:spPr/>
    </dgm:pt>
    <dgm:pt modelId="{674AE620-714A-4197-A076-303D45E8BFBF}" type="pres">
      <dgm:prSet presAssocID="{249EA820-802E-43C9-A842-A9DE8BC4094C}" presName="compNode" presStyleCnt="0"/>
      <dgm:spPr/>
    </dgm:pt>
    <dgm:pt modelId="{2C53D349-A9AD-44C1-9ECB-B3D56174F942}" type="pres">
      <dgm:prSet presAssocID="{249EA820-802E-43C9-A842-A9DE8BC4094C}" presName="bgRect" presStyleLbl="bgShp" presStyleIdx="0" presStyleCnt="3"/>
      <dgm:spPr>
        <a:solidFill>
          <a:schemeClr val="accent1">
            <a:lumMod val="20000"/>
            <a:lumOff val="80000"/>
          </a:schemeClr>
        </a:solidFill>
        <a:ln>
          <a:solidFill>
            <a:schemeClr val="accent1">
              <a:lumMod val="20000"/>
              <a:lumOff val="80000"/>
            </a:schemeClr>
          </a:solidFill>
        </a:ln>
      </dgm:spPr>
    </dgm:pt>
    <dgm:pt modelId="{3E13D06F-D9BA-45D5-97B5-BB974D7FFD0A}" type="pres">
      <dgm:prSet presAssocID="{249EA820-802E-43C9-A842-A9DE8BC4094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ilding"/>
        </a:ext>
      </dgm:extLst>
    </dgm:pt>
    <dgm:pt modelId="{B0361D0C-DCFE-46A0-873B-465DA1C5FA97}" type="pres">
      <dgm:prSet presAssocID="{249EA820-802E-43C9-A842-A9DE8BC4094C}" presName="spaceRect" presStyleCnt="0"/>
      <dgm:spPr/>
    </dgm:pt>
    <dgm:pt modelId="{2F8DA3A0-EC7E-402F-9A9C-2CFB3345C414}" type="pres">
      <dgm:prSet presAssocID="{249EA820-802E-43C9-A842-A9DE8BC4094C}" presName="parTx" presStyleLbl="revTx" presStyleIdx="0" presStyleCnt="3">
        <dgm:presLayoutVars>
          <dgm:chMax val="0"/>
          <dgm:chPref val="0"/>
        </dgm:presLayoutVars>
      </dgm:prSet>
      <dgm:spPr/>
    </dgm:pt>
    <dgm:pt modelId="{C79C5D48-5C8E-4800-BB09-2C0A02896F00}" type="pres">
      <dgm:prSet presAssocID="{FD48FA1B-0321-4416-907F-399C589FF5CC}" presName="sibTrans" presStyleCnt="0"/>
      <dgm:spPr/>
    </dgm:pt>
    <dgm:pt modelId="{1DA3C22C-42B2-4988-B3AE-F38BFF2205DB}" type="pres">
      <dgm:prSet presAssocID="{693EEE44-92E6-4422-9546-CB8E16228105}" presName="compNode" presStyleCnt="0"/>
      <dgm:spPr/>
    </dgm:pt>
    <dgm:pt modelId="{7F59973C-2D71-4B9F-A6F4-774DD339D3AF}" type="pres">
      <dgm:prSet presAssocID="{693EEE44-92E6-4422-9546-CB8E16228105}" presName="bgRect" presStyleLbl="bgShp" presStyleIdx="1" presStyleCnt="3"/>
      <dgm:spPr>
        <a:solidFill>
          <a:schemeClr val="accent1">
            <a:lumMod val="20000"/>
            <a:lumOff val="80000"/>
          </a:schemeClr>
        </a:solidFill>
        <a:ln>
          <a:solidFill>
            <a:schemeClr val="accent1">
              <a:lumMod val="20000"/>
              <a:lumOff val="80000"/>
            </a:schemeClr>
          </a:solidFill>
        </a:ln>
      </dgm:spPr>
    </dgm:pt>
    <dgm:pt modelId="{8C5B4576-9F65-4A40-8BA4-E4E64FC1EDA0}" type="pres">
      <dgm:prSet presAssocID="{693EEE44-92E6-4422-9546-CB8E1622810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2BBD839D-F876-4826-8AC5-0E9F2144CF73}" type="pres">
      <dgm:prSet presAssocID="{693EEE44-92E6-4422-9546-CB8E16228105}" presName="spaceRect" presStyleCnt="0"/>
      <dgm:spPr/>
    </dgm:pt>
    <dgm:pt modelId="{783267B9-90A9-42CB-8836-CA987F399F23}" type="pres">
      <dgm:prSet presAssocID="{693EEE44-92E6-4422-9546-CB8E16228105}" presName="parTx" presStyleLbl="revTx" presStyleIdx="1" presStyleCnt="3">
        <dgm:presLayoutVars>
          <dgm:chMax val="0"/>
          <dgm:chPref val="0"/>
        </dgm:presLayoutVars>
      </dgm:prSet>
      <dgm:spPr/>
    </dgm:pt>
    <dgm:pt modelId="{AD06A37F-78F1-4C28-987D-DD9D2D25B447}" type="pres">
      <dgm:prSet presAssocID="{BE770204-C6C2-4331-83F7-D7822E07F70C}" presName="sibTrans" presStyleCnt="0"/>
      <dgm:spPr/>
    </dgm:pt>
    <dgm:pt modelId="{E0F3D839-1F3B-4435-B051-3800BFDB804E}" type="pres">
      <dgm:prSet presAssocID="{4BCDC69D-2484-4ED2-B704-73BE4CF0D4D5}" presName="compNode" presStyleCnt="0"/>
      <dgm:spPr/>
    </dgm:pt>
    <dgm:pt modelId="{C37E65CE-C08E-4598-96DC-8D32E171684A}" type="pres">
      <dgm:prSet presAssocID="{4BCDC69D-2484-4ED2-B704-73BE4CF0D4D5}" presName="bgRect" presStyleLbl="bgShp" presStyleIdx="2" presStyleCnt="3"/>
      <dgm:spPr>
        <a:solidFill>
          <a:schemeClr val="accent1">
            <a:lumMod val="20000"/>
            <a:lumOff val="80000"/>
          </a:schemeClr>
        </a:solidFill>
        <a:ln>
          <a:solidFill>
            <a:schemeClr val="accent1">
              <a:lumMod val="20000"/>
              <a:lumOff val="80000"/>
            </a:schemeClr>
          </a:solidFill>
        </a:ln>
      </dgm:spPr>
    </dgm:pt>
    <dgm:pt modelId="{BF1D2574-CA1C-4D2F-9BC0-488D863391AF}" type="pres">
      <dgm:prSet presAssocID="{4BCDC69D-2484-4ED2-B704-73BE4CF0D4D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pward trend"/>
        </a:ext>
      </dgm:extLst>
    </dgm:pt>
    <dgm:pt modelId="{375DEB1C-CAFA-486B-99C1-585082A83363}" type="pres">
      <dgm:prSet presAssocID="{4BCDC69D-2484-4ED2-B704-73BE4CF0D4D5}" presName="spaceRect" presStyleCnt="0"/>
      <dgm:spPr/>
    </dgm:pt>
    <dgm:pt modelId="{DEA06371-90A9-420A-AF18-1663F5FEEADF}" type="pres">
      <dgm:prSet presAssocID="{4BCDC69D-2484-4ED2-B704-73BE4CF0D4D5}" presName="parTx" presStyleLbl="revTx" presStyleIdx="2" presStyleCnt="3">
        <dgm:presLayoutVars>
          <dgm:chMax val="0"/>
          <dgm:chPref val="0"/>
        </dgm:presLayoutVars>
      </dgm:prSet>
      <dgm:spPr/>
    </dgm:pt>
  </dgm:ptLst>
  <dgm:cxnLst>
    <dgm:cxn modelId="{DD868E1A-2C17-461A-8432-2FF019763C65}" srcId="{B6237AF9-63F5-4B0D-B5AB-E6E0964A3512}" destId="{4BCDC69D-2484-4ED2-B704-73BE4CF0D4D5}" srcOrd="2" destOrd="0" parTransId="{715FAFDE-91D2-4F70-BFD1-4E177229314B}" sibTransId="{0E57CE27-DD48-4E41-9B92-8B1E18A1CF98}"/>
    <dgm:cxn modelId="{B234541B-E06E-44D7-B30C-4566446D7DAE}" type="presOf" srcId="{B6237AF9-63F5-4B0D-B5AB-E6E0964A3512}" destId="{0D6E8E35-8B52-4733-97E0-82744697798F}" srcOrd="0" destOrd="0" presId="urn:microsoft.com/office/officeart/2018/2/layout/IconVerticalSolidList"/>
    <dgm:cxn modelId="{E4E6097E-5985-4600-8F2E-6AA5C0D8D650}" type="presOf" srcId="{4BCDC69D-2484-4ED2-B704-73BE4CF0D4D5}" destId="{DEA06371-90A9-420A-AF18-1663F5FEEADF}" srcOrd="0" destOrd="0" presId="urn:microsoft.com/office/officeart/2018/2/layout/IconVerticalSolidList"/>
    <dgm:cxn modelId="{90B24384-626E-466C-AC2B-C4603DF1A9DE}" type="presOf" srcId="{249EA820-802E-43C9-A842-A9DE8BC4094C}" destId="{2F8DA3A0-EC7E-402F-9A9C-2CFB3345C414}" srcOrd="0" destOrd="0" presId="urn:microsoft.com/office/officeart/2018/2/layout/IconVerticalSolidList"/>
    <dgm:cxn modelId="{CFD1549D-1E92-4AD5-AEEE-586D8B88052E}" type="presOf" srcId="{693EEE44-92E6-4422-9546-CB8E16228105}" destId="{783267B9-90A9-42CB-8836-CA987F399F23}" srcOrd="0" destOrd="0" presId="urn:microsoft.com/office/officeart/2018/2/layout/IconVerticalSolidList"/>
    <dgm:cxn modelId="{77D4D7C1-51C0-4340-A02E-11F964E13032}" srcId="{B6237AF9-63F5-4B0D-B5AB-E6E0964A3512}" destId="{249EA820-802E-43C9-A842-A9DE8BC4094C}" srcOrd="0" destOrd="0" parTransId="{5FE38A54-FC7C-440E-A37D-9A0D25653D63}" sibTransId="{FD48FA1B-0321-4416-907F-399C589FF5CC}"/>
    <dgm:cxn modelId="{22EA0BCF-0780-476A-B9CD-9B20D72D9762}" srcId="{B6237AF9-63F5-4B0D-B5AB-E6E0964A3512}" destId="{693EEE44-92E6-4422-9546-CB8E16228105}" srcOrd="1" destOrd="0" parTransId="{1355A515-1009-49DE-B1F9-2A2CEA5FE06C}" sibTransId="{BE770204-C6C2-4331-83F7-D7822E07F70C}"/>
    <dgm:cxn modelId="{83073FA1-0F34-4DB6-9D5B-E7C28FEA1C96}" type="presParOf" srcId="{0D6E8E35-8B52-4733-97E0-82744697798F}" destId="{674AE620-714A-4197-A076-303D45E8BFBF}" srcOrd="0" destOrd="0" presId="urn:microsoft.com/office/officeart/2018/2/layout/IconVerticalSolidList"/>
    <dgm:cxn modelId="{3CFE5C25-3498-4E7F-BDC9-D5743646CA01}" type="presParOf" srcId="{674AE620-714A-4197-A076-303D45E8BFBF}" destId="{2C53D349-A9AD-44C1-9ECB-B3D56174F942}" srcOrd="0" destOrd="0" presId="urn:microsoft.com/office/officeart/2018/2/layout/IconVerticalSolidList"/>
    <dgm:cxn modelId="{E2288783-1797-4BA4-BEA8-4198A957EF72}" type="presParOf" srcId="{674AE620-714A-4197-A076-303D45E8BFBF}" destId="{3E13D06F-D9BA-45D5-97B5-BB974D7FFD0A}" srcOrd="1" destOrd="0" presId="urn:microsoft.com/office/officeart/2018/2/layout/IconVerticalSolidList"/>
    <dgm:cxn modelId="{1A56ACA8-A94C-4D2B-8ABB-2F1A8B8B4672}" type="presParOf" srcId="{674AE620-714A-4197-A076-303D45E8BFBF}" destId="{B0361D0C-DCFE-46A0-873B-465DA1C5FA97}" srcOrd="2" destOrd="0" presId="urn:microsoft.com/office/officeart/2018/2/layout/IconVerticalSolidList"/>
    <dgm:cxn modelId="{98F80306-597B-4E7A-8AA0-B6CC5DC42717}" type="presParOf" srcId="{674AE620-714A-4197-A076-303D45E8BFBF}" destId="{2F8DA3A0-EC7E-402F-9A9C-2CFB3345C414}" srcOrd="3" destOrd="0" presId="urn:microsoft.com/office/officeart/2018/2/layout/IconVerticalSolidList"/>
    <dgm:cxn modelId="{7F741E37-2155-4E31-8A6D-468D061597C5}" type="presParOf" srcId="{0D6E8E35-8B52-4733-97E0-82744697798F}" destId="{C79C5D48-5C8E-4800-BB09-2C0A02896F00}" srcOrd="1" destOrd="0" presId="urn:microsoft.com/office/officeart/2018/2/layout/IconVerticalSolidList"/>
    <dgm:cxn modelId="{0593A1CF-52A3-4849-8267-0E1904C750F4}" type="presParOf" srcId="{0D6E8E35-8B52-4733-97E0-82744697798F}" destId="{1DA3C22C-42B2-4988-B3AE-F38BFF2205DB}" srcOrd="2" destOrd="0" presId="urn:microsoft.com/office/officeart/2018/2/layout/IconVerticalSolidList"/>
    <dgm:cxn modelId="{ACBD469A-44D9-4F5B-8DB3-23265EF01ACF}" type="presParOf" srcId="{1DA3C22C-42B2-4988-B3AE-F38BFF2205DB}" destId="{7F59973C-2D71-4B9F-A6F4-774DD339D3AF}" srcOrd="0" destOrd="0" presId="urn:microsoft.com/office/officeart/2018/2/layout/IconVerticalSolidList"/>
    <dgm:cxn modelId="{45E6DAB5-8B35-44E5-891C-6A8542EF200F}" type="presParOf" srcId="{1DA3C22C-42B2-4988-B3AE-F38BFF2205DB}" destId="{8C5B4576-9F65-4A40-8BA4-E4E64FC1EDA0}" srcOrd="1" destOrd="0" presId="urn:microsoft.com/office/officeart/2018/2/layout/IconVerticalSolidList"/>
    <dgm:cxn modelId="{D718D07B-5F2E-44C3-8975-FC6B176B31FA}" type="presParOf" srcId="{1DA3C22C-42B2-4988-B3AE-F38BFF2205DB}" destId="{2BBD839D-F876-4826-8AC5-0E9F2144CF73}" srcOrd="2" destOrd="0" presId="urn:microsoft.com/office/officeart/2018/2/layout/IconVerticalSolidList"/>
    <dgm:cxn modelId="{DE8645F1-3A2E-4B23-A780-D35EC60FCEDA}" type="presParOf" srcId="{1DA3C22C-42B2-4988-B3AE-F38BFF2205DB}" destId="{783267B9-90A9-42CB-8836-CA987F399F23}" srcOrd="3" destOrd="0" presId="urn:microsoft.com/office/officeart/2018/2/layout/IconVerticalSolidList"/>
    <dgm:cxn modelId="{33A9B3FF-50A2-4CB6-AC26-95906041E723}" type="presParOf" srcId="{0D6E8E35-8B52-4733-97E0-82744697798F}" destId="{AD06A37F-78F1-4C28-987D-DD9D2D25B447}" srcOrd="3" destOrd="0" presId="urn:microsoft.com/office/officeart/2018/2/layout/IconVerticalSolidList"/>
    <dgm:cxn modelId="{0DF5E383-6B1B-4FB9-A67F-25A07497D8DE}" type="presParOf" srcId="{0D6E8E35-8B52-4733-97E0-82744697798F}" destId="{E0F3D839-1F3B-4435-B051-3800BFDB804E}" srcOrd="4" destOrd="0" presId="urn:microsoft.com/office/officeart/2018/2/layout/IconVerticalSolidList"/>
    <dgm:cxn modelId="{2071C044-3757-4A54-A2E0-F1655D48D0FB}" type="presParOf" srcId="{E0F3D839-1F3B-4435-B051-3800BFDB804E}" destId="{C37E65CE-C08E-4598-96DC-8D32E171684A}" srcOrd="0" destOrd="0" presId="urn:microsoft.com/office/officeart/2018/2/layout/IconVerticalSolidList"/>
    <dgm:cxn modelId="{E55CA727-4531-4797-A702-C4C4F84068A2}" type="presParOf" srcId="{E0F3D839-1F3B-4435-B051-3800BFDB804E}" destId="{BF1D2574-CA1C-4D2F-9BC0-488D863391AF}" srcOrd="1" destOrd="0" presId="urn:microsoft.com/office/officeart/2018/2/layout/IconVerticalSolidList"/>
    <dgm:cxn modelId="{3321C0F7-21F4-4034-B9C2-3EEEB7BA4365}" type="presParOf" srcId="{E0F3D839-1F3B-4435-B051-3800BFDB804E}" destId="{375DEB1C-CAFA-486B-99C1-585082A83363}" srcOrd="2" destOrd="0" presId="urn:microsoft.com/office/officeart/2018/2/layout/IconVerticalSolidList"/>
    <dgm:cxn modelId="{2EE1EF4C-AF78-40DD-B023-977F43F31C36}" type="presParOf" srcId="{E0F3D839-1F3B-4435-B051-3800BFDB804E}" destId="{DEA06371-90A9-420A-AF18-1663F5FEEAD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DE377E-5BCA-4993-8CA8-5E623098CB84}">
      <dsp:nvSpPr>
        <dsp:cNvPr id="0" name=""/>
        <dsp:cNvSpPr/>
      </dsp:nvSpPr>
      <dsp:spPr>
        <a:xfrm>
          <a:off x="0" y="890095"/>
          <a:ext cx="2814262" cy="17870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C5DBDA5-C5D2-47AB-BCC5-49BE3A5DF0C1}">
      <dsp:nvSpPr>
        <dsp:cNvPr id="0" name=""/>
        <dsp:cNvSpPr/>
      </dsp:nvSpPr>
      <dsp:spPr>
        <a:xfrm>
          <a:off x="312695" y="1187156"/>
          <a:ext cx="2814262" cy="17870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Formula:</a:t>
          </a:r>
        </a:p>
        <a:p>
          <a:pPr marL="0" lvl="0" indent="0" algn="ctr" defTabSz="889000">
            <a:lnSpc>
              <a:spcPct val="90000"/>
            </a:lnSpc>
            <a:spcBef>
              <a:spcPct val="0"/>
            </a:spcBef>
            <a:spcAft>
              <a:spcPct val="35000"/>
            </a:spcAft>
            <a:buNone/>
          </a:pPr>
          <a:r>
            <a:rPr lang="en-US" sz="2000" kern="1200" dirty="0"/>
            <a:t> unrestricted net assets </a:t>
          </a:r>
          <a:br>
            <a:rPr lang="en-US" sz="2000" kern="1200" dirty="0"/>
          </a:br>
          <a:r>
            <a:rPr lang="en-US" sz="2000" kern="1200" dirty="0">
              <a:latin typeface="Cambria Math" panose="02040503050406030204" pitchFamily="18" charset="0"/>
              <a:ea typeface="Cambria Math" panose="02040503050406030204" pitchFamily="18" charset="0"/>
            </a:rPr>
            <a:t>÷ </a:t>
          </a:r>
          <a:br>
            <a:rPr lang="en-US" sz="2000" kern="1200" dirty="0">
              <a:latin typeface="Cambria Math" panose="02040503050406030204" pitchFamily="18" charset="0"/>
              <a:ea typeface="Cambria Math" panose="02040503050406030204" pitchFamily="18" charset="0"/>
            </a:rPr>
          </a:br>
          <a:r>
            <a:rPr lang="en-US" sz="2000" kern="1200" dirty="0"/>
            <a:t>annual operating expenses.</a:t>
          </a:r>
        </a:p>
      </dsp:txBody>
      <dsp:txXfrm>
        <a:off x="365036" y="1239497"/>
        <a:ext cx="2709580" cy="1682374"/>
      </dsp:txXfrm>
    </dsp:sp>
    <dsp:sp modelId="{1A5CC48E-883B-45F9-B9ED-60BF69540ABB}">
      <dsp:nvSpPr>
        <dsp:cNvPr id="0" name=""/>
        <dsp:cNvSpPr/>
      </dsp:nvSpPr>
      <dsp:spPr>
        <a:xfrm>
          <a:off x="3439653" y="890095"/>
          <a:ext cx="2814262" cy="17870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6F4F34C-CBC4-427A-B6EB-C79741FE3014}">
      <dsp:nvSpPr>
        <dsp:cNvPr id="0" name=""/>
        <dsp:cNvSpPr/>
      </dsp:nvSpPr>
      <dsp:spPr>
        <a:xfrm>
          <a:off x="3752349" y="1187156"/>
          <a:ext cx="2814262" cy="17870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Remove any assets not available for reserve</a:t>
          </a:r>
        </a:p>
      </dsp:txBody>
      <dsp:txXfrm>
        <a:off x="3804690" y="1239497"/>
        <a:ext cx="2709580" cy="1682374"/>
      </dsp:txXfrm>
    </dsp:sp>
    <dsp:sp modelId="{C5CD47CC-D819-4156-8E77-D04C362410B7}">
      <dsp:nvSpPr>
        <dsp:cNvPr id="0" name=""/>
        <dsp:cNvSpPr/>
      </dsp:nvSpPr>
      <dsp:spPr>
        <a:xfrm>
          <a:off x="6879307" y="890095"/>
          <a:ext cx="2814262" cy="17870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E04ABCD-EC2E-4F2B-9FF0-B32CAA1A674E}">
      <dsp:nvSpPr>
        <dsp:cNvPr id="0" name=""/>
        <dsp:cNvSpPr/>
      </dsp:nvSpPr>
      <dsp:spPr>
        <a:xfrm>
          <a:off x="7192002" y="1187156"/>
          <a:ext cx="2814262" cy="17870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Convert the result to months or days.</a:t>
          </a:r>
        </a:p>
      </dsp:txBody>
      <dsp:txXfrm>
        <a:off x="7244343" y="1239497"/>
        <a:ext cx="2709580" cy="16823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3D349-A9AD-44C1-9ECB-B3D56174F942}">
      <dsp:nvSpPr>
        <dsp:cNvPr id="0" name=""/>
        <dsp:cNvSpPr/>
      </dsp:nvSpPr>
      <dsp:spPr>
        <a:xfrm>
          <a:off x="0" y="471"/>
          <a:ext cx="10006265" cy="1103818"/>
        </a:xfrm>
        <a:prstGeom prst="roundRect">
          <a:avLst>
            <a:gd name="adj" fmla="val 10000"/>
          </a:avLst>
        </a:prstGeom>
        <a:solidFill>
          <a:schemeClr val="accent1">
            <a:lumMod val="20000"/>
            <a:lumOff val="80000"/>
          </a:schemeClr>
        </a:solidFill>
        <a:ln>
          <a:solidFill>
            <a:schemeClr val="accent1">
              <a:lumMod val="20000"/>
              <a:lumOff val="80000"/>
            </a:schemeClr>
          </a:solidFill>
        </a:ln>
        <a:effectLst/>
      </dsp:spPr>
      <dsp:style>
        <a:lnRef idx="0">
          <a:scrgbClr r="0" g="0" b="0"/>
        </a:lnRef>
        <a:fillRef idx="1">
          <a:scrgbClr r="0" g="0" b="0"/>
        </a:fillRef>
        <a:effectRef idx="0">
          <a:scrgbClr r="0" g="0" b="0"/>
        </a:effectRef>
        <a:fontRef idx="minor"/>
      </dsp:style>
    </dsp:sp>
    <dsp:sp modelId="{3E13D06F-D9BA-45D5-97B5-BB974D7FFD0A}">
      <dsp:nvSpPr>
        <dsp:cNvPr id="0" name=""/>
        <dsp:cNvSpPr/>
      </dsp:nvSpPr>
      <dsp:spPr>
        <a:xfrm>
          <a:off x="333905" y="248830"/>
          <a:ext cx="607100" cy="6071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8DA3A0-EC7E-402F-9A9C-2CFB3345C414}">
      <dsp:nvSpPr>
        <dsp:cNvPr id="0" name=""/>
        <dsp:cNvSpPr/>
      </dsp:nvSpPr>
      <dsp:spPr>
        <a:xfrm>
          <a:off x="1274910" y="471"/>
          <a:ext cx="8731354" cy="110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21" tIns="116821" rIns="116821" bIns="116821" numCol="1" spcCol="1270" anchor="ctr" anchorCtr="0">
          <a:noAutofit/>
        </a:bodyPr>
        <a:lstStyle/>
        <a:p>
          <a:pPr marL="0" lvl="0" indent="0" algn="l" defTabSz="1111250">
            <a:lnSpc>
              <a:spcPct val="90000"/>
            </a:lnSpc>
            <a:spcBef>
              <a:spcPct val="0"/>
            </a:spcBef>
            <a:spcAft>
              <a:spcPct val="35000"/>
            </a:spcAft>
            <a:buNone/>
          </a:pPr>
          <a:r>
            <a:rPr lang="en-US" sz="2500" kern="1200" dirty="0"/>
            <a:t>Consider starting low and building as you become more experienced with the plan and needs.</a:t>
          </a:r>
        </a:p>
      </dsp:txBody>
      <dsp:txXfrm>
        <a:off x="1274910" y="471"/>
        <a:ext cx="8731354" cy="1103818"/>
      </dsp:txXfrm>
    </dsp:sp>
    <dsp:sp modelId="{7F59973C-2D71-4B9F-A6F4-774DD339D3AF}">
      <dsp:nvSpPr>
        <dsp:cNvPr id="0" name=""/>
        <dsp:cNvSpPr/>
      </dsp:nvSpPr>
      <dsp:spPr>
        <a:xfrm>
          <a:off x="0" y="1380245"/>
          <a:ext cx="10006265" cy="1103818"/>
        </a:xfrm>
        <a:prstGeom prst="roundRect">
          <a:avLst>
            <a:gd name="adj" fmla="val 10000"/>
          </a:avLst>
        </a:prstGeom>
        <a:solidFill>
          <a:schemeClr val="accent1">
            <a:lumMod val="20000"/>
            <a:lumOff val="80000"/>
          </a:schemeClr>
        </a:solidFill>
        <a:ln>
          <a:solidFill>
            <a:schemeClr val="accent1">
              <a:lumMod val="20000"/>
              <a:lumOff val="80000"/>
            </a:schemeClr>
          </a:solidFill>
        </a:ln>
        <a:effectLst/>
      </dsp:spPr>
      <dsp:style>
        <a:lnRef idx="0">
          <a:scrgbClr r="0" g="0" b="0"/>
        </a:lnRef>
        <a:fillRef idx="1">
          <a:scrgbClr r="0" g="0" b="0"/>
        </a:fillRef>
        <a:effectRef idx="0">
          <a:scrgbClr r="0" g="0" b="0"/>
        </a:effectRef>
        <a:fontRef idx="minor"/>
      </dsp:style>
    </dsp:sp>
    <dsp:sp modelId="{8C5B4576-9F65-4A40-8BA4-E4E64FC1EDA0}">
      <dsp:nvSpPr>
        <dsp:cNvPr id="0" name=""/>
        <dsp:cNvSpPr/>
      </dsp:nvSpPr>
      <dsp:spPr>
        <a:xfrm>
          <a:off x="333905" y="1628604"/>
          <a:ext cx="607100" cy="6071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3267B9-90A9-42CB-8836-CA987F399F23}">
      <dsp:nvSpPr>
        <dsp:cNvPr id="0" name=""/>
        <dsp:cNvSpPr/>
      </dsp:nvSpPr>
      <dsp:spPr>
        <a:xfrm>
          <a:off x="1274910" y="1380245"/>
          <a:ext cx="8731354" cy="110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21" tIns="116821" rIns="116821" bIns="116821" numCol="1" spcCol="1270" anchor="ctr" anchorCtr="0">
          <a:noAutofit/>
        </a:bodyPr>
        <a:lstStyle/>
        <a:p>
          <a:pPr marL="0" lvl="0" indent="0" algn="l" defTabSz="1111250">
            <a:lnSpc>
              <a:spcPct val="90000"/>
            </a:lnSpc>
            <a:spcBef>
              <a:spcPct val="0"/>
            </a:spcBef>
            <a:spcAft>
              <a:spcPct val="35000"/>
            </a:spcAft>
            <a:buNone/>
          </a:pPr>
          <a:r>
            <a:rPr lang="en-US" sz="2500" kern="1200" dirty="0"/>
            <a:t>Adjust for revenue concentration, grant timing, payroll cycles, risk tolerance, and economic uncertainty.</a:t>
          </a:r>
        </a:p>
      </dsp:txBody>
      <dsp:txXfrm>
        <a:off x="1274910" y="1380245"/>
        <a:ext cx="8731354" cy="1103818"/>
      </dsp:txXfrm>
    </dsp:sp>
    <dsp:sp modelId="{C37E65CE-C08E-4598-96DC-8D32E171684A}">
      <dsp:nvSpPr>
        <dsp:cNvPr id="0" name=""/>
        <dsp:cNvSpPr/>
      </dsp:nvSpPr>
      <dsp:spPr>
        <a:xfrm>
          <a:off x="0" y="2760018"/>
          <a:ext cx="10006265" cy="1103818"/>
        </a:xfrm>
        <a:prstGeom prst="roundRect">
          <a:avLst>
            <a:gd name="adj" fmla="val 10000"/>
          </a:avLst>
        </a:prstGeom>
        <a:solidFill>
          <a:schemeClr val="accent1">
            <a:lumMod val="20000"/>
            <a:lumOff val="80000"/>
          </a:schemeClr>
        </a:solidFill>
        <a:ln>
          <a:solidFill>
            <a:schemeClr val="accent1">
              <a:lumMod val="20000"/>
              <a:lumOff val="80000"/>
            </a:schemeClr>
          </a:solidFill>
        </a:ln>
        <a:effectLst/>
      </dsp:spPr>
      <dsp:style>
        <a:lnRef idx="0">
          <a:scrgbClr r="0" g="0" b="0"/>
        </a:lnRef>
        <a:fillRef idx="1">
          <a:scrgbClr r="0" g="0" b="0"/>
        </a:fillRef>
        <a:effectRef idx="0">
          <a:scrgbClr r="0" g="0" b="0"/>
        </a:effectRef>
        <a:fontRef idx="minor"/>
      </dsp:style>
    </dsp:sp>
    <dsp:sp modelId="{BF1D2574-CA1C-4D2F-9BC0-488D863391AF}">
      <dsp:nvSpPr>
        <dsp:cNvPr id="0" name=""/>
        <dsp:cNvSpPr/>
      </dsp:nvSpPr>
      <dsp:spPr>
        <a:xfrm>
          <a:off x="333905" y="3008377"/>
          <a:ext cx="607100" cy="6071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A06371-90A9-420A-AF18-1663F5FEEADF}">
      <dsp:nvSpPr>
        <dsp:cNvPr id="0" name=""/>
        <dsp:cNvSpPr/>
      </dsp:nvSpPr>
      <dsp:spPr>
        <a:xfrm>
          <a:off x="1274910" y="2760018"/>
          <a:ext cx="8731354" cy="110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21" tIns="116821" rIns="116821" bIns="116821" numCol="1" spcCol="1270" anchor="ctr" anchorCtr="0">
          <a:noAutofit/>
        </a:bodyPr>
        <a:lstStyle/>
        <a:p>
          <a:pPr marL="0" lvl="0" indent="0" algn="l" defTabSz="1111250">
            <a:lnSpc>
              <a:spcPct val="90000"/>
            </a:lnSpc>
            <a:spcBef>
              <a:spcPct val="0"/>
            </a:spcBef>
            <a:spcAft>
              <a:spcPct val="35000"/>
            </a:spcAft>
            <a:buNone/>
          </a:pPr>
          <a:r>
            <a:rPr lang="en-US" sz="2500" kern="1200" dirty="0"/>
            <a:t>Reasons for lower or higher reserves</a:t>
          </a:r>
        </a:p>
      </dsp:txBody>
      <dsp:txXfrm>
        <a:off x="1274910" y="2760018"/>
        <a:ext cx="8731354" cy="110381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06A9C3D-13CA-4497-AEE2-2C9D21BB2820}" type="datetimeFigureOut">
              <a:rPr lang="en-US" smtClean="0"/>
              <a:t>8/26/2026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0E7B3D-E1AD-4A68-B66D-F0D624FFFFA1}" type="slidenum">
              <a:rPr lang="en-US" smtClean="0"/>
              <a:t>‹#›</a:t>
            </a:fld>
            <a:endParaRPr lang="en-US"/>
          </a:p>
        </p:txBody>
      </p:sp>
    </p:spTree>
    <p:extLst>
      <p:ext uri="{BB962C8B-B14F-4D97-AF65-F5344CB8AC3E}">
        <p14:creationId xmlns:p14="http://schemas.microsoft.com/office/powerpoint/2010/main" val="2631844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C1909B8-B7D4-4AA8-B768-B640945EB2F6}" type="datetimeFigureOut">
              <a:rPr lang="en-US" smtClean="0"/>
              <a:t>8/26/2026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F7CAE86-BD2F-42DE-B720-40E106858311}" type="slidenum">
              <a:rPr lang="en-US" smtClean="0"/>
              <a:t>‹#›</a:t>
            </a:fld>
            <a:endParaRPr lang="en-US"/>
          </a:p>
        </p:txBody>
      </p:sp>
    </p:spTree>
    <p:extLst>
      <p:ext uri="{BB962C8B-B14F-4D97-AF65-F5344CB8AC3E}">
        <p14:creationId xmlns:p14="http://schemas.microsoft.com/office/powerpoint/2010/main" val="1112356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1</a:t>
            </a:fld>
            <a:endParaRPr lang="en-US"/>
          </a:p>
        </p:txBody>
      </p:sp>
    </p:spTree>
    <p:extLst>
      <p:ext uri="{BB962C8B-B14F-4D97-AF65-F5344CB8AC3E}">
        <p14:creationId xmlns:p14="http://schemas.microsoft.com/office/powerpoint/2010/main" val="3948458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much should a nonprofit include in its operating reserve.  Its important to note that there is no universal reserve target for a nonprofit to use.  A general baseline benchmark is 3-6 months of adjusted operating expenses.  Adjusted operating expenses are total expenses less any noncash expenses such as depreciation or in-kind. You should also consider excluding expenses associated with pass-thru grants, expenses tied to restricted resources, or expenses that would disappear during a time of disruption. </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11</a:t>
            </a:fld>
            <a:endParaRPr lang="en-US"/>
          </a:p>
        </p:txBody>
      </p:sp>
    </p:spTree>
    <p:extLst>
      <p:ext uri="{BB962C8B-B14F-4D97-AF65-F5344CB8AC3E}">
        <p14:creationId xmlns:p14="http://schemas.microsoft.com/office/powerpoint/2010/main" val="2542619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you have your target, but how much do you have available? </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13</a:t>
            </a:fld>
            <a:endParaRPr lang="en-US"/>
          </a:p>
        </p:txBody>
      </p:sp>
    </p:spTree>
    <p:extLst>
      <p:ext uri="{BB962C8B-B14F-4D97-AF65-F5344CB8AC3E}">
        <p14:creationId xmlns:p14="http://schemas.microsoft.com/office/powerpoint/2010/main" val="688774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67017-F337-D33B-9511-B8FB420DB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3C239-629A-5498-3A0D-6479C6598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35ED0-1663-E450-755A-8B9E578F32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 starting on the low-end of your range and building as you become more experienced with the organizations’ operating reserve plan. Be sure to Adjust for revenue concentration, grant timing, payroll cycles, risk tolerance, and economic uncertainty. predictable revenue, diversified funding, strong liquidity, and access to reliable credit may support a lower target. significant dependence on one funder or revenue source, reimbursement-based government contracts, seasonal or volatile revenue, substantial payroll and fixed commitments, limited borrowing capacity, aging facilities, uncertain government funding, and difficulty reducing costs quickly might support a larger reserve.</a:t>
            </a:r>
          </a:p>
          <a:p>
            <a:endParaRPr lang="en-US" dirty="0"/>
          </a:p>
        </p:txBody>
      </p:sp>
      <p:sp>
        <p:nvSpPr>
          <p:cNvPr id="4" name="Slide Number Placeholder 3">
            <a:extLst>
              <a:ext uri="{FF2B5EF4-FFF2-40B4-BE49-F238E27FC236}">
                <a16:creationId xmlns:a16="http://schemas.microsoft.com/office/drawing/2014/main" id="{156F5306-87E1-6605-8E07-A9C6CC98AB58}"/>
              </a:ext>
            </a:extLst>
          </p:cNvPr>
          <p:cNvSpPr>
            <a:spLocks noGrp="1"/>
          </p:cNvSpPr>
          <p:nvPr>
            <p:ph type="sldNum" sz="quarter" idx="5"/>
          </p:nvPr>
        </p:nvSpPr>
        <p:spPr/>
        <p:txBody>
          <a:bodyPr/>
          <a:lstStyle/>
          <a:p>
            <a:fld id="{9F7CAE86-BD2F-42DE-B720-40E106858311}" type="slidenum">
              <a:rPr lang="en-US" smtClean="0"/>
              <a:t>15</a:t>
            </a:fld>
            <a:endParaRPr lang="en-US"/>
          </a:p>
        </p:txBody>
      </p:sp>
    </p:spTree>
    <p:extLst>
      <p:ext uri="{BB962C8B-B14F-4D97-AF65-F5344CB8AC3E}">
        <p14:creationId xmlns:p14="http://schemas.microsoft.com/office/powerpoint/2010/main" val="666299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Incorporating the current economic environment into your operating reserve decision is an important consideration, but not an end all.  Inflation, interest rates, labor and general costs, revenue uncertainty, and delayed payment or reimbursement cycles are just a handful of items to take into account.  Consider building in a best, moderate, or worst case scenario to your operating reserve calculation.  </a:t>
            </a:r>
          </a:p>
          <a:p>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16</a:t>
            </a:fld>
            <a:endParaRPr lang="en-US"/>
          </a:p>
        </p:txBody>
      </p:sp>
    </p:spTree>
    <p:extLst>
      <p:ext uri="{BB962C8B-B14F-4D97-AF65-F5344CB8AC3E}">
        <p14:creationId xmlns:p14="http://schemas.microsoft.com/office/powerpoint/2010/main" val="1683158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Using reserves strategically.  A lot of this is a review, but its important to note that an operating reserve should not be used to cover recurring timing differences or fluctuations or ongoing deficit programs. These situations should be addressed with proper planning or budget process.</a:t>
            </a:r>
          </a:p>
          <a:p>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17</a:t>
            </a:fld>
            <a:endParaRPr lang="en-US"/>
          </a:p>
        </p:txBody>
      </p:sp>
    </p:spTree>
    <p:extLst>
      <p:ext uri="{BB962C8B-B14F-4D97-AF65-F5344CB8AC3E}">
        <p14:creationId xmlns:p14="http://schemas.microsoft.com/office/powerpoint/2010/main" val="166642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to we build and replenish reserves once we know our target.  You can use an annual budget allocation which provides upfront funding.  You could allocate any year-end surplus from operations, whether that’s an allocation up to your target or if you decide to allocate a set percentage of the surplus. Utilize cost savings from certain programs or areas. Allocate a portion or all investment income. One-time unrestricted gifts. Campaign or event allocations, Targeted foundation investment if you have an association foundation.</a:t>
            </a:r>
          </a:p>
          <a:p>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18</a:t>
            </a:fld>
            <a:endParaRPr lang="en-US"/>
          </a:p>
        </p:txBody>
      </p:sp>
    </p:spTree>
    <p:extLst>
      <p:ext uri="{BB962C8B-B14F-4D97-AF65-F5344CB8AC3E}">
        <p14:creationId xmlns:p14="http://schemas.microsoft.com/office/powerpoint/2010/main" val="2272228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5EEC7-06A3-F75B-751E-F61CA243E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2D2C3-BD0B-1D2E-AC02-B3758F874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CC4FB-48B2-C5AF-D0B9-CF2FE218FC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board is responsible for setting and approving an operating reserve policy and management is responsible for executing that policy.  All policies should have a purpose and define a target reserve level or range. A policy should also define the permitted uses. Be sure to include specifics, but leave open the possibility of unforeseen circumstances. A policy should define any approval requirements to use the reserve as well as an investment approach.  </a:t>
            </a:r>
            <a:endParaRPr lang="en-US" dirty="0"/>
          </a:p>
          <a:p>
            <a:endParaRPr lang="en-US" dirty="0"/>
          </a:p>
        </p:txBody>
      </p:sp>
      <p:sp>
        <p:nvSpPr>
          <p:cNvPr id="4" name="Slide Number Placeholder 3">
            <a:extLst>
              <a:ext uri="{FF2B5EF4-FFF2-40B4-BE49-F238E27FC236}">
                <a16:creationId xmlns:a16="http://schemas.microsoft.com/office/drawing/2014/main" id="{08A79A84-BA32-E5C3-177B-CFD459185575}"/>
              </a:ext>
            </a:extLst>
          </p:cNvPr>
          <p:cNvSpPr>
            <a:spLocks noGrp="1"/>
          </p:cNvSpPr>
          <p:nvPr>
            <p:ph type="sldNum" sz="quarter" idx="5"/>
          </p:nvPr>
        </p:nvSpPr>
        <p:spPr/>
        <p:txBody>
          <a:bodyPr/>
          <a:lstStyle/>
          <a:p>
            <a:fld id="{9F7CAE86-BD2F-42DE-B720-40E106858311}" type="slidenum">
              <a:rPr lang="en-US" smtClean="0"/>
              <a:t>19</a:t>
            </a:fld>
            <a:endParaRPr lang="en-US"/>
          </a:p>
        </p:txBody>
      </p:sp>
    </p:spTree>
    <p:extLst>
      <p:ext uri="{BB962C8B-B14F-4D97-AF65-F5344CB8AC3E}">
        <p14:creationId xmlns:p14="http://schemas.microsoft.com/office/powerpoint/2010/main" val="548663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87A26-715C-2F05-5621-01BBF1227A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53E419-F99A-798D-BA86-B62859A959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142149-305D-73D4-0959-9C61822E10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investment approach should include permissible instruments, minimum and maximum liquidity requirements, and FDIC coverage expectations.  If your target reserve is 4 months, consider holding 2 months in same or next-day instruments with the rest in instruments with longer maturities. A policy should define a replenishment plan in the case that operating reserves are utilized and could be one or a combination of methods mentioned on the previous slide.  A policy should define the measurement frequency of the reserve, which should at be at least annually.  Be sure to review the policy every 2-3 years or whenever you review your other organizational policies.</a:t>
            </a:r>
          </a:p>
          <a:p>
            <a:endParaRPr lang="en-US" dirty="0"/>
          </a:p>
        </p:txBody>
      </p:sp>
      <p:sp>
        <p:nvSpPr>
          <p:cNvPr id="4" name="Slide Number Placeholder 3">
            <a:extLst>
              <a:ext uri="{FF2B5EF4-FFF2-40B4-BE49-F238E27FC236}">
                <a16:creationId xmlns:a16="http://schemas.microsoft.com/office/drawing/2014/main" id="{78ECC08F-CADF-D213-4117-309A5E1266A4}"/>
              </a:ext>
            </a:extLst>
          </p:cNvPr>
          <p:cNvSpPr>
            <a:spLocks noGrp="1"/>
          </p:cNvSpPr>
          <p:nvPr>
            <p:ph type="sldNum" sz="quarter" idx="5"/>
          </p:nvPr>
        </p:nvSpPr>
        <p:spPr/>
        <p:txBody>
          <a:bodyPr/>
          <a:lstStyle/>
          <a:p>
            <a:fld id="{9F7CAE86-BD2F-42DE-B720-40E106858311}" type="slidenum">
              <a:rPr lang="en-US" smtClean="0"/>
              <a:t>20</a:t>
            </a:fld>
            <a:endParaRPr lang="en-US"/>
          </a:p>
        </p:txBody>
      </p:sp>
    </p:spTree>
    <p:extLst>
      <p:ext uri="{BB962C8B-B14F-4D97-AF65-F5344CB8AC3E}">
        <p14:creationId xmlns:p14="http://schemas.microsoft.com/office/powerpoint/2010/main" val="1064446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Operating reserves are important considerations for external funders.  Lenders could view low or no operating reserves as a risk of insufficient operating funds or an inability to meet near-term obligations.  The same is true for grantors or donors.  They might be worried your nonprofit won’t be able to sustain programs. The opposite can be true at the same time.  A grantor or donor could view high operating reserves as concern their funding won’t go to a genuine need and will just add to the existing excess funds on hand.  That is why it is key to emphasize that operating reserves are mission protection capital and to be transparent about the purpose of the operating reserves.</a:t>
            </a:r>
          </a:p>
          <a:p>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21</a:t>
            </a:fld>
            <a:endParaRPr lang="en-US"/>
          </a:p>
        </p:txBody>
      </p:sp>
    </p:spTree>
    <p:extLst>
      <p:ext uri="{BB962C8B-B14F-4D97-AF65-F5344CB8AC3E}">
        <p14:creationId xmlns:p14="http://schemas.microsoft.com/office/powerpoint/2010/main" val="2038485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reserves exceed near-term operating needs, an nonprofit can start to think about long-term financial stability and strength by establishing a quasi-endowment.  A quasi-endowment is a board-designated fund that functions like an endowment but remains legally unrestricted, meaning the board can spend or remove the principal at any time. Its important to note that these are Board-designated, not donor-restricted. This provides greater flexibility than a traditional permanent endowment, which are donor-restricted and generally must maintain the original gift.  Board-designated endowments can still have a defined purpose such as capital projects, programs expansion, or to cover contingencies, but offer the ability to be re-directed with a board resolution.  Permanent endowments can be beneficial to an organization, but they have to be a fit as well.  Permanent endowments that are a good fit can provide long-term financial security and benefits, while those that aren’t a good fit can be like hand-cuffs to an organization.  Having unrestricted funding allows the NFP to be strategic in the deployment of those funds and the flexibility to evolve as needed to serve its stakeholders. Consider a gift-acceptance policy to help decide if a donor gift is right for your NFP.  You have the right to refuse. A quasi-endowment plays a role in long-term sustainability by demonstrating a commitment by the nonprofit as well as serve as a stepping stone towards a larger investment plan or to help launch an endowment or capital campaign.</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22</a:t>
            </a:fld>
            <a:endParaRPr lang="en-US"/>
          </a:p>
        </p:txBody>
      </p:sp>
    </p:spTree>
    <p:extLst>
      <p:ext uri="{BB962C8B-B14F-4D97-AF65-F5344CB8AC3E}">
        <p14:creationId xmlns:p14="http://schemas.microsoft.com/office/powerpoint/2010/main" val="6085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primary financial concern for any organization, but specifically nonprofits, is resource availability.  Liquidity is the ease with which an asset can be converted into cash without significantly affecting its value.  Why does liquidity matter?  Nonprofits need sufficient liquid resources to help support daily operations.  Can you meet payroll every two weeks.  Can you pay vendor invoices on-time.  Can you make sure that your program services are delivered without interruption.  Making sure you have enough available liquid resources helps assure you can do all of these things.  Managing your liquid resources correctly can help move your organization from the day to day operations to long-term financial strength and the ability to apply and grow your resources strategically.</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3</a:t>
            </a:fld>
            <a:endParaRPr lang="en-US"/>
          </a:p>
        </p:txBody>
      </p:sp>
    </p:spTree>
    <p:extLst>
      <p:ext uri="{BB962C8B-B14F-4D97-AF65-F5344CB8AC3E}">
        <p14:creationId xmlns:p14="http://schemas.microsoft.com/office/powerpoint/2010/main" val="840986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Cash is a nonprofits most common liquid resource.  Operating or high interest checking accounts should be used for your daily operations such as payroll, bills, etc.  These generally offer the lowest possible return, but offer immediate access to cash. Savings and Money Market accounts can be used for excess operating funds and provide a low to moderately returns while still offering immediate or near-immediate access to funds.  Each of these should also be covered by FDIC insurance up to $250,000 per financial institution. Insured Cash Sweep (ICS) accounts have become more popular due to their ability to offer full FDIC insurance while only having to deal with one bank.  Depending on the type of the account, cash balances are moved in/out automatically to help increase return, but maintaining enough funds in your operating account to cover current cash needs.  This helps reduce the administrative burden of opening multiple accounts and different financial institutions. Interest rates are similar or slightly better than savings or money market accounts and cash is available the same day or next day. These accounts may require a higher minimum deposit. Certificates of deposit are used to manage longer-term liquidity needs, as funds are available at maturity.  If taken before maturity a penalty is assessed. Generally offers moderate to high rates of return, but not near the fund availability.  Deciding which account(s) are best for your nonprofit involves consideration of the tradeoffs between access, safety, return, and administrative complexity. As you organization accumulates excess operating funds, you can use a cash management ladder, starting with operating accounts, then moving to high-yield/insured sweep accounts, then government money markets, Treasury/CD ladder, then a long-term investment portfolio.</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4</a:t>
            </a:fld>
            <a:endParaRPr lang="en-US"/>
          </a:p>
        </p:txBody>
      </p:sp>
    </p:spTree>
    <p:extLst>
      <p:ext uri="{BB962C8B-B14F-4D97-AF65-F5344CB8AC3E}">
        <p14:creationId xmlns:p14="http://schemas.microsoft.com/office/powerpoint/2010/main" val="3995839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ASC 958 requires that a not-for-profit entity shall disclose in the notes to the financial statements relevant information about the liquidity or maturity of assets and liabilities, including restrictions and self-imposed limits on the use of particular items, in addition to information provided on the face of the statement of financial position. This includes qualitative information that is useful in assessing an entity’s liquidity and communicates now a NFP manages its liquid resources available to meet cash needs for general expenditures within one year of the date of the statement of financial position. This also includes quantitative information.  I.e. what assets are/are not available.  Here is an example of what that footnote looks like. A nonprofit must also disclose:</a:t>
            </a:r>
          </a:p>
          <a:p>
            <a:pPr lvl="0"/>
            <a:r>
              <a:rPr lang="en-US" sz="1200" kern="1200" dirty="0">
                <a:solidFill>
                  <a:schemeClr val="tx1"/>
                </a:solidFill>
                <a:effectLst/>
                <a:latin typeface="+mn-lt"/>
                <a:ea typeface="+mn-ea"/>
                <a:cs typeface="+mn-cs"/>
              </a:rPr>
              <a:t>Special borrowing arrangements, requirements imposed by resource providers to hold resources in separate accounts, and known liquidity problems</a:t>
            </a:r>
          </a:p>
          <a:p>
            <a:pPr lvl="0"/>
            <a:r>
              <a:rPr lang="en-US" sz="1200" kern="1200" dirty="0">
                <a:solidFill>
                  <a:schemeClr val="tx1"/>
                </a:solidFill>
                <a:effectLst/>
                <a:latin typeface="+mn-lt"/>
                <a:ea typeface="+mn-ea"/>
                <a:cs typeface="+mn-cs"/>
              </a:rPr>
              <a:t>If a NFP has not maintained appropriate amounts of cash and cash equivalents to comply with donor-restrictions</a:t>
            </a:r>
          </a:p>
          <a:p>
            <a:pPr lvl="0"/>
            <a:r>
              <a:rPr lang="en-US" sz="1200" kern="1200" dirty="0">
                <a:solidFill>
                  <a:schemeClr val="tx1"/>
                </a:solidFill>
                <a:effectLst/>
                <a:latin typeface="+mn-lt"/>
                <a:ea typeface="+mn-ea"/>
                <a:cs typeface="+mn-cs"/>
              </a:rPr>
              <a:t>Any other contractual resource constraints with suppliers, creditors, loan covenants, etc.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5</a:t>
            </a:fld>
            <a:endParaRPr lang="en-US"/>
          </a:p>
        </p:txBody>
      </p:sp>
    </p:spTree>
    <p:extLst>
      <p:ext uri="{BB962C8B-B14F-4D97-AF65-F5344CB8AC3E}">
        <p14:creationId xmlns:p14="http://schemas.microsoft.com/office/powerpoint/2010/main" val="2236922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Financial assets available for general expenditure, that is, without donor or other restrictions limiting their use, within one year of the statement of financial position date, comprise the following: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 of the liquidity management plan, the Board has set up an operations reserve up to six months’ operating expense based on current year monthly expense averages. Cash reserves exceeding daily cash requirements are invested in short-term investments and CDs, and may be drawn upon in the event of financial distress or an immediate liquidity need resulting from events outside the typical life cycle of converting financial assets to cash or settling financial liabilities. In the event of an unanticipated liquidity need, the Organization also could draw upon $X of available line of credit.</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6</a:t>
            </a:fld>
            <a:endParaRPr lang="en-US"/>
          </a:p>
        </p:txBody>
      </p:sp>
    </p:spTree>
    <p:extLst>
      <p:ext uri="{BB962C8B-B14F-4D97-AF65-F5344CB8AC3E}">
        <p14:creationId xmlns:p14="http://schemas.microsoft.com/office/powerpoint/2010/main" val="1019137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are operating reserves?  Operating reserves are Unrestricted net assets that a nonprofit’s board has designated for stabilizing operations in times of financial stress. Operating reserves are designed to provide financial resilience, not simply investment return. Reserves can include cash, investments, or both.  Operating reserves should not include donor-restricted assets, unless that is the restriction provided. Operating reserves also do not include endowment funds, whether they are board-designated or donor-restricted, but could include endowment earnings. Endowment funds are cash and/or investments established by a NFP designed to provide long-term financial support.  Typically, the principal or original amounts are maintained while earnings are put to use, either in operations, program support, etc.</a:t>
            </a:r>
            <a:endParaRPr lang="en-US" dirty="0"/>
          </a:p>
        </p:txBody>
      </p:sp>
      <p:sp>
        <p:nvSpPr>
          <p:cNvPr id="4" name="Slide Number Placeholder 3"/>
          <p:cNvSpPr>
            <a:spLocks noGrp="1"/>
          </p:cNvSpPr>
          <p:nvPr>
            <p:ph type="sldNum" sz="quarter" idx="5"/>
          </p:nvPr>
        </p:nvSpPr>
        <p:spPr/>
        <p:txBody>
          <a:bodyPr/>
          <a:lstStyle/>
          <a:p>
            <a:fld id="{9F7CAE86-BD2F-42DE-B720-40E106858311}" type="slidenum">
              <a:rPr lang="en-US" smtClean="0"/>
              <a:t>7</a:t>
            </a:fld>
            <a:endParaRPr lang="en-US"/>
          </a:p>
        </p:txBody>
      </p:sp>
    </p:spTree>
    <p:extLst>
      <p:ext uri="{BB962C8B-B14F-4D97-AF65-F5344CB8AC3E}">
        <p14:creationId xmlns:p14="http://schemas.microsoft.com/office/powerpoint/2010/main" val="218893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7761C-0406-E408-D4A5-EA7C43F1C7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E7C6E-3EC3-E24C-8A40-A060B74AC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BE1F31-9CF5-1AE3-4BFA-817D6EC7D30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Why are operating reserves important? They can cover periods of delayed revenue such as the recent Federal funding interruptions or a switch from advance to reimbursement based grant funding. They can help fund emergency expenses such as unexpected repairs to or replacements of property and equipment or even help avoid costly short-term financing. They can help sustain operations during downturns and bridge budget gaps.  </a:t>
            </a:r>
            <a:endParaRPr lang="en-US" dirty="0"/>
          </a:p>
        </p:txBody>
      </p:sp>
      <p:sp>
        <p:nvSpPr>
          <p:cNvPr id="4" name="Slide Number Placeholder 3">
            <a:extLst>
              <a:ext uri="{FF2B5EF4-FFF2-40B4-BE49-F238E27FC236}">
                <a16:creationId xmlns:a16="http://schemas.microsoft.com/office/drawing/2014/main" id="{E0A0C584-2D48-FEA2-818A-7C1226B13A08}"/>
              </a:ext>
            </a:extLst>
          </p:cNvPr>
          <p:cNvSpPr>
            <a:spLocks noGrp="1"/>
          </p:cNvSpPr>
          <p:nvPr>
            <p:ph type="sldNum" sz="quarter" idx="5"/>
          </p:nvPr>
        </p:nvSpPr>
        <p:spPr/>
        <p:txBody>
          <a:bodyPr/>
          <a:lstStyle/>
          <a:p>
            <a:fld id="{9F7CAE86-BD2F-42DE-B720-40E106858311}" type="slidenum">
              <a:rPr lang="en-US" smtClean="0"/>
              <a:t>8</a:t>
            </a:fld>
            <a:endParaRPr lang="en-US"/>
          </a:p>
        </p:txBody>
      </p:sp>
    </p:spTree>
    <p:extLst>
      <p:ext uri="{BB962C8B-B14F-4D97-AF65-F5344CB8AC3E}">
        <p14:creationId xmlns:p14="http://schemas.microsoft.com/office/powerpoint/2010/main" val="3762706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E7844-EBEF-9830-9C9A-5AA65A7EA1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0F0AFA-BFC2-D3A7-EEE7-C3EE76EF6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DFEEF-3923-281A-926A-DE1FC4DC2C2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They can support strategic pivots.  Say your nonprofit identifies a new need within your community or program service opportunity.  Or you have the opportunity to upgrade technology, capacity-building, or expand personnel.  Operating reserves also help strengthen donor, funder, and lender confidence.  Donors and funders want to be associated with those they can continue to partner with into the future and lenders want increased assurance they will be paid back.  Finally, operating reserves can help organizational morale by promoting confidence among staff and board members during periods of financial instability. </a:t>
            </a:r>
            <a:endParaRPr lang="en-US" dirty="0"/>
          </a:p>
        </p:txBody>
      </p:sp>
      <p:sp>
        <p:nvSpPr>
          <p:cNvPr id="4" name="Slide Number Placeholder 3">
            <a:extLst>
              <a:ext uri="{FF2B5EF4-FFF2-40B4-BE49-F238E27FC236}">
                <a16:creationId xmlns:a16="http://schemas.microsoft.com/office/drawing/2014/main" id="{C564BDAF-36B2-5488-8461-8899F4328029}"/>
              </a:ext>
            </a:extLst>
          </p:cNvPr>
          <p:cNvSpPr>
            <a:spLocks noGrp="1"/>
          </p:cNvSpPr>
          <p:nvPr>
            <p:ph type="sldNum" sz="quarter" idx="5"/>
          </p:nvPr>
        </p:nvSpPr>
        <p:spPr/>
        <p:txBody>
          <a:bodyPr/>
          <a:lstStyle/>
          <a:p>
            <a:fld id="{9F7CAE86-BD2F-42DE-B720-40E106858311}" type="slidenum">
              <a:rPr lang="en-US" smtClean="0"/>
              <a:t>9</a:t>
            </a:fld>
            <a:endParaRPr lang="en-US"/>
          </a:p>
        </p:txBody>
      </p:sp>
    </p:spTree>
    <p:extLst>
      <p:ext uri="{BB962C8B-B14F-4D97-AF65-F5344CB8AC3E}">
        <p14:creationId xmlns:p14="http://schemas.microsoft.com/office/powerpoint/2010/main" val="3154648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26D7E-3DF1-491D-44DB-FDB26A6FE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05D3C-C4B6-2378-A352-0B2FD56EA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523A9-BC52-E325-AF70-5DA5211F99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Operating reserves can come with some common misconceptions.  Reserves are hoarding. Donors or watchdogs may view large reserves as signs that a nonprofit doesn’t need support. In this case, be sure to communicate transparently, that reserves are essential to ensure mission continuity. All funds should be spent immediately on mission. Provide education on reserves as a sustainability strategy, not a barrier to impact. Large reserves means fundraising is unnecessary. Fundraising is essential to nonprofit operations and cannot be replaced by operating reserves. Operating reserves are designed to stabilize operations in times of financial distress, not provide a permanent replacement. Restricted funds can solve cash flow problems. Restricted funds must be used for a specific purpose or time period and cannot be redirected without donor permission. Reserve policies are only for large nonprofits. Reserve policies can help nonprofits of any size ensure mission continuity and eventually help the nonprofit on a path to long-term financial strength.</a:t>
            </a:r>
          </a:p>
          <a:p>
            <a:endParaRPr lang="en-US" dirty="0"/>
          </a:p>
        </p:txBody>
      </p:sp>
      <p:sp>
        <p:nvSpPr>
          <p:cNvPr id="4" name="Slide Number Placeholder 3">
            <a:extLst>
              <a:ext uri="{FF2B5EF4-FFF2-40B4-BE49-F238E27FC236}">
                <a16:creationId xmlns:a16="http://schemas.microsoft.com/office/drawing/2014/main" id="{49B9600E-D2F3-39C8-4F70-683BFE6D99CF}"/>
              </a:ext>
            </a:extLst>
          </p:cNvPr>
          <p:cNvSpPr>
            <a:spLocks noGrp="1"/>
          </p:cNvSpPr>
          <p:nvPr>
            <p:ph type="sldNum" sz="quarter" idx="5"/>
          </p:nvPr>
        </p:nvSpPr>
        <p:spPr/>
        <p:txBody>
          <a:bodyPr/>
          <a:lstStyle/>
          <a:p>
            <a:fld id="{9F7CAE86-BD2F-42DE-B720-40E106858311}" type="slidenum">
              <a:rPr lang="en-US" smtClean="0"/>
              <a:t>10</a:t>
            </a:fld>
            <a:endParaRPr lang="en-US"/>
          </a:p>
        </p:txBody>
      </p:sp>
    </p:spTree>
    <p:extLst>
      <p:ext uri="{BB962C8B-B14F-4D97-AF65-F5344CB8AC3E}">
        <p14:creationId xmlns:p14="http://schemas.microsoft.com/office/powerpoint/2010/main" val="98051416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BEBA8EAE-BF5A-486C-A8C5-ECC9F3942E4B}">
                <a14:imgProps xmlns:a14="http://schemas.microsoft.com/office/drawing/2010/main">
                  <a14:imgLayer r:embed="rId3">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6234" y="-394717"/>
            <a:ext cx="12209183" cy="8139454"/>
          </a:xfrm>
          <a:prstGeom prst="rect">
            <a:avLst/>
          </a:prstGeom>
          <a:noFill/>
        </p:spPr>
      </p:pic>
      <p:sp>
        <p:nvSpPr>
          <p:cNvPr id="2" name="Title 1"/>
          <p:cNvSpPr>
            <a:spLocks noGrp="1"/>
          </p:cNvSpPr>
          <p:nvPr>
            <p:ph type="ctrTitle" hasCustomPrompt="1"/>
          </p:nvPr>
        </p:nvSpPr>
        <p:spPr>
          <a:xfrm>
            <a:off x="6418135" y="3743349"/>
            <a:ext cx="5164265" cy="1236664"/>
          </a:xfrm>
        </p:spPr>
        <p:txBody>
          <a:bodyPr anchor="b">
            <a:noAutofit/>
          </a:bodyPr>
          <a:lstStyle>
            <a:lvl1pPr algn="l">
              <a:defRPr sz="5400" b="1">
                <a:solidFill>
                  <a:srgbClr val="3F4A75"/>
                </a:solidFill>
                <a:latin typeface="Century Gothic" panose="020B0502020202020204" pitchFamily="34" charset="0"/>
              </a:defRPr>
            </a:lvl1pPr>
          </a:lstStyle>
          <a:p>
            <a:r>
              <a:rPr lang="en-US" dirty="0"/>
              <a:t>CLICK TO EDIT MASTER TITLE STYLE</a:t>
            </a:r>
          </a:p>
        </p:txBody>
      </p:sp>
      <p:sp>
        <p:nvSpPr>
          <p:cNvPr id="23" name="Text Placeholder 2"/>
          <p:cNvSpPr>
            <a:spLocks noGrp="1"/>
          </p:cNvSpPr>
          <p:nvPr>
            <p:ph type="body" idx="1" hasCustomPrompt="1"/>
          </p:nvPr>
        </p:nvSpPr>
        <p:spPr>
          <a:xfrm>
            <a:off x="6418134" y="5376520"/>
            <a:ext cx="5092021" cy="445669"/>
          </a:xfrm>
        </p:spPr>
        <p:txBody>
          <a:bodyPr>
            <a:noAutofit/>
          </a:bodyPr>
          <a:lstStyle>
            <a:lvl1pPr marL="0" indent="0" algn="l">
              <a:buNone/>
              <a:defRPr sz="2800" b="1">
                <a:solidFill>
                  <a:srgbClr val="3F4A75"/>
                </a:solidFill>
                <a:latin typeface="Century Gothic" panose="020B0502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4" name="Date Placeholder 23"/>
          <p:cNvSpPr>
            <a:spLocks noGrp="1"/>
          </p:cNvSpPr>
          <p:nvPr>
            <p:ph type="dt" sz="half" idx="10"/>
          </p:nvPr>
        </p:nvSpPr>
        <p:spPr/>
        <p:txBody>
          <a:bodyPr/>
          <a:lstStyle/>
          <a:p>
            <a:fld id="{C68A4F93-D1E3-45F2-A99A-4899D37538E3}" type="datetimeFigureOut">
              <a:rPr lang="en-US" smtClean="0"/>
              <a:t>8/26/2026</a:t>
            </a:fld>
            <a:endParaRPr lang="en-US"/>
          </a:p>
        </p:txBody>
      </p:sp>
      <p:sp>
        <p:nvSpPr>
          <p:cNvPr id="25" name="Footer Placeholder 24"/>
          <p:cNvSpPr>
            <a:spLocks noGrp="1"/>
          </p:cNvSpPr>
          <p:nvPr>
            <p:ph type="ftr" sz="quarter" idx="11"/>
          </p:nvPr>
        </p:nvSpPr>
        <p:spPr/>
        <p:txBody>
          <a:bodyPr/>
          <a:lstStyle/>
          <a:p>
            <a:endParaRPr lang="en-US"/>
          </a:p>
        </p:txBody>
      </p:sp>
      <p:sp>
        <p:nvSpPr>
          <p:cNvPr id="26" name="Slide Number Placeholder 25"/>
          <p:cNvSpPr>
            <a:spLocks noGrp="1"/>
          </p:cNvSpPr>
          <p:nvPr>
            <p:ph type="sldNum" sz="quarter" idx="12"/>
          </p:nvPr>
        </p:nvSpPr>
        <p:spPr/>
        <p:txBody>
          <a:bodyPr/>
          <a:lstStyle>
            <a:lvl1pPr>
              <a:defRPr>
                <a:solidFill>
                  <a:schemeClr val="bg1"/>
                </a:solidFill>
              </a:defRPr>
            </a:lvl1pPr>
          </a:lstStyle>
          <a:p>
            <a:fld id="{44A8031B-20CB-41F1-9717-940801FC498A}" type="slidenum">
              <a:rPr lang="en-US" smtClean="0"/>
              <a:pPr/>
              <a:t>‹#›</a:t>
            </a:fld>
            <a:endParaRPr lang="en-US"/>
          </a:p>
        </p:txBody>
      </p:sp>
      <p:sp>
        <p:nvSpPr>
          <p:cNvPr id="15" name="Rectangle 14"/>
          <p:cNvSpPr/>
          <p:nvPr userDrawn="1"/>
        </p:nvSpPr>
        <p:spPr>
          <a:xfrm>
            <a:off x="6221047" y="-6708"/>
            <a:ext cx="5970953" cy="2177340"/>
          </a:xfrm>
          <a:prstGeom prst="rect">
            <a:avLst/>
          </a:prstGeom>
          <a:solidFill>
            <a:srgbClr val="3F4A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rotWithShape="1">
          <a:blip r:embed="rId4" cstate="print">
            <a:extLst>
              <a:ext uri="{28A0092B-C50C-407E-A947-70E740481C1C}">
                <a14:useLocalDpi xmlns:a14="http://schemas.microsoft.com/office/drawing/2010/main" val="0"/>
              </a:ext>
            </a:extLst>
          </a:blip>
          <a:srcRect l="23813" r="23924" b="37923"/>
          <a:stretch/>
        </p:blipFill>
        <p:spPr>
          <a:xfrm>
            <a:off x="6904825" y="337506"/>
            <a:ext cx="1381570" cy="446660"/>
          </a:xfrm>
          <a:prstGeom prst="rect">
            <a:avLst/>
          </a:prstGeom>
        </p:spPr>
      </p:pic>
      <p:sp>
        <p:nvSpPr>
          <p:cNvPr id="17" name="TextBox 16"/>
          <p:cNvSpPr txBox="1"/>
          <p:nvPr userDrawn="1"/>
        </p:nvSpPr>
        <p:spPr>
          <a:xfrm>
            <a:off x="6773497" y="975616"/>
            <a:ext cx="5531487" cy="969496"/>
          </a:xfrm>
          <a:prstGeom prst="rect">
            <a:avLst/>
          </a:prstGeom>
          <a:noFill/>
        </p:spPr>
        <p:txBody>
          <a:bodyPr wrap="square" rtlCol="0">
            <a:spAutoFit/>
          </a:bodyPr>
          <a:lstStyle/>
          <a:p>
            <a:pPr>
              <a:spcAft>
                <a:spcPts val="600"/>
              </a:spcAft>
            </a:pPr>
            <a:r>
              <a:rPr lang="en-US" sz="3200" b="1" spc="80" baseline="0" dirty="0">
                <a:solidFill>
                  <a:schemeClr val="bg1"/>
                </a:solidFill>
                <a:latin typeface="Arial" panose="020B0604020202020204" pitchFamily="34" charset="0"/>
                <a:cs typeface="Arial" panose="020B0604020202020204" pitchFamily="34" charset="0"/>
              </a:rPr>
              <a:t>10 Minute Tuesdays</a:t>
            </a:r>
          </a:p>
          <a:p>
            <a:r>
              <a:rPr lang="en-US" sz="2000" b="0" spc="80" dirty="0">
                <a:solidFill>
                  <a:schemeClr val="bg1"/>
                </a:solidFill>
                <a:latin typeface="Century Gothic" panose="020B0502020202020204" pitchFamily="34" charset="0"/>
                <a:cs typeface="Arial" panose="020B0604020202020204" pitchFamily="34" charset="0"/>
              </a:rPr>
              <a:t>Webinar</a:t>
            </a:r>
            <a:r>
              <a:rPr lang="en-US" sz="2000" b="0" spc="80" baseline="0" dirty="0">
                <a:solidFill>
                  <a:schemeClr val="bg1"/>
                </a:solidFill>
                <a:latin typeface="Century Gothic" panose="020B0502020202020204" pitchFamily="34" charset="0"/>
                <a:cs typeface="Arial" panose="020B0604020202020204" pitchFamily="34" charset="0"/>
              </a:rPr>
              <a:t> Series</a:t>
            </a:r>
            <a:endParaRPr lang="en-US" sz="2000" b="0" spc="80" dirty="0">
              <a:solidFill>
                <a:schemeClr val="bg1"/>
              </a:solidFill>
              <a:latin typeface="Century Gothic" panose="020B0502020202020204" pitchFamily="34" charset="0"/>
              <a:cs typeface="Arial" panose="020B0604020202020204" pitchFamily="34" charset="0"/>
            </a:endParaRPr>
          </a:p>
        </p:txBody>
      </p:sp>
      <p:grpSp>
        <p:nvGrpSpPr>
          <p:cNvPr id="54" name="Group 53"/>
          <p:cNvGrpSpPr/>
          <p:nvPr userDrawn="1"/>
        </p:nvGrpSpPr>
        <p:grpSpPr>
          <a:xfrm>
            <a:off x="9062709" y="-21125"/>
            <a:ext cx="3129291" cy="197088"/>
            <a:chOff x="9062709" y="4513"/>
            <a:chExt cx="3129291" cy="197088"/>
          </a:xfrm>
        </p:grpSpPr>
        <p:grpSp>
          <p:nvGrpSpPr>
            <p:cNvPr id="32" name="Group 31"/>
            <p:cNvGrpSpPr/>
            <p:nvPr userDrawn="1"/>
          </p:nvGrpSpPr>
          <p:grpSpPr>
            <a:xfrm>
              <a:off x="9062709" y="4513"/>
              <a:ext cx="1049392" cy="197088"/>
              <a:chOff x="6229350" y="3177574"/>
              <a:chExt cx="1049392" cy="197088"/>
            </a:xfrm>
          </p:grpSpPr>
          <p:cxnSp>
            <p:nvCxnSpPr>
              <p:cNvPr id="33" name="Straight Connector 32"/>
              <p:cNvCxnSpPr/>
              <p:nvPr userDrawn="1"/>
            </p:nvCxnSpPr>
            <p:spPr>
              <a:xfrm flipV="1">
                <a:off x="6229350"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flipV="1">
                <a:off x="6399811"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flipV="1">
                <a:off x="6570272"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a:xfrm flipV="1">
                <a:off x="6740733"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flipV="1">
                <a:off x="6911194"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7081655"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userDrawn="1"/>
          </p:nvGrpSpPr>
          <p:grpSpPr>
            <a:xfrm>
              <a:off x="10102658" y="4513"/>
              <a:ext cx="1049392" cy="197088"/>
              <a:chOff x="6229350" y="3177574"/>
              <a:chExt cx="1049392" cy="197088"/>
            </a:xfrm>
          </p:grpSpPr>
          <p:cxnSp>
            <p:nvCxnSpPr>
              <p:cNvPr id="40" name="Straight Connector 39"/>
              <p:cNvCxnSpPr/>
              <p:nvPr userDrawn="1"/>
            </p:nvCxnSpPr>
            <p:spPr>
              <a:xfrm flipV="1">
                <a:off x="6229350"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V="1">
                <a:off x="6399811"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a:xfrm flipV="1">
                <a:off x="6570272"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a:xfrm flipV="1">
                <a:off x="6740733"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6911194"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a:xfrm flipV="1">
                <a:off x="7081655"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userDrawn="1"/>
          </p:nvGrpSpPr>
          <p:grpSpPr>
            <a:xfrm>
              <a:off x="11142608" y="4513"/>
              <a:ext cx="1049392" cy="197088"/>
              <a:chOff x="6229350" y="3177574"/>
              <a:chExt cx="1049392" cy="197088"/>
            </a:xfrm>
          </p:grpSpPr>
          <p:cxnSp>
            <p:nvCxnSpPr>
              <p:cNvPr id="47" name="Straight Connector 46"/>
              <p:cNvCxnSpPr/>
              <p:nvPr userDrawn="1"/>
            </p:nvCxnSpPr>
            <p:spPr>
              <a:xfrm flipV="1">
                <a:off x="6229350"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a:xfrm flipV="1">
                <a:off x="6399811"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a:xfrm flipV="1">
                <a:off x="6570272"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a:xfrm flipV="1">
                <a:off x="6740733"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a:xfrm flipV="1">
                <a:off x="6911194"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a:xfrm flipV="1">
                <a:off x="7081655"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7" name="Group 76"/>
          <p:cNvGrpSpPr/>
          <p:nvPr userDrawn="1"/>
        </p:nvGrpSpPr>
        <p:grpSpPr>
          <a:xfrm rot="16200000">
            <a:off x="5794894" y="1547392"/>
            <a:ext cx="1049392" cy="197088"/>
            <a:chOff x="6229350" y="3177574"/>
            <a:chExt cx="1049392" cy="197088"/>
          </a:xfrm>
        </p:grpSpPr>
        <p:cxnSp>
          <p:nvCxnSpPr>
            <p:cNvPr id="78" name="Straight Connector 77"/>
            <p:cNvCxnSpPr/>
            <p:nvPr userDrawn="1"/>
          </p:nvCxnSpPr>
          <p:spPr>
            <a:xfrm flipV="1">
              <a:off x="6229350"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userDrawn="1"/>
          </p:nvCxnSpPr>
          <p:spPr>
            <a:xfrm flipV="1">
              <a:off x="6399811"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userDrawn="1"/>
          </p:nvCxnSpPr>
          <p:spPr>
            <a:xfrm flipV="1">
              <a:off x="6570272"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userDrawn="1"/>
          </p:nvCxnSpPr>
          <p:spPr>
            <a:xfrm flipV="1">
              <a:off x="6740733"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userDrawn="1"/>
          </p:nvCxnSpPr>
          <p:spPr>
            <a:xfrm flipV="1">
              <a:off x="6911194"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userDrawn="1"/>
          </p:nvCxnSpPr>
          <p:spPr>
            <a:xfrm flipV="1">
              <a:off x="7081655" y="3177574"/>
              <a:ext cx="197087" cy="197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059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8A4F93-D1E3-45F2-A99A-4899D37538E3}"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386230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8A4F93-D1E3-45F2-A99A-4899D37538E3}"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2987895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8A4F93-D1E3-45F2-A99A-4899D37538E3}"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3661214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8A4F93-D1E3-45F2-A99A-4899D37538E3}"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2621160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47535" y="365125"/>
            <a:ext cx="10006265" cy="728162"/>
          </a:xfrm>
        </p:spPr>
        <p:txBody>
          <a:bodyPr/>
          <a:lstStyle>
            <a:lvl1pPr>
              <a:defRPr b="1">
                <a:solidFill>
                  <a:srgbClr val="3F4A75"/>
                </a:solidFill>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a:xfrm>
            <a:off x="1347535" y="1909634"/>
            <a:ext cx="10006265" cy="3783475"/>
          </a:xfrm>
          <a:noFill/>
        </p:spPr>
        <p:txBody>
          <a:bodyPr/>
          <a:lstStyle>
            <a:lvl1pPr>
              <a:lnSpc>
                <a:spcPct val="110000"/>
              </a:lnSpc>
              <a:defRPr>
                <a:latin typeface="+mn-lt"/>
              </a:defRPr>
            </a:lvl1pPr>
            <a:lvl2pPr>
              <a:lnSpc>
                <a:spcPct val="110000"/>
              </a:lnSpc>
              <a:defRPr>
                <a:latin typeface="+mn-lt"/>
              </a:defRPr>
            </a:lvl2pPr>
            <a:lvl3pPr>
              <a:lnSpc>
                <a:spcPct val="110000"/>
              </a:lnSpc>
              <a:defRPr>
                <a:latin typeface="+mn-lt"/>
              </a:defRPr>
            </a:lvl3pPr>
            <a:lvl4pPr>
              <a:lnSpc>
                <a:spcPct val="110000"/>
              </a:lnSpc>
              <a:defRPr>
                <a:latin typeface="+mn-lt"/>
              </a:defRPr>
            </a:lvl4pPr>
            <a:lvl5pPr>
              <a:lnSpc>
                <a:spcPct val="110000"/>
              </a:lnSpc>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68A4F93-D1E3-45F2-A99A-4899D37538E3}"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8031B-20CB-41F1-9717-940801FC498A}" type="slidenum">
              <a:rPr lang="en-US" smtClean="0"/>
              <a:t>‹#›</a:t>
            </a:fld>
            <a:endParaRPr lang="en-US"/>
          </a:p>
        </p:txBody>
      </p:sp>
      <p:cxnSp>
        <p:nvCxnSpPr>
          <p:cNvPr id="8" name="Straight Connector 7"/>
          <p:cNvCxnSpPr/>
          <p:nvPr userDrawn="1"/>
        </p:nvCxnSpPr>
        <p:spPr>
          <a:xfrm>
            <a:off x="1010653" y="365125"/>
            <a:ext cx="0" cy="1192213"/>
          </a:xfrm>
          <a:prstGeom prst="line">
            <a:avLst/>
          </a:prstGeom>
          <a:ln w="76200">
            <a:solidFill>
              <a:srgbClr val="3F4A75"/>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3423" y="5811294"/>
            <a:ext cx="1340377" cy="426871"/>
          </a:xfrm>
          <a:prstGeom prst="rect">
            <a:avLst/>
          </a:prstGeom>
        </p:spPr>
      </p:pic>
      <p:cxnSp>
        <p:nvCxnSpPr>
          <p:cNvPr id="28" name="Straight Connector 27"/>
          <p:cNvCxnSpPr/>
          <p:nvPr userDrawn="1"/>
        </p:nvCxnSpPr>
        <p:spPr>
          <a:xfrm>
            <a:off x="1347535" y="6004053"/>
            <a:ext cx="8406065" cy="0"/>
          </a:xfrm>
          <a:prstGeom prst="line">
            <a:avLst/>
          </a:prstGeom>
          <a:ln w="38100">
            <a:solidFill>
              <a:srgbClr val="3F4A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029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69423" y="365125"/>
            <a:ext cx="10484377" cy="728162"/>
          </a:xfrm>
        </p:spPr>
        <p:txBody>
          <a:bodyPr/>
          <a:lstStyle>
            <a:lvl1pPr>
              <a:defRPr b="1">
                <a:solidFill>
                  <a:srgbClr val="17A185"/>
                </a:solidFill>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a:xfrm>
            <a:off x="1347535" y="1828800"/>
            <a:ext cx="10006265" cy="3864309"/>
          </a:xfrm>
        </p:spPr>
        <p:txBody>
          <a:bodyPr/>
          <a:lstStyle>
            <a:lvl1pPr>
              <a:lnSpc>
                <a:spcPct val="110000"/>
              </a:lnSpc>
              <a:defRPr>
                <a:latin typeface="+mn-lt"/>
              </a:defRPr>
            </a:lvl1pPr>
            <a:lvl2pPr>
              <a:lnSpc>
                <a:spcPct val="110000"/>
              </a:lnSpc>
              <a:defRPr>
                <a:latin typeface="+mn-lt"/>
              </a:defRPr>
            </a:lvl2pPr>
            <a:lvl3pPr>
              <a:lnSpc>
                <a:spcPct val="110000"/>
              </a:lnSpc>
              <a:defRPr>
                <a:latin typeface="+mn-lt"/>
              </a:defRPr>
            </a:lvl3pPr>
            <a:lvl4pPr>
              <a:lnSpc>
                <a:spcPct val="110000"/>
              </a:lnSpc>
              <a:defRPr>
                <a:latin typeface="+mn-lt"/>
              </a:defRPr>
            </a:lvl4pPr>
            <a:lvl5pPr>
              <a:lnSpc>
                <a:spcPct val="110000"/>
              </a:lnSpc>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68A4F93-D1E3-45F2-A99A-4899D37538E3}"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3F4A75"/>
                </a:solidFill>
              </a:defRPr>
            </a:lvl1pPr>
          </a:lstStyle>
          <a:p>
            <a:fld id="{44A8031B-20CB-41F1-9717-940801FC498A}" type="slidenum">
              <a:rPr lang="en-US" smtClean="0"/>
              <a:pPr/>
              <a:t>‹#›</a:t>
            </a:fld>
            <a:endParaRPr lang="en-US"/>
          </a:p>
        </p:txBody>
      </p:sp>
      <p:cxnSp>
        <p:nvCxnSpPr>
          <p:cNvPr id="11" name="Straight Connector 10"/>
          <p:cNvCxnSpPr/>
          <p:nvPr userDrawn="1"/>
        </p:nvCxnSpPr>
        <p:spPr>
          <a:xfrm>
            <a:off x="869423" y="1323474"/>
            <a:ext cx="4350277" cy="0"/>
          </a:xfrm>
          <a:prstGeom prst="line">
            <a:avLst/>
          </a:prstGeom>
          <a:ln w="76200">
            <a:solidFill>
              <a:srgbClr val="3F4A75"/>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3423" y="5811294"/>
            <a:ext cx="1340377" cy="426871"/>
          </a:xfrm>
          <a:prstGeom prst="rect">
            <a:avLst/>
          </a:prstGeom>
        </p:spPr>
      </p:pic>
      <p:cxnSp>
        <p:nvCxnSpPr>
          <p:cNvPr id="20" name="Straight Connector 19"/>
          <p:cNvCxnSpPr/>
          <p:nvPr userDrawn="1"/>
        </p:nvCxnSpPr>
        <p:spPr>
          <a:xfrm>
            <a:off x="1347535" y="6004053"/>
            <a:ext cx="8406065" cy="0"/>
          </a:xfrm>
          <a:prstGeom prst="line">
            <a:avLst/>
          </a:prstGeom>
          <a:ln w="38100">
            <a:solidFill>
              <a:srgbClr val="3F4A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816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b="14416"/>
          <a:stretch/>
        </p:blipFill>
        <p:spPr>
          <a:xfrm>
            <a:off x="-1" y="0"/>
            <a:ext cx="12211844" cy="6858000"/>
          </a:xfrm>
          <a:prstGeom prst="rect">
            <a:avLst/>
          </a:prstGeom>
        </p:spPr>
      </p:pic>
      <p:sp>
        <p:nvSpPr>
          <p:cNvPr id="2" name="Title 1"/>
          <p:cNvSpPr>
            <a:spLocks noGrp="1"/>
          </p:cNvSpPr>
          <p:nvPr>
            <p:ph type="title" hasCustomPrompt="1"/>
          </p:nvPr>
        </p:nvSpPr>
        <p:spPr>
          <a:xfrm>
            <a:off x="2209800" y="2469366"/>
            <a:ext cx="9144000" cy="1166334"/>
          </a:xfrm>
        </p:spPr>
        <p:txBody>
          <a:bodyPr>
            <a:noAutofit/>
          </a:bodyPr>
          <a:lstStyle>
            <a:lvl1pPr algn="l">
              <a:defRPr sz="6000" b="1">
                <a:solidFill>
                  <a:srgbClr val="3F4A75"/>
                </a:solidFill>
                <a:latin typeface="Century Gothic" panose="020B0502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68A4F93-D1E3-45F2-A99A-4899D37538E3}"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A8031B-20CB-41F1-9717-940801FC498A}" type="slidenum">
              <a:rPr lang="en-US" smtClean="0"/>
              <a:t>‹#›</a:t>
            </a:fld>
            <a:endParaRPr lang="en-US"/>
          </a:p>
        </p:txBody>
      </p:sp>
      <p:grpSp>
        <p:nvGrpSpPr>
          <p:cNvPr id="45" name="Group 44"/>
          <p:cNvGrpSpPr/>
          <p:nvPr userDrawn="1"/>
        </p:nvGrpSpPr>
        <p:grpSpPr>
          <a:xfrm>
            <a:off x="838200" y="1003636"/>
            <a:ext cx="2743200" cy="2775859"/>
            <a:chOff x="838200" y="2165686"/>
            <a:chExt cx="2743200" cy="2775859"/>
          </a:xfrm>
        </p:grpSpPr>
        <p:cxnSp>
          <p:nvCxnSpPr>
            <p:cNvPr id="9" name="Elbow Connector 8"/>
            <p:cNvCxnSpPr/>
            <p:nvPr userDrawn="1"/>
          </p:nvCxnSpPr>
          <p:spPr>
            <a:xfrm>
              <a:off x="838200" y="2165686"/>
              <a:ext cx="2743200" cy="947196"/>
            </a:xfrm>
            <a:prstGeom prst="bentConnector3">
              <a:avLst>
                <a:gd name="adj1" fmla="val 98622"/>
              </a:avLst>
            </a:prstGeom>
            <a:ln w="76200">
              <a:solidFill>
                <a:srgbClr val="17A185"/>
              </a:solidFill>
            </a:ln>
          </p:spPr>
          <p:style>
            <a:lnRef idx="1">
              <a:schemeClr val="accent1"/>
            </a:lnRef>
            <a:fillRef idx="0">
              <a:schemeClr val="accent1"/>
            </a:fillRef>
            <a:effectRef idx="0">
              <a:schemeClr val="accent1"/>
            </a:effectRef>
            <a:fontRef idx="minor">
              <a:schemeClr val="tx1"/>
            </a:fontRef>
          </p:style>
        </p:cxnSp>
        <p:cxnSp>
          <p:nvCxnSpPr>
            <p:cNvPr id="16" name="Elbow Connector 15"/>
            <p:cNvCxnSpPr/>
            <p:nvPr userDrawn="1"/>
          </p:nvCxnSpPr>
          <p:spPr>
            <a:xfrm rot="16200000" flipH="1">
              <a:off x="693506" y="3612408"/>
              <a:ext cx="1513800" cy="1144473"/>
            </a:xfrm>
            <a:prstGeom prst="bentConnector3">
              <a:avLst>
                <a:gd name="adj1" fmla="val 96993"/>
              </a:avLst>
            </a:prstGeom>
            <a:ln w="76200">
              <a:solidFill>
                <a:srgbClr val="17A185"/>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878169" y="2165686"/>
              <a:ext cx="0" cy="1346036"/>
            </a:xfrm>
            <a:prstGeom prst="line">
              <a:avLst/>
            </a:prstGeom>
            <a:ln w="76200">
              <a:solidFill>
                <a:srgbClr val="17A185"/>
              </a:solidFill>
            </a:ln>
          </p:spPr>
          <p:style>
            <a:lnRef idx="1">
              <a:schemeClr val="accent1"/>
            </a:lnRef>
            <a:fillRef idx="0">
              <a:schemeClr val="accent1"/>
            </a:fillRef>
            <a:effectRef idx="0">
              <a:schemeClr val="accent1"/>
            </a:effectRef>
            <a:fontRef idx="minor">
              <a:schemeClr val="tx1"/>
            </a:fontRef>
          </p:style>
        </p:cxnSp>
      </p:grpSp>
      <p:pic>
        <p:nvPicPr>
          <p:cNvPr id="46" name="Picture 4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13423" y="5811294"/>
            <a:ext cx="1340377" cy="426871"/>
          </a:xfrm>
          <a:prstGeom prst="rect">
            <a:avLst/>
          </a:prstGeom>
        </p:spPr>
      </p:pic>
      <p:cxnSp>
        <p:nvCxnSpPr>
          <p:cNvPr id="47" name="Straight Connector 46"/>
          <p:cNvCxnSpPr/>
          <p:nvPr userDrawn="1"/>
        </p:nvCxnSpPr>
        <p:spPr>
          <a:xfrm>
            <a:off x="1347535" y="6004053"/>
            <a:ext cx="8406065" cy="0"/>
          </a:xfrm>
          <a:prstGeom prst="line">
            <a:avLst/>
          </a:prstGeom>
          <a:ln w="38100">
            <a:solidFill>
              <a:srgbClr val="3F4A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90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68A4F93-D1E3-45F2-A99A-4899D37538E3}"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A8031B-20CB-41F1-9717-940801FC498A}" type="slidenum">
              <a:rPr lang="en-US" smtClean="0"/>
              <a:t>‹#›</a:t>
            </a:fld>
            <a:endParaRPr lang="en-US"/>
          </a:p>
        </p:txBody>
      </p:sp>
      <p:sp>
        <p:nvSpPr>
          <p:cNvPr id="8" name="Title 1"/>
          <p:cNvSpPr>
            <a:spLocks noGrp="1"/>
          </p:cNvSpPr>
          <p:nvPr>
            <p:ph type="title" hasCustomPrompt="1"/>
          </p:nvPr>
        </p:nvSpPr>
        <p:spPr>
          <a:xfrm>
            <a:off x="1347535" y="365125"/>
            <a:ext cx="10006265" cy="728162"/>
          </a:xfrm>
        </p:spPr>
        <p:txBody>
          <a:bodyPr/>
          <a:lstStyle>
            <a:lvl1pPr>
              <a:defRPr b="1">
                <a:solidFill>
                  <a:srgbClr val="3F4A75"/>
                </a:solidFill>
                <a:latin typeface="Century Gothic" panose="020B0502020202020204" pitchFamily="34" charset="0"/>
              </a:defRPr>
            </a:lvl1pPr>
          </a:lstStyle>
          <a:p>
            <a:r>
              <a:rPr lang="en-US" dirty="0"/>
              <a:t>CLICK TO EDIT MASTER TITLE STYLE</a:t>
            </a:r>
          </a:p>
        </p:txBody>
      </p:sp>
      <p:cxnSp>
        <p:nvCxnSpPr>
          <p:cNvPr id="9" name="Straight Connector 8"/>
          <p:cNvCxnSpPr/>
          <p:nvPr userDrawn="1"/>
        </p:nvCxnSpPr>
        <p:spPr>
          <a:xfrm>
            <a:off x="1010653" y="365125"/>
            <a:ext cx="0" cy="1192213"/>
          </a:xfrm>
          <a:prstGeom prst="line">
            <a:avLst/>
          </a:prstGeom>
          <a:ln w="76200">
            <a:solidFill>
              <a:srgbClr val="3F4A75"/>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3423" y="5811294"/>
            <a:ext cx="1340377" cy="426871"/>
          </a:xfrm>
          <a:prstGeom prst="rect">
            <a:avLst/>
          </a:prstGeom>
        </p:spPr>
      </p:pic>
      <p:cxnSp>
        <p:nvCxnSpPr>
          <p:cNvPr id="12" name="Straight Connector 11"/>
          <p:cNvCxnSpPr/>
          <p:nvPr userDrawn="1"/>
        </p:nvCxnSpPr>
        <p:spPr>
          <a:xfrm>
            <a:off x="1347535" y="6004053"/>
            <a:ext cx="8406065" cy="0"/>
          </a:xfrm>
          <a:prstGeom prst="line">
            <a:avLst/>
          </a:prstGeom>
          <a:ln w="38100">
            <a:solidFill>
              <a:srgbClr val="3F4A75"/>
            </a:solidFill>
          </a:ln>
        </p:spPr>
        <p:style>
          <a:lnRef idx="1">
            <a:schemeClr val="accent1"/>
          </a:lnRef>
          <a:fillRef idx="0">
            <a:schemeClr val="accent1"/>
          </a:fillRef>
          <a:effectRef idx="0">
            <a:schemeClr val="accent1"/>
          </a:effectRef>
          <a:fontRef idx="minor">
            <a:schemeClr val="tx1"/>
          </a:fontRef>
        </p:style>
      </p:cxnSp>
      <p:sp>
        <p:nvSpPr>
          <p:cNvPr id="17" name="L-Shape 16"/>
          <p:cNvSpPr/>
          <p:nvPr userDrawn="1"/>
        </p:nvSpPr>
        <p:spPr>
          <a:xfrm rot="5400000">
            <a:off x="1347341" y="2057023"/>
            <a:ext cx="563543" cy="563156"/>
          </a:xfrm>
          <a:prstGeom prst="corner">
            <a:avLst>
              <a:gd name="adj1" fmla="val 8373"/>
              <a:gd name="adj2" fmla="val 6990"/>
            </a:avLst>
          </a:prstGeom>
          <a:solidFill>
            <a:srgbClr val="17A1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Shape 19"/>
          <p:cNvSpPr/>
          <p:nvPr userDrawn="1"/>
        </p:nvSpPr>
        <p:spPr>
          <a:xfrm rot="5400000">
            <a:off x="6350473" y="2057023"/>
            <a:ext cx="563543" cy="563156"/>
          </a:xfrm>
          <a:prstGeom prst="corner">
            <a:avLst>
              <a:gd name="adj1" fmla="val 8373"/>
              <a:gd name="adj2" fmla="val 6990"/>
            </a:avLst>
          </a:prstGeom>
          <a:solidFill>
            <a:srgbClr val="17A1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02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8A4F93-D1E3-45F2-A99A-4899D37538E3}"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2894457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8A4F93-D1E3-45F2-A99A-4899D37538E3}"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403341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8A4F93-D1E3-45F2-A99A-4899D37538E3}"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48977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8A4F93-D1E3-45F2-A99A-4899D37538E3}"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A8031B-20CB-41F1-9717-940801FC498A}" type="slidenum">
              <a:rPr lang="en-US" smtClean="0"/>
              <a:t>‹#›</a:t>
            </a:fld>
            <a:endParaRPr lang="en-US"/>
          </a:p>
        </p:txBody>
      </p:sp>
    </p:spTree>
    <p:extLst>
      <p:ext uri="{BB962C8B-B14F-4D97-AF65-F5344CB8AC3E}">
        <p14:creationId xmlns:p14="http://schemas.microsoft.com/office/powerpoint/2010/main" val="29972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8A4F93-D1E3-45F2-A99A-4899D37538E3}"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A8031B-20CB-41F1-9717-940801FC498A}" type="slidenum">
              <a:rPr lang="en-US" smtClean="0"/>
              <a:t>‹#›</a:t>
            </a:fld>
            <a:endParaRPr lang="en-US"/>
          </a:p>
        </p:txBody>
      </p:sp>
    </p:spTree>
    <p:extLst>
      <p:ext uri="{BB962C8B-B14F-4D97-AF65-F5344CB8AC3E}">
        <p14:creationId xmlns:p14="http://schemas.microsoft.com/office/powerpoint/2010/main" val="1913915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2" r:id="rId5"/>
    <p:sldLayoutId id="2147483651"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mailto:cbedient@hbecpa.com" TargetMode="Externa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hyperlink" Target="mailto:zfowler@hbecpa.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8FBE65-DD98-4FAA-9063-FD7CFEC1F37F}"/>
              </a:ext>
            </a:extLst>
          </p:cNvPr>
          <p:cNvPicPr>
            <a:picLocks noChangeAspect="1"/>
          </p:cNvPicPr>
          <p:nvPr/>
        </p:nvPicPr>
        <p:blipFill rotWithShape="1">
          <a:blip r:embed="rId3">
            <a:extLst>
              <a:ext uri="{28A0092B-C50C-407E-A947-70E740481C1C}">
                <a14:useLocalDpi xmlns:a14="http://schemas.microsoft.com/office/drawing/2010/main" val="0"/>
              </a:ext>
            </a:extLst>
          </a:blip>
          <a:srcRect l="-1430" t="-27192" r="1430" b="27192"/>
          <a:stretch/>
        </p:blipFill>
        <p:spPr>
          <a:xfrm>
            <a:off x="-235670" y="-1314717"/>
            <a:ext cx="12427670" cy="4660376"/>
          </a:xfrm>
          <a:prstGeom prst="rect">
            <a:avLst/>
          </a:prstGeom>
        </p:spPr>
      </p:pic>
      <p:sp>
        <p:nvSpPr>
          <p:cNvPr id="4" name="Title 1">
            <a:extLst>
              <a:ext uri="{FF2B5EF4-FFF2-40B4-BE49-F238E27FC236}">
                <a16:creationId xmlns:a16="http://schemas.microsoft.com/office/drawing/2014/main" id="{1A7A7B38-8FF0-496D-B608-F4A2D136C62E}"/>
              </a:ext>
            </a:extLst>
          </p:cNvPr>
          <p:cNvSpPr txBox="1">
            <a:spLocks/>
          </p:cNvSpPr>
          <p:nvPr/>
        </p:nvSpPr>
        <p:spPr>
          <a:xfrm>
            <a:off x="372895" y="3598743"/>
            <a:ext cx="11721628" cy="26449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1200"/>
              </a:spcBef>
              <a:spcAft>
                <a:spcPts val="1200"/>
              </a:spcAft>
            </a:pPr>
            <a:r>
              <a:rPr lang="en-US" sz="2400" b="1" dirty="0">
                <a:solidFill>
                  <a:schemeClr val="accent1">
                    <a:lumMod val="50000"/>
                  </a:schemeClr>
                </a:solidFill>
                <a:latin typeface="Century Gothic" panose="020B0502020202020204" pitchFamily="34" charset="0"/>
              </a:rPr>
              <a:t> August 25th, 2026</a:t>
            </a:r>
            <a:br>
              <a:rPr lang="en-US" sz="5400" dirty="0">
                <a:solidFill>
                  <a:schemeClr val="accent1">
                    <a:lumMod val="50000"/>
                  </a:schemeClr>
                </a:solidFill>
              </a:rPr>
            </a:br>
            <a:r>
              <a:rPr lang="en-US" sz="6000" b="1" dirty="0">
                <a:solidFill>
                  <a:schemeClr val="accent1">
                    <a:lumMod val="50000"/>
                  </a:schemeClr>
                </a:solidFill>
                <a:latin typeface="Century Gothic" panose="020B0502020202020204" pitchFamily="34" charset="0"/>
              </a:rPr>
              <a:t>Making Your Nonprofit’s Money Work Harder</a:t>
            </a:r>
            <a:endParaRPr lang="en-US" sz="4000" b="1" dirty="0">
              <a:solidFill>
                <a:schemeClr val="accent1">
                  <a:lumMod val="50000"/>
                </a:schemeClr>
              </a:solidFill>
              <a:latin typeface="Century Gothic" panose="020B0502020202020204" pitchFamily="34" charset="0"/>
            </a:endParaRPr>
          </a:p>
          <a:p>
            <a:pPr>
              <a:lnSpc>
                <a:spcPct val="100000"/>
              </a:lnSpc>
              <a:spcBef>
                <a:spcPts val="1200"/>
              </a:spcBef>
              <a:spcAft>
                <a:spcPts val="1200"/>
              </a:spcAft>
            </a:pPr>
            <a:r>
              <a:rPr lang="en-US" sz="2800" b="1" dirty="0">
                <a:solidFill>
                  <a:schemeClr val="accent1">
                    <a:lumMod val="50000"/>
                  </a:schemeClr>
                </a:solidFill>
                <a:latin typeface="Century Gothic" panose="020B0502020202020204" pitchFamily="34" charset="0"/>
              </a:rPr>
              <a:t>A Two-Part Series on Reserves, Liquidity &amp; Investment Strategy</a:t>
            </a:r>
            <a:endParaRPr lang="en-US" sz="2800" b="1" dirty="0">
              <a:solidFill>
                <a:srgbClr val="17A185"/>
              </a:solidFill>
              <a:latin typeface="Century Gothic" panose="020B0502020202020204" pitchFamily="34" charset="0"/>
            </a:endParaRPr>
          </a:p>
        </p:txBody>
      </p:sp>
    </p:spTree>
    <p:extLst>
      <p:ext uri="{BB962C8B-B14F-4D97-AF65-F5344CB8AC3E}">
        <p14:creationId xmlns:p14="http://schemas.microsoft.com/office/powerpoint/2010/main" val="2026018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8AF81-F085-943E-8FC7-1136E4E146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FF7ED-BA63-65BB-0651-AF29EC8B70C4}"/>
              </a:ext>
            </a:extLst>
          </p:cNvPr>
          <p:cNvSpPr>
            <a:spLocks noGrp="1"/>
          </p:cNvSpPr>
          <p:nvPr>
            <p:ph type="title"/>
          </p:nvPr>
        </p:nvSpPr>
        <p:spPr/>
        <p:txBody>
          <a:bodyPr>
            <a:normAutofit/>
          </a:bodyPr>
          <a:lstStyle/>
          <a:p>
            <a:r>
              <a:rPr lang="en-US" dirty="0"/>
              <a:t>Common Misconceptions</a:t>
            </a:r>
          </a:p>
        </p:txBody>
      </p:sp>
      <p:graphicFrame>
        <p:nvGraphicFramePr>
          <p:cNvPr id="6" name="Table 5">
            <a:extLst>
              <a:ext uri="{FF2B5EF4-FFF2-40B4-BE49-F238E27FC236}">
                <a16:creationId xmlns:a16="http://schemas.microsoft.com/office/drawing/2014/main" id="{83948876-0B39-5F78-9C46-009859641991}"/>
              </a:ext>
            </a:extLst>
          </p:cNvPr>
          <p:cNvGraphicFramePr>
            <a:graphicFrameLocks noGrp="1"/>
          </p:cNvGraphicFramePr>
          <p:nvPr>
            <p:extLst>
              <p:ext uri="{D42A27DB-BD31-4B8C-83A1-F6EECF244321}">
                <p14:modId xmlns:p14="http://schemas.microsoft.com/office/powerpoint/2010/main" val="3583118142"/>
              </p:ext>
            </p:extLst>
          </p:nvPr>
        </p:nvGraphicFramePr>
        <p:xfrm>
          <a:off x="1348576" y="1568281"/>
          <a:ext cx="10005224" cy="3845560"/>
        </p:xfrm>
        <a:graphic>
          <a:graphicData uri="http://schemas.openxmlformats.org/drawingml/2006/table">
            <a:tbl>
              <a:tblPr firstRow="1" bandRow="1">
                <a:tableStyleId>{5C22544A-7EE6-4342-B048-85BDC9FD1C3A}</a:tableStyleId>
              </a:tblPr>
              <a:tblGrid>
                <a:gridCol w="5002612">
                  <a:extLst>
                    <a:ext uri="{9D8B030D-6E8A-4147-A177-3AD203B41FA5}">
                      <a16:colId xmlns:a16="http://schemas.microsoft.com/office/drawing/2014/main" val="2010786799"/>
                    </a:ext>
                  </a:extLst>
                </a:gridCol>
                <a:gridCol w="5002612">
                  <a:extLst>
                    <a:ext uri="{9D8B030D-6E8A-4147-A177-3AD203B41FA5}">
                      <a16:colId xmlns:a16="http://schemas.microsoft.com/office/drawing/2014/main" val="1285103573"/>
                    </a:ext>
                  </a:extLst>
                </a:gridCol>
              </a:tblGrid>
              <a:tr h="370840">
                <a:tc>
                  <a:txBody>
                    <a:bodyPr/>
                    <a:lstStyle/>
                    <a:p>
                      <a:r>
                        <a:rPr lang="en-US"/>
                        <a:t>Misconception</a:t>
                      </a:r>
                      <a:endParaRPr lang="en-US" dirty="0"/>
                    </a:p>
                  </a:txBody>
                  <a:tcPr/>
                </a:tc>
                <a:tc>
                  <a:txBody>
                    <a:bodyPr/>
                    <a:lstStyle/>
                    <a:p>
                      <a:r>
                        <a:rPr lang="en-US"/>
                        <a:t>The Reality</a:t>
                      </a:r>
                      <a:endParaRPr lang="en-US" dirty="0"/>
                    </a:p>
                  </a:txBody>
                  <a:tcPr/>
                </a:tc>
                <a:extLst>
                  <a:ext uri="{0D108BD9-81ED-4DB2-BD59-A6C34878D82A}">
                    <a16:rowId xmlns:a16="http://schemas.microsoft.com/office/drawing/2014/main" val="498132840"/>
                  </a:ext>
                </a:extLst>
              </a:tr>
              <a:tr h="370840">
                <a:tc>
                  <a:txBody>
                    <a:bodyPr/>
                    <a:lstStyle/>
                    <a:p>
                      <a:r>
                        <a:rPr lang="en-US" dirty="0"/>
                        <a:t>“Reserves are hoarding.”</a:t>
                      </a:r>
                    </a:p>
                  </a:txBody>
                  <a:tcPr anchor="ctr"/>
                </a:tc>
                <a:tc>
                  <a:txBody>
                    <a:bodyPr/>
                    <a:lstStyle/>
                    <a:p>
                      <a:r>
                        <a:rPr lang="en-US" dirty="0"/>
                        <a:t>Transparent communication can demonstrate that reserves are essential for mission continuity and special activities.</a:t>
                      </a:r>
                    </a:p>
                  </a:txBody>
                  <a:tcPr anchor="ctr"/>
                </a:tc>
                <a:extLst>
                  <a:ext uri="{0D108BD9-81ED-4DB2-BD59-A6C34878D82A}">
                    <a16:rowId xmlns:a16="http://schemas.microsoft.com/office/drawing/2014/main" val="1008266153"/>
                  </a:ext>
                </a:extLst>
              </a:tr>
              <a:tr h="370840">
                <a:tc>
                  <a:txBody>
                    <a:bodyPr/>
                    <a:lstStyle/>
                    <a:p>
                      <a:r>
                        <a:rPr lang="en-US" dirty="0"/>
                        <a:t>“All funds should be spent immediately on the mission.”</a:t>
                      </a:r>
                    </a:p>
                  </a:txBody>
                  <a:tcPr anchor="ctr"/>
                </a:tc>
                <a:tc>
                  <a:txBody>
                    <a:bodyPr/>
                    <a:lstStyle/>
                    <a:p>
                      <a:r>
                        <a:rPr lang="en-US" dirty="0"/>
                        <a:t>Reserves are a sustainability strategy, not a barrier to impact.</a:t>
                      </a:r>
                    </a:p>
                  </a:txBody>
                  <a:tcPr anchor="ctr"/>
                </a:tc>
                <a:extLst>
                  <a:ext uri="{0D108BD9-81ED-4DB2-BD59-A6C34878D82A}">
                    <a16:rowId xmlns:a16="http://schemas.microsoft.com/office/drawing/2014/main" val="1399397056"/>
                  </a:ext>
                </a:extLst>
              </a:tr>
              <a:tr h="370840">
                <a:tc>
                  <a:txBody>
                    <a:bodyPr/>
                    <a:lstStyle/>
                    <a:p>
                      <a:r>
                        <a:rPr lang="en-US" dirty="0"/>
                        <a:t>“Large reserves mean fundraising is unnecessary.”</a:t>
                      </a:r>
                    </a:p>
                  </a:txBody>
                  <a:tcPr anchor="ctr"/>
                </a:tc>
                <a:tc>
                  <a:txBody>
                    <a:bodyPr/>
                    <a:lstStyle/>
                    <a:p>
                      <a:r>
                        <a:rPr lang="en-US" dirty="0"/>
                        <a:t>Fundraising remains essential to nonprofit operations and cannot be replaced by reserves.</a:t>
                      </a:r>
                    </a:p>
                  </a:txBody>
                  <a:tcPr anchor="ctr"/>
                </a:tc>
                <a:extLst>
                  <a:ext uri="{0D108BD9-81ED-4DB2-BD59-A6C34878D82A}">
                    <a16:rowId xmlns:a16="http://schemas.microsoft.com/office/drawing/2014/main" val="3074400017"/>
                  </a:ext>
                </a:extLst>
              </a:tr>
              <a:tr h="370840">
                <a:tc>
                  <a:txBody>
                    <a:bodyPr/>
                    <a:lstStyle/>
                    <a:p>
                      <a:r>
                        <a:rPr lang="en-US" dirty="0"/>
                        <a:t>“Restricted funds can solve cash-flow problems.”</a:t>
                      </a:r>
                    </a:p>
                  </a:txBody>
                  <a:tcPr anchor="ctr"/>
                </a:tc>
                <a:tc>
                  <a:txBody>
                    <a:bodyPr/>
                    <a:lstStyle/>
                    <a:p>
                      <a:r>
                        <a:rPr lang="en-US" dirty="0"/>
                        <a:t>Restricted funds cannot be redirected without donor permission.</a:t>
                      </a:r>
                    </a:p>
                  </a:txBody>
                  <a:tcPr anchor="ctr"/>
                </a:tc>
                <a:extLst>
                  <a:ext uri="{0D108BD9-81ED-4DB2-BD59-A6C34878D82A}">
                    <a16:rowId xmlns:a16="http://schemas.microsoft.com/office/drawing/2014/main" val="72688583"/>
                  </a:ext>
                </a:extLst>
              </a:tr>
              <a:tr h="370840">
                <a:tc>
                  <a:txBody>
                    <a:bodyPr/>
                    <a:lstStyle/>
                    <a:p>
                      <a:r>
                        <a:rPr lang="en-US" dirty="0"/>
                        <a:t>“Reserve policies are only for large nonprofits.”</a:t>
                      </a:r>
                    </a:p>
                  </a:txBody>
                  <a:tcPr anchor="ctr"/>
                </a:tc>
                <a:tc>
                  <a:txBody>
                    <a:bodyPr/>
                    <a:lstStyle/>
                    <a:p>
                      <a:r>
                        <a:rPr lang="en-US" dirty="0"/>
                        <a:t>When used strategically, reserve policies can benefit nonprofits of any size.</a:t>
                      </a:r>
                    </a:p>
                  </a:txBody>
                  <a:tcPr anchor="ctr"/>
                </a:tc>
                <a:extLst>
                  <a:ext uri="{0D108BD9-81ED-4DB2-BD59-A6C34878D82A}">
                    <a16:rowId xmlns:a16="http://schemas.microsoft.com/office/drawing/2014/main" val="1985082542"/>
                  </a:ext>
                </a:extLst>
              </a:tr>
            </a:tbl>
          </a:graphicData>
        </a:graphic>
      </p:graphicFrame>
    </p:spTree>
    <p:extLst>
      <p:ext uri="{BB962C8B-B14F-4D97-AF65-F5344CB8AC3E}">
        <p14:creationId xmlns:p14="http://schemas.microsoft.com/office/powerpoint/2010/main" val="1213503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34BA7-EB6F-E96E-CDCF-2EF23C5D7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1B521E-973C-828F-E0D5-6C475991BE91}"/>
              </a:ext>
            </a:extLst>
          </p:cNvPr>
          <p:cNvSpPr>
            <a:spLocks noGrp="1"/>
          </p:cNvSpPr>
          <p:nvPr>
            <p:ph type="title"/>
          </p:nvPr>
        </p:nvSpPr>
        <p:spPr/>
        <p:txBody>
          <a:bodyPr>
            <a:normAutofit/>
          </a:bodyPr>
          <a:lstStyle/>
          <a:p>
            <a:r>
              <a:rPr lang="en-US" dirty="0"/>
              <a:t>How Much Reserve Is Enough?</a:t>
            </a:r>
          </a:p>
        </p:txBody>
      </p:sp>
      <p:sp>
        <p:nvSpPr>
          <p:cNvPr id="3" name="Content Placeholder 2">
            <a:extLst>
              <a:ext uri="{FF2B5EF4-FFF2-40B4-BE49-F238E27FC236}">
                <a16:creationId xmlns:a16="http://schemas.microsoft.com/office/drawing/2014/main" id="{869168A6-CF78-72F7-E3C6-9AF76D342A4E}"/>
              </a:ext>
            </a:extLst>
          </p:cNvPr>
          <p:cNvSpPr>
            <a:spLocks noGrp="1"/>
          </p:cNvSpPr>
          <p:nvPr>
            <p:ph idx="1"/>
          </p:nvPr>
        </p:nvSpPr>
        <p:spPr>
          <a:xfrm>
            <a:off x="1347535" y="1729212"/>
            <a:ext cx="10006265" cy="3864309"/>
          </a:xfrm>
        </p:spPr>
        <p:txBody>
          <a:bodyPr>
            <a:normAutofit fontScale="92500"/>
          </a:bodyPr>
          <a:lstStyle/>
          <a:p>
            <a:pPr lvl="0"/>
            <a:r>
              <a:rPr lang="en-US" b="1" dirty="0"/>
              <a:t>There is no universal target.</a:t>
            </a:r>
          </a:p>
          <a:p>
            <a:pPr lvl="0"/>
            <a:r>
              <a:rPr lang="en-US" b="1" dirty="0"/>
              <a:t>3–6 months</a:t>
            </a:r>
          </a:p>
          <a:p>
            <a:pPr lvl="1"/>
            <a:r>
              <a:rPr lang="en-US" dirty="0"/>
              <a:t>A common benchmark based on adjusted operating expenses </a:t>
            </a:r>
          </a:p>
          <a:p>
            <a:r>
              <a:rPr lang="en-US" b="1" dirty="0"/>
              <a:t>When calculating adjusted operating expenses, consider excluding:</a:t>
            </a:r>
          </a:p>
          <a:p>
            <a:pPr lvl="1"/>
            <a:r>
              <a:rPr lang="en-US" dirty="0"/>
              <a:t>Noncash expenses, such as depreciation or in-kind expenses</a:t>
            </a:r>
          </a:p>
          <a:p>
            <a:pPr lvl="1"/>
            <a:r>
              <a:rPr lang="en-US" dirty="0"/>
              <a:t>Expenses associated with pass-through grants</a:t>
            </a:r>
          </a:p>
          <a:p>
            <a:pPr lvl="1"/>
            <a:r>
              <a:rPr lang="en-US" dirty="0"/>
              <a:t>Expenses tied to restricted resources</a:t>
            </a:r>
          </a:p>
          <a:p>
            <a:pPr lvl="1"/>
            <a:r>
              <a:rPr lang="en-US" dirty="0"/>
              <a:t>Expenses that would no longer occur during a disruption</a:t>
            </a:r>
          </a:p>
        </p:txBody>
      </p:sp>
    </p:spTree>
    <p:extLst>
      <p:ext uri="{BB962C8B-B14F-4D97-AF65-F5344CB8AC3E}">
        <p14:creationId xmlns:p14="http://schemas.microsoft.com/office/powerpoint/2010/main" val="1483092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D83B-74C2-6266-A067-7BD37774D280}"/>
              </a:ext>
            </a:extLst>
          </p:cNvPr>
          <p:cNvSpPr>
            <a:spLocks noGrp="1"/>
          </p:cNvSpPr>
          <p:nvPr>
            <p:ph type="title"/>
          </p:nvPr>
        </p:nvSpPr>
        <p:spPr/>
        <p:txBody>
          <a:bodyPr/>
          <a:lstStyle/>
          <a:p>
            <a:r>
              <a:rPr lang="en-US" dirty="0"/>
              <a:t>Calculating Operating Reserve</a:t>
            </a:r>
          </a:p>
        </p:txBody>
      </p:sp>
      <p:graphicFrame>
        <p:nvGraphicFramePr>
          <p:cNvPr id="3" name="Content Placeholder 5">
            <a:extLst>
              <a:ext uri="{FF2B5EF4-FFF2-40B4-BE49-F238E27FC236}">
                <a16:creationId xmlns:a16="http://schemas.microsoft.com/office/drawing/2014/main" id="{1C74FFEC-0432-FA8F-105D-7E313DF1CC3E}"/>
              </a:ext>
            </a:extLst>
          </p:cNvPr>
          <p:cNvGraphicFramePr>
            <a:graphicFrameLocks/>
          </p:cNvGraphicFramePr>
          <p:nvPr>
            <p:extLst>
              <p:ext uri="{D42A27DB-BD31-4B8C-83A1-F6EECF244321}">
                <p14:modId xmlns:p14="http://schemas.microsoft.com/office/powerpoint/2010/main" val="2510069378"/>
              </p:ext>
            </p:extLst>
          </p:nvPr>
        </p:nvGraphicFramePr>
        <p:xfrm>
          <a:off x="1315873" y="1706563"/>
          <a:ext cx="4341567" cy="3752000"/>
        </p:xfrm>
        <a:graphic>
          <a:graphicData uri="http://schemas.openxmlformats.org/drawingml/2006/table">
            <a:tbl>
              <a:tblPr firstRow="1" bandRow="1">
                <a:tableStyleId>{5C22544A-7EE6-4342-B048-85BDC9FD1C3A}</a:tableStyleId>
              </a:tblPr>
              <a:tblGrid>
                <a:gridCol w="2716698">
                  <a:extLst>
                    <a:ext uri="{9D8B030D-6E8A-4147-A177-3AD203B41FA5}">
                      <a16:colId xmlns:a16="http://schemas.microsoft.com/office/drawing/2014/main" val="2986739609"/>
                    </a:ext>
                  </a:extLst>
                </a:gridCol>
                <a:gridCol w="1624869">
                  <a:extLst>
                    <a:ext uri="{9D8B030D-6E8A-4147-A177-3AD203B41FA5}">
                      <a16:colId xmlns:a16="http://schemas.microsoft.com/office/drawing/2014/main" val="1736531330"/>
                    </a:ext>
                  </a:extLst>
                </a:gridCol>
              </a:tblGrid>
              <a:tr h="414440">
                <a:tc>
                  <a:txBody>
                    <a:bodyPr/>
                    <a:lstStyle/>
                    <a:p>
                      <a:pPr algn="l" rtl="0" fontAlgn="t">
                        <a:buNone/>
                      </a:pPr>
                      <a:r>
                        <a:rPr lang="en-US" sz="1400" b="1" u="none" strike="noStrike" dirty="0">
                          <a:solidFill>
                            <a:srgbClr val="FFFFFF"/>
                          </a:solidFill>
                          <a:effectLst/>
                        </a:rPr>
                        <a:t>Expenses by Natural Classification</a:t>
                      </a:r>
                      <a:endParaRPr lang="en-US" sz="1400" b="1" i="0" u="none" strike="noStrike" dirty="0">
                        <a:solidFill>
                          <a:srgbClr val="FFFFFF"/>
                        </a:solidFill>
                        <a:effectLst/>
                        <a:latin typeface="Verdana" panose="020B0604030504040204" pitchFamily="34" charset="0"/>
                      </a:endParaRPr>
                    </a:p>
                  </a:txBody>
                  <a:tcPr marL="9525" marR="9525" marT="9525" marB="0" anchor="ctr"/>
                </a:tc>
                <a:tc>
                  <a:txBody>
                    <a:bodyPr/>
                    <a:lstStyle/>
                    <a:p>
                      <a:pPr algn="ctr" rtl="0" fontAlgn="t">
                        <a:buNone/>
                      </a:pPr>
                      <a:r>
                        <a:rPr lang="en-US" sz="1400" b="1" u="none" strike="noStrike" dirty="0">
                          <a:solidFill>
                            <a:srgbClr val="FFFFFF"/>
                          </a:solidFill>
                          <a:effectLst/>
                        </a:rPr>
                        <a:t>2026</a:t>
                      </a:r>
                      <a:endParaRPr lang="en-US" sz="1400" b="1" i="0" u="none" strike="noStrike" dirty="0">
                        <a:solidFill>
                          <a:srgbClr val="FFFFFF"/>
                        </a:solidFill>
                        <a:effectLst/>
                        <a:latin typeface="Verdana" panose="020B0604030504040204" pitchFamily="34" charset="0"/>
                      </a:endParaRPr>
                    </a:p>
                  </a:txBody>
                  <a:tcPr marL="9525" marR="9525" marT="9525" marB="0" anchor="ctr"/>
                </a:tc>
                <a:extLst>
                  <a:ext uri="{0D108BD9-81ED-4DB2-BD59-A6C34878D82A}">
                    <a16:rowId xmlns:a16="http://schemas.microsoft.com/office/drawing/2014/main" val="3051463515"/>
                  </a:ext>
                </a:extLst>
              </a:tr>
              <a:tr h="370840">
                <a:tc>
                  <a:txBody>
                    <a:bodyPr/>
                    <a:lstStyle/>
                    <a:p>
                      <a:pPr algn="l" rtl="0" fontAlgn="t">
                        <a:buNone/>
                      </a:pPr>
                      <a:r>
                        <a:rPr lang="en-US" sz="1400" b="0" u="none" strike="noStrike" dirty="0">
                          <a:solidFill>
                            <a:srgbClr val="000000"/>
                          </a:solidFill>
                          <a:effectLst/>
                        </a:rPr>
                        <a:t>Salaries and benefits</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dirty="0">
                          <a:solidFill>
                            <a:srgbClr val="14425D"/>
                          </a:solidFill>
                          <a:effectLst/>
                        </a:rPr>
                        <a:t> $3,000,000 </a:t>
                      </a:r>
                      <a:endParaRPr lang="en-US" sz="1400" b="0" i="0" u="none" strike="noStrike" dirty="0">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4096462452"/>
                  </a:ext>
                </a:extLst>
              </a:tr>
              <a:tr h="370840">
                <a:tc>
                  <a:txBody>
                    <a:bodyPr/>
                    <a:lstStyle/>
                    <a:p>
                      <a:pPr algn="l" rtl="0" fontAlgn="t">
                        <a:buNone/>
                      </a:pPr>
                      <a:r>
                        <a:rPr lang="en-US" sz="1400" b="0" u="none" strike="noStrike" dirty="0">
                          <a:solidFill>
                            <a:srgbClr val="000000"/>
                          </a:solidFill>
                          <a:effectLst/>
                        </a:rPr>
                        <a:t>Utilities</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a:solidFill>
                            <a:srgbClr val="14425D"/>
                          </a:solidFill>
                          <a:effectLst/>
                        </a:rPr>
                        <a:t>$125,000 </a:t>
                      </a:r>
                      <a:endParaRPr lang="en-US" sz="1400" b="0" i="0" u="none" strike="noStrike">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286303688"/>
                  </a:ext>
                </a:extLst>
              </a:tr>
              <a:tr h="370840">
                <a:tc>
                  <a:txBody>
                    <a:bodyPr/>
                    <a:lstStyle/>
                    <a:p>
                      <a:pPr algn="l" rtl="0" fontAlgn="t">
                        <a:buNone/>
                      </a:pPr>
                      <a:r>
                        <a:rPr lang="en-US" sz="1400" b="0" u="none" strike="noStrike" dirty="0">
                          <a:solidFill>
                            <a:srgbClr val="000000"/>
                          </a:solidFill>
                          <a:effectLst/>
                        </a:rPr>
                        <a:t>Maintenance and repairs</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a:solidFill>
                            <a:srgbClr val="14425D"/>
                          </a:solidFill>
                          <a:effectLst/>
                        </a:rPr>
                        <a:t>$50,000 </a:t>
                      </a:r>
                      <a:endParaRPr lang="en-US" sz="1400" b="0" i="0" u="none" strike="noStrike">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447569868"/>
                  </a:ext>
                </a:extLst>
              </a:tr>
              <a:tr h="370840">
                <a:tc>
                  <a:txBody>
                    <a:bodyPr/>
                    <a:lstStyle/>
                    <a:p>
                      <a:pPr algn="l" rtl="0" fontAlgn="t">
                        <a:buNone/>
                      </a:pPr>
                      <a:r>
                        <a:rPr lang="en-US" sz="1400" b="0" u="none" strike="noStrike" dirty="0">
                          <a:solidFill>
                            <a:srgbClr val="000000"/>
                          </a:solidFill>
                          <a:effectLst/>
                        </a:rPr>
                        <a:t>Supplies</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a:solidFill>
                            <a:srgbClr val="14425D"/>
                          </a:solidFill>
                          <a:effectLst/>
                        </a:rPr>
                        <a:t>$125,000 </a:t>
                      </a:r>
                      <a:endParaRPr lang="en-US" sz="1400" b="0" i="0" u="none" strike="noStrike">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943740249"/>
                  </a:ext>
                </a:extLst>
              </a:tr>
              <a:tr h="370840">
                <a:tc>
                  <a:txBody>
                    <a:bodyPr/>
                    <a:lstStyle/>
                    <a:p>
                      <a:pPr algn="l" rtl="0" fontAlgn="t">
                        <a:buNone/>
                      </a:pPr>
                      <a:r>
                        <a:rPr lang="en-US" sz="1400" b="0" u="none" strike="noStrike" dirty="0">
                          <a:solidFill>
                            <a:srgbClr val="000000"/>
                          </a:solidFill>
                          <a:effectLst/>
                        </a:rPr>
                        <a:t>Insurance</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a:solidFill>
                            <a:srgbClr val="14425D"/>
                          </a:solidFill>
                          <a:effectLst/>
                        </a:rPr>
                        <a:t>$150,000 </a:t>
                      </a:r>
                      <a:endParaRPr lang="en-US" sz="1400" b="0" i="0" u="none" strike="noStrike">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4217181964"/>
                  </a:ext>
                </a:extLst>
              </a:tr>
              <a:tr h="370840">
                <a:tc>
                  <a:txBody>
                    <a:bodyPr/>
                    <a:lstStyle/>
                    <a:p>
                      <a:pPr algn="l" rtl="0" fontAlgn="t">
                        <a:buNone/>
                      </a:pPr>
                      <a:r>
                        <a:rPr lang="en-US" sz="1400" b="0" u="none" strike="noStrike" dirty="0">
                          <a:solidFill>
                            <a:srgbClr val="000000"/>
                          </a:solidFill>
                          <a:effectLst/>
                        </a:rPr>
                        <a:t>Professional services</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a:solidFill>
                            <a:srgbClr val="14425D"/>
                          </a:solidFill>
                          <a:effectLst/>
                        </a:rPr>
                        <a:t>$50,000 </a:t>
                      </a:r>
                      <a:endParaRPr lang="en-US" sz="1400" b="0" i="0" u="none" strike="noStrike">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3353997666"/>
                  </a:ext>
                </a:extLst>
              </a:tr>
              <a:tr h="370840">
                <a:tc>
                  <a:txBody>
                    <a:bodyPr/>
                    <a:lstStyle/>
                    <a:p>
                      <a:pPr algn="l" rtl="0" fontAlgn="t">
                        <a:buNone/>
                      </a:pPr>
                      <a:r>
                        <a:rPr lang="en-US" sz="1400" b="0" u="none" strike="noStrike" dirty="0">
                          <a:solidFill>
                            <a:srgbClr val="000000"/>
                          </a:solidFill>
                          <a:effectLst/>
                        </a:rPr>
                        <a:t>Depreciation</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dirty="0">
                          <a:solidFill>
                            <a:srgbClr val="14425D"/>
                          </a:solidFill>
                          <a:effectLst/>
                        </a:rPr>
                        <a:t>$100,000 </a:t>
                      </a:r>
                      <a:endParaRPr lang="en-US" sz="1400" b="0" i="0" u="none" strike="noStrike" dirty="0">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1618273085"/>
                  </a:ext>
                </a:extLst>
              </a:tr>
              <a:tr h="370840">
                <a:tc>
                  <a:txBody>
                    <a:bodyPr/>
                    <a:lstStyle/>
                    <a:p>
                      <a:pPr algn="l" rtl="0" fontAlgn="t">
                        <a:buNone/>
                      </a:pPr>
                      <a:r>
                        <a:rPr lang="en-US" sz="1400" b="0" u="none" strike="noStrike" dirty="0">
                          <a:solidFill>
                            <a:srgbClr val="000000"/>
                          </a:solidFill>
                          <a:effectLst/>
                        </a:rPr>
                        <a:t>In-kind</a:t>
                      </a:r>
                      <a:endParaRPr lang="en-US" sz="1400" b="0" i="0" u="none" strike="noStrike" dirty="0">
                        <a:solidFill>
                          <a:srgbClr val="000000"/>
                        </a:solidFill>
                        <a:effectLst/>
                        <a:latin typeface="Verdana" panose="020B0604030504040204" pitchFamily="34" charset="0"/>
                      </a:endParaRPr>
                    </a:p>
                  </a:txBody>
                  <a:tcPr marL="9525" marR="9525" marT="9525" marB="0"/>
                </a:tc>
                <a:tc>
                  <a:txBody>
                    <a:bodyPr/>
                    <a:lstStyle/>
                    <a:p>
                      <a:pPr algn="r" rtl="0" fontAlgn="t">
                        <a:buNone/>
                      </a:pPr>
                      <a:r>
                        <a:rPr lang="en-US" sz="1400" b="0" u="none" strike="noStrike" dirty="0">
                          <a:solidFill>
                            <a:srgbClr val="14425D"/>
                          </a:solidFill>
                          <a:effectLst/>
                        </a:rPr>
                        <a:t>$150,000 </a:t>
                      </a:r>
                      <a:endParaRPr lang="en-US" sz="1400" b="0" i="0" u="none" strike="noStrike" dirty="0">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798398286"/>
                  </a:ext>
                </a:extLst>
              </a:tr>
              <a:tr h="370840">
                <a:tc>
                  <a:txBody>
                    <a:bodyPr/>
                    <a:lstStyle/>
                    <a:p>
                      <a:pPr algn="l" rtl="0" fontAlgn="t">
                        <a:buNone/>
                      </a:pPr>
                      <a:r>
                        <a:rPr lang="en-US" sz="1400" b="1" u="none" strike="noStrike" dirty="0">
                          <a:solidFill>
                            <a:srgbClr val="14425D"/>
                          </a:solidFill>
                          <a:effectLst/>
                        </a:rPr>
                        <a:t>TOTAL EXPENSES</a:t>
                      </a:r>
                      <a:endParaRPr lang="en-US" sz="1400" b="1" i="0" u="none" strike="noStrike" dirty="0">
                        <a:solidFill>
                          <a:srgbClr val="14425D"/>
                        </a:solidFill>
                        <a:effectLst/>
                        <a:latin typeface="Verdana" panose="020B0604030504040204" pitchFamily="34" charset="0"/>
                      </a:endParaRPr>
                    </a:p>
                  </a:txBody>
                  <a:tcPr marL="9525" marR="9525" marT="9525" marB="0"/>
                </a:tc>
                <a:tc>
                  <a:txBody>
                    <a:bodyPr/>
                    <a:lstStyle/>
                    <a:p>
                      <a:pPr algn="r" rtl="0" fontAlgn="t">
                        <a:buNone/>
                      </a:pPr>
                      <a:r>
                        <a:rPr lang="en-US" sz="1400" b="1" u="none" strike="noStrike" dirty="0">
                          <a:solidFill>
                            <a:srgbClr val="14425D"/>
                          </a:solidFill>
                          <a:effectLst/>
                        </a:rPr>
                        <a:t> $3,750,000 </a:t>
                      </a:r>
                      <a:endParaRPr lang="en-US" sz="1400" b="1" i="0" u="none" strike="noStrike" dirty="0">
                        <a:solidFill>
                          <a:srgbClr val="14425D"/>
                        </a:solidFill>
                        <a:effectLst/>
                        <a:latin typeface="Verdana" panose="020B0604030504040204" pitchFamily="34" charset="0"/>
                      </a:endParaRPr>
                    </a:p>
                  </a:txBody>
                  <a:tcPr marL="9525" marR="9525" marT="9525" marB="0"/>
                </a:tc>
                <a:extLst>
                  <a:ext uri="{0D108BD9-81ED-4DB2-BD59-A6C34878D82A}">
                    <a16:rowId xmlns:a16="http://schemas.microsoft.com/office/drawing/2014/main" val="1748374906"/>
                  </a:ext>
                </a:extLst>
              </a:tr>
            </a:tbl>
          </a:graphicData>
        </a:graphic>
      </p:graphicFrame>
      <p:graphicFrame>
        <p:nvGraphicFramePr>
          <p:cNvPr id="8" name="Content Placeholder 5">
            <a:extLst>
              <a:ext uri="{FF2B5EF4-FFF2-40B4-BE49-F238E27FC236}">
                <a16:creationId xmlns:a16="http://schemas.microsoft.com/office/drawing/2014/main" id="{ADF5567D-C211-2B5D-D108-AFCE972A411F}"/>
              </a:ext>
            </a:extLst>
          </p:cNvPr>
          <p:cNvGraphicFramePr>
            <a:graphicFrameLocks/>
          </p:cNvGraphicFramePr>
          <p:nvPr>
            <p:extLst>
              <p:ext uri="{D42A27DB-BD31-4B8C-83A1-F6EECF244321}">
                <p14:modId xmlns:p14="http://schemas.microsoft.com/office/powerpoint/2010/main" val="3671342747"/>
              </p:ext>
            </p:extLst>
          </p:nvPr>
        </p:nvGraphicFramePr>
        <p:xfrm>
          <a:off x="5888969" y="1711765"/>
          <a:ext cx="4341567" cy="3752001"/>
        </p:xfrm>
        <a:graphic>
          <a:graphicData uri="http://schemas.openxmlformats.org/drawingml/2006/table">
            <a:tbl>
              <a:tblPr firstRow="1" bandRow="1">
                <a:tableStyleId>{5C22544A-7EE6-4342-B048-85BDC9FD1C3A}</a:tableStyleId>
              </a:tblPr>
              <a:tblGrid>
                <a:gridCol w="2716698">
                  <a:extLst>
                    <a:ext uri="{9D8B030D-6E8A-4147-A177-3AD203B41FA5}">
                      <a16:colId xmlns:a16="http://schemas.microsoft.com/office/drawing/2014/main" val="2986739609"/>
                    </a:ext>
                  </a:extLst>
                </a:gridCol>
                <a:gridCol w="1624869">
                  <a:extLst>
                    <a:ext uri="{9D8B030D-6E8A-4147-A177-3AD203B41FA5}">
                      <a16:colId xmlns:a16="http://schemas.microsoft.com/office/drawing/2014/main" val="1736531330"/>
                    </a:ext>
                  </a:extLst>
                </a:gridCol>
              </a:tblGrid>
              <a:tr h="495038">
                <a:tc>
                  <a:txBody>
                    <a:bodyPr/>
                    <a:lstStyle/>
                    <a:p>
                      <a:pPr algn="l" rtl="0" fontAlgn="t">
                        <a:buNone/>
                      </a:pPr>
                      <a:r>
                        <a:rPr lang="en-US" sz="1400" b="1" i="0" u="none" strike="noStrike" dirty="0">
                          <a:solidFill>
                            <a:srgbClr val="FFFFFF"/>
                          </a:solidFill>
                          <a:effectLst/>
                          <a:latin typeface="Calibri (body)"/>
                        </a:rPr>
                        <a:t>Target Operating Reserve</a:t>
                      </a:r>
                    </a:p>
                  </a:txBody>
                  <a:tcPr marL="9525" marR="9525" marT="9525" marB="0" anchor="ctr"/>
                </a:tc>
                <a:tc>
                  <a:txBody>
                    <a:bodyPr/>
                    <a:lstStyle/>
                    <a:p>
                      <a:pPr algn="ctr" rtl="0" fontAlgn="t">
                        <a:buNone/>
                      </a:pPr>
                      <a:r>
                        <a:rPr lang="en-US" sz="1400" b="1" i="0" u="none" strike="noStrike" dirty="0">
                          <a:solidFill>
                            <a:srgbClr val="FFFFFF"/>
                          </a:solidFill>
                          <a:effectLst/>
                          <a:latin typeface="Calibri (body)"/>
                        </a:rPr>
                        <a:t>2026</a:t>
                      </a:r>
                    </a:p>
                  </a:txBody>
                  <a:tcPr marL="9525" marR="9525" marT="9525" marB="0" anchor="ctr"/>
                </a:tc>
                <a:extLst>
                  <a:ext uri="{0D108BD9-81ED-4DB2-BD59-A6C34878D82A}">
                    <a16:rowId xmlns:a16="http://schemas.microsoft.com/office/drawing/2014/main" val="3051463515"/>
                  </a:ext>
                </a:extLst>
              </a:tr>
              <a:tr h="442959">
                <a:tc>
                  <a:txBody>
                    <a:bodyPr/>
                    <a:lstStyle/>
                    <a:p>
                      <a:pPr algn="l" rtl="0" fontAlgn="t">
                        <a:buNone/>
                      </a:pPr>
                      <a:r>
                        <a:rPr lang="en-US" sz="1400" b="0" i="0" u="none" strike="noStrike">
                          <a:solidFill>
                            <a:srgbClr val="000000"/>
                          </a:solidFill>
                          <a:effectLst/>
                          <a:latin typeface="Calibri (body)"/>
                        </a:rPr>
                        <a:t>Total Expense</a:t>
                      </a:r>
                    </a:p>
                  </a:txBody>
                  <a:tcPr marL="9525" marR="9525" marT="9525" marB="0"/>
                </a:tc>
                <a:tc>
                  <a:txBody>
                    <a:bodyPr/>
                    <a:lstStyle/>
                    <a:p>
                      <a:pPr algn="r" rtl="0" fontAlgn="t">
                        <a:buNone/>
                      </a:pPr>
                      <a:r>
                        <a:rPr lang="en-US" sz="1400" b="0" i="0" u="none" strike="noStrike" dirty="0">
                          <a:solidFill>
                            <a:srgbClr val="14425D"/>
                          </a:solidFill>
                          <a:effectLst/>
                          <a:latin typeface="Calibri (body)"/>
                        </a:rPr>
                        <a:t> $3,750,000 </a:t>
                      </a:r>
                    </a:p>
                  </a:txBody>
                  <a:tcPr marL="9525" marR="9525" marT="9525" marB="0"/>
                </a:tc>
                <a:extLst>
                  <a:ext uri="{0D108BD9-81ED-4DB2-BD59-A6C34878D82A}">
                    <a16:rowId xmlns:a16="http://schemas.microsoft.com/office/drawing/2014/main" val="4096462452"/>
                  </a:ext>
                </a:extLst>
              </a:tr>
              <a:tr h="442959">
                <a:tc>
                  <a:txBody>
                    <a:bodyPr/>
                    <a:lstStyle/>
                    <a:p>
                      <a:pPr algn="l" rtl="0" fontAlgn="t">
                        <a:buNone/>
                      </a:pPr>
                      <a:r>
                        <a:rPr lang="en-US" sz="1400" b="0" i="0" u="none" strike="noStrike" dirty="0">
                          <a:solidFill>
                            <a:srgbClr val="000000"/>
                          </a:solidFill>
                          <a:effectLst/>
                          <a:latin typeface="Calibri (body)"/>
                        </a:rPr>
                        <a:t>Depreciation</a:t>
                      </a:r>
                    </a:p>
                  </a:txBody>
                  <a:tcPr marL="9525" marR="9525" marT="9525" marB="0"/>
                </a:tc>
                <a:tc>
                  <a:txBody>
                    <a:bodyPr/>
                    <a:lstStyle/>
                    <a:p>
                      <a:pPr algn="r" rtl="0" fontAlgn="t">
                        <a:buNone/>
                      </a:pPr>
                      <a:r>
                        <a:rPr lang="en-US" sz="1400" b="0" i="0" u="none" strike="noStrike">
                          <a:solidFill>
                            <a:srgbClr val="14425D"/>
                          </a:solidFill>
                          <a:effectLst/>
                          <a:latin typeface="Calibri (body)"/>
                        </a:rPr>
                        <a:t>($100,000)</a:t>
                      </a:r>
                    </a:p>
                  </a:txBody>
                  <a:tcPr marL="9525" marR="9525" marT="9525" marB="0"/>
                </a:tc>
                <a:extLst>
                  <a:ext uri="{0D108BD9-81ED-4DB2-BD59-A6C34878D82A}">
                    <a16:rowId xmlns:a16="http://schemas.microsoft.com/office/drawing/2014/main" val="286303688"/>
                  </a:ext>
                </a:extLst>
              </a:tr>
              <a:tr h="442959">
                <a:tc>
                  <a:txBody>
                    <a:bodyPr/>
                    <a:lstStyle/>
                    <a:p>
                      <a:pPr algn="l" rtl="0" fontAlgn="t">
                        <a:buNone/>
                      </a:pPr>
                      <a:r>
                        <a:rPr lang="en-US" sz="1400" b="0" i="0" u="none" strike="noStrike" dirty="0">
                          <a:solidFill>
                            <a:srgbClr val="000000"/>
                          </a:solidFill>
                          <a:effectLst/>
                          <a:latin typeface="Calibri (body)"/>
                        </a:rPr>
                        <a:t>In-kind</a:t>
                      </a:r>
                    </a:p>
                  </a:txBody>
                  <a:tcPr marL="9525" marR="9525" marT="9525" marB="0"/>
                </a:tc>
                <a:tc>
                  <a:txBody>
                    <a:bodyPr/>
                    <a:lstStyle/>
                    <a:p>
                      <a:pPr algn="r" rtl="0" fontAlgn="t">
                        <a:buNone/>
                      </a:pPr>
                      <a:r>
                        <a:rPr lang="en-US" sz="1400" b="0" i="0" u="none" strike="noStrike">
                          <a:solidFill>
                            <a:srgbClr val="14425D"/>
                          </a:solidFill>
                          <a:effectLst/>
                          <a:latin typeface="Calibri (body)"/>
                        </a:rPr>
                        <a:t>($150,000)</a:t>
                      </a:r>
                    </a:p>
                  </a:txBody>
                  <a:tcPr marL="9525" marR="9525" marT="9525" marB="0"/>
                </a:tc>
                <a:extLst>
                  <a:ext uri="{0D108BD9-81ED-4DB2-BD59-A6C34878D82A}">
                    <a16:rowId xmlns:a16="http://schemas.microsoft.com/office/drawing/2014/main" val="447569868"/>
                  </a:ext>
                </a:extLst>
              </a:tr>
              <a:tr h="521084">
                <a:tc>
                  <a:txBody>
                    <a:bodyPr/>
                    <a:lstStyle/>
                    <a:p>
                      <a:pPr algn="l" rtl="0" fontAlgn="t">
                        <a:buNone/>
                      </a:pPr>
                      <a:r>
                        <a:rPr lang="en-US" sz="1400" b="1" i="0" u="none" strike="noStrike" dirty="0">
                          <a:solidFill>
                            <a:srgbClr val="14425D"/>
                          </a:solidFill>
                          <a:effectLst/>
                          <a:latin typeface="Calibri (body)"/>
                        </a:rPr>
                        <a:t>Adjusted Operating Expense</a:t>
                      </a:r>
                    </a:p>
                  </a:txBody>
                  <a:tcPr marL="9525" marR="9525" marT="9525" marB="0"/>
                </a:tc>
                <a:tc>
                  <a:txBody>
                    <a:bodyPr/>
                    <a:lstStyle/>
                    <a:p>
                      <a:pPr algn="r" rtl="0" fontAlgn="t">
                        <a:buNone/>
                      </a:pPr>
                      <a:r>
                        <a:rPr lang="en-US" sz="1400" b="1" i="0" u="none" strike="noStrike">
                          <a:solidFill>
                            <a:srgbClr val="14425D"/>
                          </a:solidFill>
                          <a:effectLst/>
                          <a:latin typeface="Calibri (body)"/>
                        </a:rPr>
                        <a:t>$3,500,000 </a:t>
                      </a:r>
                    </a:p>
                  </a:txBody>
                  <a:tcPr marL="9525" marR="9525" marT="9525" marB="0"/>
                </a:tc>
                <a:extLst>
                  <a:ext uri="{0D108BD9-81ED-4DB2-BD59-A6C34878D82A}">
                    <a16:rowId xmlns:a16="http://schemas.microsoft.com/office/drawing/2014/main" val="943740249"/>
                  </a:ext>
                </a:extLst>
              </a:tr>
              <a:tr h="521084">
                <a:tc>
                  <a:txBody>
                    <a:bodyPr/>
                    <a:lstStyle/>
                    <a:p>
                      <a:pPr algn="l" rtl="0" fontAlgn="t">
                        <a:buNone/>
                      </a:pPr>
                      <a:r>
                        <a:rPr lang="en-US" sz="1400" b="0" i="0" u="none" strike="noStrike" dirty="0">
                          <a:solidFill>
                            <a:srgbClr val="000000"/>
                          </a:solidFill>
                          <a:effectLst/>
                          <a:latin typeface="Calibri (body)"/>
                        </a:rPr>
                        <a:t>Multiply by 6 months desired operating reserve</a:t>
                      </a:r>
                    </a:p>
                  </a:txBody>
                  <a:tcPr marL="9525" marR="9525" marT="9525" marB="0"/>
                </a:tc>
                <a:tc>
                  <a:txBody>
                    <a:bodyPr/>
                    <a:lstStyle/>
                    <a:p>
                      <a:pPr algn="r" rtl="0" fontAlgn="t">
                        <a:buNone/>
                      </a:pPr>
                      <a:r>
                        <a:rPr lang="en-US" sz="1400" b="0" i="0" u="none" strike="noStrike" dirty="0">
                          <a:solidFill>
                            <a:srgbClr val="14425D"/>
                          </a:solidFill>
                          <a:effectLst/>
                          <a:latin typeface="Calibri (body)"/>
                        </a:rPr>
                        <a:t>x 6</a:t>
                      </a:r>
                    </a:p>
                  </a:txBody>
                  <a:tcPr marL="9525" marR="9525" marT="9525" marB="0"/>
                </a:tc>
                <a:extLst>
                  <a:ext uri="{0D108BD9-81ED-4DB2-BD59-A6C34878D82A}">
                    <a16:rowId xmlns:a16="http://schemas.microsoft.com/office/drawing/2014/main" val="4217181964"/>
                  </a:ext>
                </a:extLst>
              </a:tr>
              <a:tr h="442959">
                <a:tc>
                  <a:txBody>
                    <a:bodyPr/>
                    <a:lstStyle/>
                    <a:p>
                      <a:pPr algn="l" rtl="0" fontAlgn="t">
                        <a:buNone/>
                      </a:pPr>
                      <a:r>
                        <a:rPr lang="en-US" sz="1400" b="0" i="0" u="none" strike="noStrike" dirty="0">
                          <a:solidFill>
                            <a:srgbClr val="000000"/>
                          </a:solidFill>
                          <a:effectLst/>
                          <a:latin typeface="Calibri (body)"/>
                        </a:rPr>
                        <a:t>Divided by 12 months</a:t>
                      </a:r>
                    </a:p>
                  </a:txBody>
                  <a:tcPr marL="9525" marR="9525" marT="9525" marB="0"/>
                </a:tc>
                <a:tc>
                  <a:txBody>
                    <a:bodyPr/>
                    <a:lstStyle/>
                    <a:p>
                      <a:pPr algn="r" rtl="0" fontAlgn="t">
                        <a:buNone/>
                      </a:pPr>
                      <a:r>
                        <a:rPr lang="en-US" sz="1400" b="0" i="0" u="none" strike="noStrike" dirty="0">
                          <a:solidFill>
                            <a:srgbClr val="14425D"/>
                          </a:solidFill>
                          <a:effectLst/>
                          <a:latin typeface="Calibri (body)"/>
                        </a:rPr>
                        <a:t>/12</a:t>
                      </a:r>
                    </a:p>
                  </a:txBody>
                  <a:tcPr marL="9525" marR="9525" marT="9525" marB="0"/>
                </a:tc>
                <a:extLst>
                  <a:ext uri="{0D108BD9-81ED-4DB2-BD59-A6C34878D82A}">
                    <a16:rowId xmlns:a16="http://schemas.microsoft.com/office/drawing/2014/main" val="3353997666"/>
                  </a:ext>
                </a:extLst>
              </a:tr>
              <a:tr h="442959">
                <a:tc>
                  <a:txBody>
                    <a:bodyPr/>
                    <a:lstStyle/>
                    <a:p>
                      <a:pPr algn="l" rtl="0" fontAlgn="t">
                        <a:buNone/>
                      </a:pPr>
                      <a:r>
                        <a:rPr lang="en-US" sz="1400" b="1" i="0" u="none" strike="noStrike" dirty="0">
                          <a:solidFill>
                            <a:srgbClr val="244062"/>
                          </a:solidFill>
                          <a:effectLst/>
                          <a:latin typeface="Calibri (body)"/>
                        </a:rPr>
                        <a:t>Target Operating Reserve</a:t>
                      </a:r>
                    </a:p>
                  </a:txBody>
                  <a:tcPr marL="9525" marR="9525" marT="9525" marB="0"/>
                </a:tc>
                <a:tc>
                  <a:txBody>
                    <a:bodyPr/>
                    <a:lstStyle/>
                    <a:p>
                      <a:pPr algn="r" rtl="0" fontAlgn="t">
                        <a:buNone/>
                      </a:pPr>
                      <a:r>
                        <a:rPr lang="en-US" sz="1400" b="1" i="0" u="none" strike="noStrike" dirty="0">
                          <a:solidFill>
                            <a:srgbClr val="244062"/>
                          </a:solidFill>
                          <a:effectLst/>
                          <a:latin typeface="Calibri (body)"/>
                        </a:rPr>
                        <a:t>$1,750,000 </a:t>
                      </a:r>
                    </a:p>
                  </a:txBody>
                  <a:tcPr marL="9525" marR="9525" marT="9525" marB="0"/>
                </a:tc>
                <a:extLst>
                  <a:ext uri="{0D108BD9-81ED-4DB2-BD59-A6C34878D82A}">
                    <a16:rowId xmlns:a16="http://schemas.microsoft.com/office/drawing/2014/main" val="1618273085"/>
                  </a:ext>
                </a:extLst>
              </a:tr>
            </a:tbl>
          </a:graphicData>
        </a:graphic>
      </p:graphicFrame>
    </p:spTree>
    <p:extLst>
      <p:ext uri="{BB962C8B-B14F-4D97-AF65-F5344CB8AC3E}">
        <p14:creationId xmlns:p14="http://schemas.microsoft.com/office/powerpoint/2010/main" val="2375283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896B3-AFC8-3E8A-88A2-7ED175D6E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05423-D136-E445-E30D-ED47E88905BC}"/>
              </a:ext>
            </a:extLst>
          </p:cNvPr>
          <p:cNvSpPr>
            <a:spLocks noGrp="1"/>
          </p:cNvSpPr>
          <p:nvPr>
            <p:ph type="title"/>
          </p:nvPr>
        </p:nvSpPr>
        <p:spPr>
          <a:xfrm>
            <a:off x="869423" y="365125"/>
            <a:ext cx="10484377" cy="728162"/>
          </a:xfrm>
        </p:spPr>
        <p:txBody>
          <a:bodyPr anchor="ctr">
            <a:normAutofit/>
          </a:bodyPr>
          <a:lstStyle/>
          <a:p>
            <a:r>
              <a:rPr lang="en-US" dirty="0"/>
              <a:t>How Much Reserve Is Available?</a:t>
            </a:r>
          </a:p>
        </p:txBody>
      </p:sp>
      <p:sp>
        <p:nvSpPr>
          <p:cNvPr id="5" name="TextBox 4">
            <a:extLst>
              <a:ext uri="{FF2B5EF4-FFF2-40B4-BE49-F238E27FC236}">
                <a16:creationId xmlns:a16="http://schemas.microsoft.com/office/drawing/2014/main" id="{15834697-90E1-E8D2-5898-1F6C79319679}"/>
              </a:ext>
            </a:extLst>
          </p:cNvPr>
          <p:cNvSpPr txBox="1"/>
          <p:nvPr/>
        </p:nvSpPr>
        <p:spPr>
          <a:xfrm>
            <a:off x="3049073" y="3247553"/>
            <a:ext cx="609814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effectLst/>
              <a:latin typeface="+mn-lt"/>
              <a:ea typeface="+mn-ea"/>
              <a:cs typeface="+mn-cs"/>
            </a:endParaRPr>
          </a:p>
        </p:txBody>
      </p:sp>
      <p:graphicFrame>
        <p:nvGraphicFramePr>
          <p:cNvPr id="7" name="Content Placeholder 2">
            <a:extLst>
              <a:ext uri="{FF2B5EF4-FFF2-40B4-BE49-F238E27FC236}">
                <a16:creationId xmlns:a16="http://schemas.microsoft.com/office/drawing/2014/main" id="{4D4E8097-2B3B-E8AB-6093-74C1CFC63714}"/>
              </a:ext>
            </a:extLst>
          </p:cNvPr>
          <p:cNvGraphicFramePr>
            <a:graphicFrameLocks noGrp="1"/>
          </p:cNvGraphicFramePr>
          <p:nvPr>
            <p:ph idx="1"/>
            <p:extLst>
              <p:ext uri="{D42A27DB-BD31-4B8C-83A1-F6EECF244321}">
                <p14:modId xmlns:p14="http://schemas.microsoft.com/office/powerpoint/2010/main" val="3384079826"/>
              </p:ext>
            </p:extLst>
          </p:nvPr>
        </p:nvGraphicFramePr>
        <p:xfrm>
          <a:off x="1347535" y="1620570"/>
          <a:ext cx="10006265" cy="3864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9662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D2D56-725D-2023-7073-98A1B7A96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B08357-073D-0B53-B50F-443A9A953F45}"/>
              </a:ext>
            </a:extLst>
          </p:cNvPr>
          <p:cNvSpPr>
            <a:spLocks noGrp="1"/>
          </p:cNvSpPr>
          <p:nvPr>
            <p:ph type="title"/>
          </p:nvPr>
        </p:nvSpPr>
        <p:spPr/>
        <p:txBody>
          <a:bodyPr/>
          <a:lstStyle/>
          <a:p>
            <a:r>
              <a:rPr lang="en-US" dirty="0"/>
              <a:t>Calculating Operating Reserve</a:t>
            </a:r>
          </a:p>
        </p:txBody>
      </p:sp>
      <p:graphicFrame>
        <p:nvGraphicFramePr>
          <p:cNvPr id="3" name="Content Placeholder 5">
            <a:extLst>
              <a:ext uri="{FF2B5EF4-FFF2-40B4-BE49-F238E27FC236}">
                <a16:creationId xmlns:a16="http://schemas.microsoft.com/office/drawing/2014/main" id="{C8B3B331-45AD-4CCA-36D6-B344AF157826}"/>
              </a:ext>
            </a:extLst>
          </p:cNvPr>
          <p:cNvGraphicFramePr>
            <a:graphicFrameLocks/>
          </p:cNvGraphicFramePr>
          <p:nvPr>
            <p:extLst>
              <p:ext uri="{D42A27DB-BD31-4B8C-83A1-F6EECF244321}">
                <p14:modId xmlns:p14="http://schemas.microsoft.com/office/powerpoint/2010/main" val="957519104"/>
              </p:ext>
            </p:extLst>
          </p:nvPr>
        </p:nvGraphicFramePr>
        <p:xfrm>
          <a:off x="927746" y="1706836"/>
          <a:ext cx="4341567" cy="3010320"/>
        </p:xfrm>
        <a:graphic>
          <a:graphicData uri="http://schemas.openxmlformats.org/drawingml/2006/table">
            <a:tbl>
              <a:tblPr firstRow="1" bandRow="1">
                <a:tableStyleId>{5C22544A-7EE6-4342-B048-85BDC9FD1C3A}</a:tableStyleId>
              </a:tblPr>
              <a:tblGrid>
                <a:gridCol w="2716698">
                  <a:extLst>
                    <a:ext uri="{9D8B030D-6E8A-4147-A177-3AD203B41FA5}">
                      <a16:colId xmlns:a16="http://schemas.microsoft.com/office/drawing/2014/main" val="2986739609"/>
                    </a:ext>
                  </a:extLst>
                </a:gridCol>
                <a:gridCol w="1624869">
                  <a:extLst>
                    <a:ext uri="{9D8B030D-6E8A-4147-A177-3AD203B41FA5}">
                      <a16:colId xmlns:a16="http://schemas.microsoft.com/office/drawing/2014/main" val="1736531330"/>
                    </a:ext>
                  </a:extLst>
                </a:gridCol>
              </a:tblGrid>
              <a:tr h="414440">
                <a:tc>
                  <a:txBody>
                    <a:bodyPr/>
                    <a:lstStyle/>
                    <a:p>
                      <a:pPr algn="l" rtl="0" fontAlgn="t">
                        <a:buNone/>
                      </a:pPr>
                      <a:r>
                        <a:rPr lang="en-US" sz="1400" b="1" i="0" u="none" strike="noStrike" dirty="0">
                          <a:solidFill>
                            <a:srgbClr val="FFFFFF"/>
                          </a:solidFill>
                          <a:effectLst/>
                          <a:latin typeface="Calibri (body)"/>
                        </a:rPr>
                        <a:t>Assets</a:t>
                      </a:r>
                    </a:p>
                  </a:txBody>
                  <a:tcPr marL="9525" marR="9525" marT="9525" marB="0" anchor="ctr"/>
                </a:tc>
                <a:tc>
                  <a:txBody>
                    <a:bodyPr/>
                    <a:lstStyle/>
                    <a:p>
                      <a:pPr algn="ctr" rtl="0" fontAlgn="t">
                        <a:buNone/>
                      </a:pPr>
                      <a:r>
                        <a:rPr lang="en-US" sz="1400" b="1" i="0" u="none" strike="noStrike" dirty="0">
                          <a:solidFill>
                            <a:srgbClr val="FFFFFF"/>
                          </a:solidFill>
                          <a:effectLst/>
                          <a:latin typeface="Calibri (body)"/>
                        </a:rPr>
                        <a:t>2026</a:t>
                      </a:r>
                    </a:p>
                  </a:txBody>
                  <a:tcPr marL="9525" marR="9525" marT="9525" marB="0" anchor="ctr"/>
                </a:tc>
                <a:extLst>
                  <a:ext uri="{0D108BD9-81ED-4DB2-BD59-A6C34878D82A}">
                    <a16:rowId xmlns:a16="http://schemas.microsoft.com/office/drawing/2014/main" val="3051463515"/>
                  </a:ext>
                </a:extLst>
              </a:tr>
              <a:tr h="370840">
                <a:tc>
                  <a:txBody>
                    <a:bodyPr/>
                    <a:lstStyle/>
                    <a:p>
                      <a:pPr algn="l" rtl="0" fontAlgn="t">
                        <a:buNone/>
                      </a:pPr>
                      <a:r>
                        <a:rPr lang="en-US" sz="1400" b="0" i="0" u="none" strike="noStrike" dirty="0">
                          <a:solidFill>
                            <a:srgbClr val="000000"/>
                          </a:solidFill>
                          <a:effectLst/>
                          <a:latin typeface="Calibri (body)"/>
                        </a:rPr>
                        <a:t>Cash and cash equivalents</a:t>
                      </a:r>
                    </a:p>
                  </a:txBody>
                  <a:tcPr marL="9525" marR="9525" marT="9525" marB="0"/>
                </a:tc>
                <a:tc>
                  <a:txBody>
                    <a:bodyPr/>
                    <a:lstStyle/>
                    <a:p>
                      <a:pPr algn="r" rtl="0" fontAlgn="t">
                        <a:buNone/>
                      </a:pPr>
                      <a:r>
                        <a:rPr lang="en-US" sz="1400" b="0" i="0" u="none" strike="noStrike">
                          <a:solidFill>
                            <a:srgbClr val="14425D"/>
                          </a:solidFill>
                          <a:effectLst/>
                          <a:latin typeface="Calibri (body)"/>
                        </a:rPr>
                        <a:t>$650,000 </a:t>
                      </a:r>
                    </a:p>
                  </a:txBody>
                  <a:tcPr marL="9525" marR="9525" marT="9525" marB="0"/>
                </a:tc>
                <a:extLst>
                  <a:ext uri="{0D108BD9-81ED-4DB2-BD59-A6C34878D82A}">
                    <a16:rowId xmlns:a16="http://schemas.microsoft.com/office/drawing/2014/main" val="4096462452"/>
                  </a:ext>
                </a:extLst>
              </a:tr>
              <a:tr h="370840">
                <a:tc>
                  <a:txBody>
                    <a:bodyPr/>
                    <a:lstStyle/>
                    <a:p>
                      <a:pPr algn="l" rtl="0" fontAlgn="t">
                        <a:buNone/>
                      </a:pPr>
                      <a:r>
                        <a:rPr lang="en-US" sz="1400" b="0" i="0" u="none" strike="noStrike">
                          <a:solidFill>
                            <a:srgbClr val="000000"/>
                          </a:solidFill>
                          <a:effectLst/>
                          <a:latin typeface="Calibri (body)"/>
                        </a:rPr>
                        <a:t>Accounts receivable</a:t>
                      </a:r>
                    </a:p>
                  </a:txBody>
                  <a:tcPr marL="9525" marR="9525" marT="9525" marB="0"/>
                </a:tc>
                <a:tc>
                  <a:txBody>
                    <a:bodyPr/>
                    <a:lstStyle/>
                    <a:p>
                      <a:pPr algn="r" rtl="0" fontAlgn="t">
                        <a:buNone/>
                      </a:pPr>
                      <a:r>
                        <a:rPr lang="en-US" sz="1400" b="0" i="0" u="none" strike="noStrike" dirty="0">
                          <a:solidFill>
                            <a:srgbClr val="14425D"/>
                          </a:solidFill>
                          <a:effectLst/>
                          <a:latin typeface="Calibri (body)"/>
                        </a:rPr>
                        <a:t>$200,000 </a:t>
                      </a:r>
                    </a:p>
                  </a:txBody>
                  <a:tcPr marL="9525" marR="9525" marT="9525" marB="0"/>
                </a:tc>
                <a:extLst>
                  <a:ext uri="{0D108BD9-81ED-4DB2-BD59-A6C34878D82A}">
                    <a16:rowId xmlns:a16="http://schemas.microsoft.com/office/drawing/2014/main" val="286303688"/>
                  </a:ext>
                </a:extLst>
              </a:tr>
              <a:tr h="370840">
                <a:tc>
                  <a:txBody>
                    <a:bodyPr/>
                    <a:lstStyle/>
                    <a:p>
                      <a:pPr algn="l" rtl="0" fontAlgn="t">
                        <a:buNone/>
                      </a:pPr>
                      <a:r>
                        <a:rPr lang="en-US" sz="1400" b="0" i="0" u="none" strike="noStrike" dirty="0">
                          <a:solidFill>
                            <a:srgbClr val="000000"/>
                          </a:solidFill>
                          <a:effectLst/>
                          <a:latin typeface="Calibri (body)"/>
                        </a:rPr>
                        <a:t>Contributions receivable</a:t>
                      </a:r>
                    </a:p>
                  </a:txBody>
                  <a:tcPr marL="9525" marR="9525" marT="9525" marB="0"/>
                </a:tc>
                <a:tc>
                  <a:txBody>
                    <a:bodyPr/>
                    <a:lstStyle/>
                    <a:p>
                      <a:pPr algn="r" rtl="0" fontAlgn="t">
                        <a:buNone/>
                      </a:pPr>
                      <a:r>
                        <a:rPr lang="en-US" sz="1400" b="0" i="0" u="none" strike="noStrike">
                          <a:solidFill>
                            <a:srgbClr val="14425D"/>
                          </a:solidFill>
                          <a:effectLst/>
                          <a:latin typeface="Calibri (body)"/>
                        </a:rPr>
                        <a:t>$300,000 </a:t>
                      </a:r>
                    </a:p>
                  </a:txBody>
                  <a:tcPr marL="9525" marR="9525" marT="9525" marB="0"/>
                </a:tc>
                <a:extLst>
                  <a:ext uri="{0D108BD9-81ED-4DB2-BD59-A6C34878D82A}">
                    <a16:rowId xmlns:a16="http://schemas.microsoft.com/office/drawing/2014/main" val="447569868"/>
                  </a:ext>
                </a:extLst>
              </a:tr>
              <a:tr h="370840">
                <a:tc>
                  <a:txBody>
                    <a:bodyPr/>
                    <a:lstStyle/>
                    <a:p>
                      <a:pPr algn="l" rtl="0" fontAlgn="t">
                        <a:buNone/>
                      </a:pPr>
                      <a:r>
                        <a:rPr lang="en-US" sz="1400" b="0" i="0" u="none" strike="noStrike">
                          <a:solidFill>
                            <a:srgbClr val="000000"/>
                          </a:solidFill>
                          <a:effectLst/>
                          <a:latin typeface="Calibri (body)"/>
                        </a:rPr>
                        <a:t>Investments</a:t>
                      </a:r>
                    </a:p>
                  </a:txBody>
                  <a:tcPr marL="9525" marR="9525" marT="9525" marB="0"/>
                </a:tc>
                <a:tc>
                  <a:txBody>
                    <a:bodyPr/>
                    <a:lstStyle/>
                    <a:p>
                      <a:pPr algn="r" rtl="0" fontAlgn="t">
                        <a:buNone/>
                      </a:pPr>
                      <a:r>
                        <a:rPr lang="en-US" sz="1400" b="0" i="0" u="none" strike="noStrike">
                          <a:solidFill>
                            <a:srgbClr val="14425D"/>
                          </a:solidFill>
                          <a:effectLst/>
                          <a:latin typeface="Calibri (body)"/>
                        </a:rPr>
                        <a:t>$600,000 </a:t>
                      </a:r>
                    </a:p>
                  </a:txBody>
                  <a:tcPr marL="9525" marR="9525" marT="9525" marB="0"/>
                </a:tc>
                <a:extLst>
                  <a:ext uri="{0D108BD9-81ED-4DB2-BD59-A6C34878D82A}">
                    <a16:rowId xmlns:a16="http://schemas.microsoft.com/office/drawing/2014/main" val="943740249"/>
                  </a:ext>
                </a:extLst>
              </a:tr>
              <a:tr h="370840">
                <a:tc>
                  <a:txBody>
                    <a:bodyPr/>
                    <a:lstStyle/>
                    <a:p>
                      <a:pPr algn="l" rtl="0" fontAlgn="t">
                        <a:buNone/>
                      </a:pPr>
                      <a:r>
                        <a:rPr lang="en-US" sz="1400" b="0" i="0" u="none" strike="noStrike">
                          <a:solidFill>
                            <a:srgbClr val="000000"/>
                          </a:solidFill>
                          <a:effectLst/>
                          <a:latin typeface="Calibri (body)"/>
                        </a:rPr>
                        <a:t>Prepaid expenses</a:t>
                      </a:r>
                    </a:p>
                  </a:txBody>
                  <a:tcPr marL="9525" marR="9525" marT="9525" marB="0"/>
                </a:tc>
                <a:tc>
                  <a:txBody>
                    <a:bodyPr/>
                    <a:lstStyle/>
                    <a:p>
                      <a:pPr algn="r" rtl="0" fontAlgn="t">
                        <a:buNone/>
                      </a:pPr>
                      <a:r>
                        <a:rPr lang="en-US" sz="1400" b="0" i="0" u="none" strike="noStrike" dirty="0">
                          <a:solidFill>
                            <a:srgbClr val="14425D"/>
                          </a:solidFill>
                          <a:effectLst/>
                          <a:latin typeface="Calibri (body)"/>
                        </a:rPr>
                        <a:t>$50,000 </a:t>
                      </a:r>
                    </a:p>
                  </a:txBody>
                  <a:tcPr marL="9525" marR="9525" marT="9525" marB="0"/>
                </a:tc>
                <a:extLst>
                  <a:ext uri="{0D108BD9-81ED-4DB2-BD59-A6C34878D82A}">
                    <a16:rowId xmlns:a16="http://schemas.microsoft.com/office/drawing/2014/main" val="4217181964"/>
                  </a:ext>
                </a:extLst>
              </a:tr>
              <a:tr h="370840">
                <a:tc>
                  <a:txBody>
                    <a:bodyPr/>
                    <a:lstStyle/>
                    <a:p>
                      <a:pPr algn="l" rtl="0" fontAlgn="t">
                        <a:buNone/>
                      </a:pPr>
                      <a:r>
                        <a:rPr lang="en-US" sz="1400" b="0" i="0" u="none" strike="noStrike" dirty="0">
                          <a:solidFill>
                            <a:srgbClr val="000000"/>
                          </a:solidFill>
                          <a:effectLst/>
                          <a:latin typeface="Calibri (body)"/>
                        </a:rPr>
                        <a:t>Property and equipment</a:t>
                      </a:r>
                    </a:p>
                  </a:txBody>
                  <a:tcPr marL="9525" marR="9525" marT="9525" marB="0"/>
                </a:tc>
                <a:tc>
                  <a:txBody>
                    <a:bodyPr/>
                    <a:lstStyle/>
                    <a:p>
                      <a:pPr algn="r" rtl="0" fontAlgn="t">
                        <a:buNone/>
                      </a:pPr>
                      <a:r>
                        <a:rPr lang="en-US" sz="1400" b="0" i="0" u="none" strike="noStrike">
                          <a:solidFill>
                            <a:srgbClr val="14425D"/>
                          </a:solidFill>
                          <a:effectLst/>
                          <a:latin typeface="Calibri (body)"/>
                        </a:rPr>
                        <a:t>$700,000 </a:t>
                      </a:r>
                    </a:p>
                  </a:txBody>
                  <a:tcPr marL="9525" marR="9525" marT="9525" marB="0"/>
                </a:tc>
                <a:extLst>
                  <a:ext uri="{0D108BD9-81ED-4DB2-BD59-A6C34878D82A}">
                    <a16:rowId xmlns:a16="http://schemas.microsoft.com/office/drawing/2014/main" val="3353997666"/>
                  </a:ext>
                </a:extLst>
              </a:tr>
              <a:tr h="370840">
                <a:tc>
                  <a:txBody>
                    <a:bodyPr/>
                    <a:lstStyle/>
                    <a:p>
                      <a:pPr algn="l" rtl="0" fontAlgn="t">
                        <a:buNone/>
                      </a:pPr>
                      <a:r>
                        <a:rPr lang="en-US" sz="1400" b="1" i="0" u="none" strike="noStrike" dirty="0">
                          <a:solidFill>
                            <a:srgbClr val="14425D"/>
                          </a:solidFill>
                          <a:effectLst/>
                          <a:latin typeface="Calibri (body)"/>
                        </a:rPr>
                        <a:t>TOTAL </a:t>
                      </a:r>
                    </a:p>
                  </a:txBody>
                  <a:tcPr marL="9525" marR="9525" marT="9525" marB="0"/>
                </a:tc>
                <a:tc>
                  <a:txBody>
                    <a:bodyPr/>
                    <a:lstStyle/>
                    <a:p>
                      <a:pPr algn="r" rtl="0" fontAlgn="t">
                        <a:buNone/>
                      </a:pPr>
                      <a:r>
                        <a:rPr lang="en-US" sz="1400" b="1" i="0" u="none" strike="noStrike" dirty="0">
                          <a:solidFill>
                            <a:srgbClr val="14425D"/>
                          </a:solidFill>
                          <a:effectLst/>
                          <a:latin typeface="Calibri (body)"/>
                        </a:rPr>
                        <a:t>$2,500,000 </a:t>
                      </a:r>
                    </a:p>
                  </a:txBody>
                  <a:tcPr marL="9525" marR="9525" marT="9525" marB="0"/>
                </a:tc>
                <a:extLst>
                  <a:ext uri="{0D108BD9-81ED-4DB2-BD59-A6C34878D82A}">
                    <a16:rowId xmlns:a16="http://schemas.microsoft.com/office/drawing/2014/main" val="1618273085"/>
                  </a:ext>
                </a:extLst>
              </a:tr>
            </a:tbl>
          </a:graphicData>
        </a:graphic>
      </p:graphicFrame>
      <p:graphicFrame>
        <p:nvGraphicFramePr>
          <p:cNvPr id="9" name="Content Placeholder 5">
            <a:extLst>
              <a:ext uri="{FF2B5EF4-FFF2-40B4-BE49-F238E27FC236}">
                <a16:creationId xmlns:a16="http://schemas.microsoft.com/office/drawing/2014/main" id="{F24108FA-F0D0-9EE7-60E1-315C9E1EA859}"/>
              </a:ext>
            </a:extLst>
          </p:cNvPr>
          <p:cNvGraphicFramePr>
            <a:graphicFrameLocks/>
          </p:cNvGraphicFramePr>
          <p:nvPr>
            <p:extLst>
              <p:ext uri="{D42A27DB-BD31-4B8C-83A1-F6EECF244321}">
                <p14:modId xmlns:p14="http://schemas.microsoft.com/office/powerpoint/2010/main" val="2545379164"/>
              </p:ext>
            </p:extLst>
          </p:nvPr>
        </p:nvGraphicFramePr>
        <p:xfrm>
          <a:off x="927746" y="4960008"/>
          <a:ext cx="4341567" cy="1526960"/>
        </p:xfrm>
        <a:graphic>
          <a:graphicData uri="http://schemas.openxmlformats.org/drawingml/2006/table">
            <a:tbl>
              <a:tblPr firstRow="1" bandRow="1">
                <a:tableStyleId>{5C22544A-7EE6-4342-B048-85BDC9FD1C3A}</a:tableStyleId>
              </a:tblPr>
              <a:tblGrid>
                <a:gridCol w="2716698">
                  <a:extLst>
                    <a:ext uri="{9D8B030D-6E8A-4147-A177-3AD203B41FA5}">
                      <a16:colId xmlns:a16="http://schemas.microsoft.com/office/drawing/2014/main" val="2986739609"/>
                    </a:ext>
                  </a:extLst>
                </a:gridCol>
                <a:gridCol w="1624869">
                  <a:extLst>
                    <a:ext uri="{9D8B030D-6E8A-4147-A177-3AD203B41FA5}">
                      <a16:colId xmlns:a16="http://schemas.microsoft.com/office/drawing/2014/main" val="1736531330"/>
                    </a:ext>
                  </a:extLst>
                </a:gridCol>
              </a:tblGrid>
              <a:tr h="414440">
                <a:tc>
                  <a:txBody>
                    <a:bodyPr/>
                    <a:lstStyle/>
                    <a:p>
                      <a:pPr algn="l" rtl="0" fontAlgn="t">
                        <a:buNone/>
                      </a:pPr>
                      <a:r>
                        <a:rPr lang="en-US" sz="1400" b="1" i="0" u="none" strike="noStrike" dirty="0">
                          <a:solidFill>
                            <a:srgbClr val="FFFFFF"/>
                          </a:solidFill>
                          <a:effectLst/>
                          <a:latin typeface="Calibri (body)"/>
                        </a:rPr>
                        <a:t>Net Assets</a:t>
                      </a:r>
                    </a:p>
                  </a:txBody>
                  <a:tcPr marL="9525" marR="9525" marT="9525" marB="0"/>
                </a:tc>
                <a:tc>
                  <a:txBody>
                    <a:bodyPr/>
                    <a:lstStyle/>
                    <a:p>
                      <a:pPr algn="ctr" rtl="0" fontAlgn="t">
                        <a:buNone/>
                      </a:pPr>
                      <a:r>
                        <a:rPr lang="en-US" sz="1400" b="1" i="0" u="none" strike="noStrike" dirty="0">
                          <a:solidFill>
                            <a:srgbClr val="FFFFFF"/>
                          </a:solidFill>
                          <a:effectLst/>
                          <a:latin typeface="Calibri (body)"/>
                        </a:rPr>
                        <a:t>2026</a:t>
                      </a:r>
                    </a:p>
                  </a:txBody>
                  <a:tcPr marL="9525" marR="9525" marT="9525" marB="0"/>
                </a:tc>
                <a:extLst>
                  <a:ext uri="{0D108BD9-81ED-4DB2-BD59-A6C34878D82A}">
                    <a16:rowId xmlns:a16="http://schemas.microsoft.com/office/drawing/2014/main" val="3051463515"/>
                  </a:ext>
                </a:extLst>
              </a:tr>
              <a:tr h="370840">
                <a:tc>
                  <a:txBody>
                    <a:bodyPr/>
                    <a:lstStyle/>
                    <a:p>
                      <a:pPr algn="l" rtl="0" fontAlgn="t">
                        <a:buNone/>
                      </a:pPr>
                      <a:r>
                        <a:rPr lang="en-US" sz="1400" b="0" i="0" u="none" strike="noStrike" dirty="0">
                          <a:solidFill>
                            <a:srgbClr val="000000"/>
                          </a:solidFill>
                          <a:effectLst/>
                          <a:latin typeface="Calibri (body)"/>
                        </a:rPr>
                        <a:t>Without donor restrictions</a:t>
                      </a:r>
                    </a:p>
                  </a:txBody>
                  <a:tcPr marL="9525" marR="9525" marT="9525" marB="0"/>
                </a:tc>
                <a:tc>
                  <a:txBody>
                    <a:bodyPr/>
                    <a:lstStyle/>
                    <a:p>
                      <a:pPr algn="r" rtl="0" fontAlgn="t">
                        <a:buNone/>
                      </a:pPr>
                      <a:r>
                        <a:rPr lang="en-US" sz="1400" b="0" i="0" u="none" strike="noStrike" dirty="0">
                          <a:solidFill>
                            <a:srgbClr val="14425D"/>
                          </a:solidFill>
                          <a:effectLst/>
                          <a:latin typeface="Calibri (body)"/>
                        </a:rPr>
                        <a:t>$2,000,000 </a:t>
                      </a:r>
                    </a:p>
                  </a:txBody>
                  <a:tcPr marL="9525" marR="9525" marT="9525" marB="0"/>
                </a:tc>
                <a:extLst>
                  <a:ext uri="{0D108BD9-81ED-4DB2-BD59-A6C34878D82A}">
                    <a16:rowId xmlns:a16="http://schemas.microsoft.com/office/drawing/2014/main" val="4096462452"/>
                  </a:ext>
                </a:extLst>
              </a:tr>
              <a:tr h="370840">
                <a:tc>
                  <a:txBody>
                    <a:bodyPr/>
                    <a:lstStyle/>
                    <a:p>
                      <a:pPr algn="l" rtl="0" fontAlgn="t">
                        <a:buNone/>
                      </a:pPr>
                      <a:r>
                        <a:rPr lang="en-US" sz="1400" b="0" i="0" u="none" strike="noStrike" dirty="0">
                          <a:solidFill>
                            <a:srgbClr val="000000"/>
                          </a:solidFill>
                          <a:effectLst/>
                          <a:latin typeface="Calibri (body)"/>
                        </a:rPr>
                        <a:t>With donor restrictions</a:t>
                      </a:r>
                    </a:p>
                  </a:txBody>
                  <a:tcPr marL="9525" marR="9525" marT="9525" marB="0"/>
                </a:tc>
                <a:tc>
                  <a:txBody>
                    <a:bodyPr/>
                    <a:lstStyle/>
                    <a:p>
                      <a:pPr algn="r" rtl="0" fontAlgn="t">
                        <a:buNone/>
                      </a:pPr>
                      <a:r>
                        <a:rPr lang="en-US" sz="1400" b="0" i="0" u="none" strike="noStrike" dirty="0">
                          <a:solidFill>
                            <a:srgbClr val="14425D"/>
                          </a:solidFill>
                          <a:effectLst/>
                          <a:latin typeface="Calibri (body)"/>
                        </a:rPr>
                        <a:t>$350,000 </a:t>
                      </a:r>
                    </a:p>
                  </a:txBody>
                  <a:tcPr marL="9525" marR="9525" marT="9525" marB="0"/>
                </a:tc>
                <a:extLst>
                  <a:ext uri="{0D108BD9-81ED-4DB2-BD59-A6C34878D82A}">
                    <a16:rowId xmlns:a16="http://schemas.microsoft.com/office/drawing/2014/main" val="286303688"/>
                  </a:ext>
                </a:extLst>
              </a:tr>
              <a:tr h="370840">
                <a:tc>
                  <a:txBody>
                    <a:bodyPr/>
                    <a:lstStyle/>
                    <a:p>
                      <a:pPr algn="l" rtl="0" fontAlgn="t">
                        <a:buNone/>
                      </a:pPr>
                      <a:r>
                        <a:rPr lang="en-US" sz="1400" b="1" i="0" u="none" strike="noStrike" dirty="0">
                          <a:solidFill>
                            <a:srgbClr val="14425D"/>
                          </a:solidFill>
                          <a:effectLst/>
                          <a:latin typeface="Calibri (body)"/>
                        </a:rPr>
                        <a:t>TOTAL </a:t>
                      </a:r>
                    </a:p>
                  </a:txBody>
                  <a:tcPr marL="9525" marR="9525" marT="9525" marB="0"/>
                </a:tc>
                <a:tc>
                  <a:txBody>
                    <a:bodyPr/>
                    <a:lstStyle/>
                    <a:p>
                      <a:pPr algn="r" rtl="0" fontAlgn="t">
                        <a:buNone/>
                      </a:pPr>
                      <a:r>
                        <a:rPr lang="en-US" sz="1400" b="1" i="0" u="none" strike="noStrike" dirty="0">
                          <a:solidFill>
                            <a:srgbClr val="14425D"/>
                          </a:solidFill>
                          <a:effectLst/>
                          <a:latin typeface="Calibri (body)"/>
                        </a:rPr>
                        <a:t>$2,350,000 </a:t>
                      </a:r>
                    </a:p>
                  </a:txBody>
                  <a:tcPr marL="9525" marR="9525" marT="9525" marB="0"/>
                </a:tc>
                <a:extLst>
                  <a:ext uri="{0D108BD9-81ED-4DB2-BD59-A6C34878D82A}">
                    <a16:rowId xmlns:a16="http://schemas.microsoft.com/office/drawing/2014/main" val="447569868"/>
                  </a:ext>
                </a:extLst>
              </a:tr>
            </a:tbl>
          </a:graphicData>
        </a:graphic>
      </p:graphicFrame>
      <p:graphicFrame>
        <p:nvGraphicFramePr>
          <p:cNvPr id="10" name="Content Placeholder 5">
            <a:extLst>
              <a:ext uri="{FF2B5EF4-FFF2-40B4-BE49-F238E27FC236}">
                <a16:creationId xmlns:a16="http://schemas.microsoft.com/office/drawing/2014/main" id="{B7C919DC-F435-6716-8FD7-5320342B3FC9}"/>
              </a:ext>
            </a:extLst>
          </p:cNvPr>
          <p:cNvGraphicFramePr>
            <a:graphicFrameLocks/>
          </p:cNvGraphicFramePr>
          <p:nvPr>
            <p:extLst>
              <p:ext uri="{D42A27DB-BD31-4B8C-83A1-F6EECF244321}">
                <p14:modId xmlns:p14="http://schemas.microsoft.com/office/powerpoint/2010/main" val="675247010"/>
              </p:ext>
            </p:extLst>
          </p:nvPr>
        </p:nvGraphicFramePr>
        <p:xfrm>
          <a:off x="5494264" y="1706836"/>
          <a:ext cx="5024626" cy="3010320"/>
        </p:xfrm>
        <a:graphic>
          <a:graphicData uri="http://schemas.openxmlformats.org/drawingml/2006/table">
            <a:tbl>
              <a:tblPr firstRow="1" bandRow="1">
                <a:tableStyleId>{5C22544A-7EE6-4342-B048-85BDC9FD1C3A}</a:tableStyleId>
              </a:tblPr>
              <a:tblGrid>
                <a:gridCol w="3531130">
                  <a:extLst>
                    <a:ext uri="{9D8B030D-6E8A-4147-A177-3AD203B41FA5}">
                      <a16:colId xmlns:a16="http://schemas.microsoft.com/office/drawing/2014/main" val="2986739609"/>
                    </a:ext>
                  </a:extLst>
                </a:gridCol>
                <a:gridCol w="1493496">
                  <a:extLst>
                    <a:ext uri="{9D8B030D-6E8A-4147-A177-3AD203B41FA5}">
                      <a16:colId xmlns:a16="http://schemas.microsoft.com/office/drawing/2014/main" val="1736531330"/>
                    </a:ext>
                  </a:extLst>
                </a:gridCol>
              </a:tblGrid>
              <a:tr h="410536">
                <a:tc>
                  <a:txBody>
                    <a:bodyPr/>
                    <a:lstStyle/>
                    <a:p>
                      <a:pPr algn="l" rtl="0" fontAlgn="t">
                        <a:buNone/>
                      </a:pPr>
                      <a:r>
                        <a:rPr lang="en-US" sz="1400" b="1" i="0" u="none" strike="noStrike" dirty="0">
                          <a:solidFill>
                            <a:srgbClr val="FFFFFF"/>
                          </a:solidFill>
                          <a:effectLst/>
                          <a:latin typeface="Calibri (body)"/>
                        </a:rPr>
                        <a:t>Available Operating Reserve</a:t>
                      </a:r>
                    </a:p>
                  </a:txBody>
                  <a:tcPr marL="9525" marR="9525" marT="9525" marB="0" anchor="ctr"/>
                </a:tc>
                <a:tc>
                  <a:txBody>
                    <a:bodyPr/>
                    <a:lstStyle/>
                    <a:p>
                      <a:pPr algn="ctr" rtl="0" fontAlgn="t">
                        <a:buNone/>
                      </a:pPr>
                      <a:r>
                        <a:rPr lang="en-US" sz="1400" b="1" i="0" u="none" strike="noStrike" dirty="0">
                          <a:solidFill>
                            <a:srgbClr val="FFFFFF"/>
                          </a:solidFill>
                          <a:effectLst/>
                          <a:latin typeface="Calibri (body)"/>
                        </a:rPr>
                        <a:t>2026</a:t>
                      </a:r>
                    </a:p>
                  </a:txBody>
                  <a:tcPr marL="9525" marR="9525" marT="9525" marB="0" anchor="ctr"/>
                </a:tc>
                <a:extLst>
                  <a:ext uri="{0D108BD9-81ED-4DB2-BD59-A6C34878D82A}">
                    <a16:rowId xmlns:a16="http://schemas.microsoft.com/office/drawing/2014/main" val="3051463515"/>
                  </a:ext>
                </a:extLst>
              </a:tr>
              <a:tr h="367347">
                <a:tc>
                  <a:txBody>
                    <a:bodyPr/>
                    <a:lstStyle/>
                    <a:p>
                      <a:pPr algn="l" rtl="0" fontAlgn="t">
                        <a:buNone/>
                      </a:pPr>
                      <a:r>
                        <a:rPr lang="en-US" sz="1400" b="0" i="0" u="none" strike="noStrike">
                          <a:solidFill>
                            <a:srgbClr val="000000"/>
                          </a:solidFill>
                          <a:effectLst/>
                          <a:latin typeface="Calibri (body)"/>
                        </a:rPr>
                        <a:t>Net assets without donor restrictions</a:t>
                      </a:r>
                    </a:p>
                  </a:txBody>
                  <a:tcPr marL="9525" marR="9525" marT="9525" marB="0"/>
                </a:tc>
                <a:tc>
                  <a:txBody>
                    <a:bodyPr/>
                    <a:lstStyle/>
                    <a:p>
                      <a:pPr algn="r" rtl="0" fontAlgn="t">
                        <a:buNone/>
                      </a:pPr>
                      <a:r>
                        <a:rPr lang="en-US" sz="1400" b="0" i="0" u="none" strike="noStrike">
                          <a:solidFill>
                            <a:srgbClr val="14425D"/>
                          </a:solidFill>
                          <a:effectLst/>
                          <a:latin typeface="Calibri (body)"/>
                        </a:rPr>
                        <a:t>$2,000,000 </a:t>
                      </a:r>
                    </a:p>
                  </a:txBody>
                  <a:tcPr marL="9525" marR="9525" marT="9525" marB="0"/>
                </a:tc>
                <a:extLst>
                  <a:ext uri="{0D108BD9-81ED-4DB2-BD59-A6C34878D82A}">
                    <a16:rowId xmlns:a16="http://schemas.microsoft.com/office/drawing/2014/main" val="4096462452"/>
                  </a:ext>
                </a:extLst>
              </a:tr>
              <a:tr h="367347">
                <a:tc>
                  <a:txBody>
                    <a:bodyPr/>
                    <a:lstStyle/>
                    <a:p>
                      <a:pPr algn="l" rtl="0" fontAlgn="t">
                        <a:buNone/>
                      </a:pPr>
                      <a:r>
                        <a:rPr lang="en-US" sz="1400" b="0" i="0" u="none" strike="noStrike">
                          <a:solidFill>
                            <a:srgbClr val="000000"/>
                          </a:solidFill>
                          <a:effectLst/>
                          <a:latin typeface="Calibri (body)"/>
                        </a:rPr>
                        <a:t>Prepaid expenses</a:t>
                      </a:r>
                    </a:p>
                  </a:txBody>
                  <a:tcPr marL="9525" marR="9525" marT="9525" marB="0"/>
                </a:tc>
                <a:tc>
                  <a:txBody>
                    <a:bodyPr/>
                    <a:lstStyle/>
                    <a:p>
                      <a:pPr algn="r" rtl="0" fontAlgn="t">
                        <a:buNone/>
                      </a:pPr>
                      <a:r>
                        <a:rPr lang="en-US" sz="1400" b="0" i="0" u="none" strike="noStrike">
                          <a:solidFill>
                            <a:srgbClr val="14425D"/>
                          </a:solidFill>
                          <a:effectLst/>
                          <a:latin typeface="Calibri (body)"/>
                        </a:rPr>
                        <a:t>($50,000)</a:t>
                      </a:r>
                    </a:p>
                  </a:txBody>
                  <a:tcPr marL="9525" marR="9525" marT="9525" marB="0"/>
                </a:tc>
                <a:extLst>
                  <a:ext uri="{0D108BD9-81ED-4DB2-BD59-A6C34878D82A}">
                    <a16:rowId xmlns:a16="http://schemas.microsoft.com/office/drawing/2014/main" val="286303688"/>
                  </a:ext>
                </a:extLst>
              </a:tr>
              <a:tr h="325960">
                <a:tc>
                  <a:txBody>
                    <a:bodyPr/>
                    <a:lstStyle/>
                    <a:p>
                      <a:pPr algn="l" rtl="0" fontAlgn="t">
                        <a:buNone/>
                      </a:pPr>
                      <a:r>
                        <a:rPr lang="en-US" sz="1400" b="0" i="0" u="none" strike="noStrike" dirty="0">
                          <a:solidFill>
                            <a:srgbClr val="000000"/>
                          </a:solidFill>
                          <a:effectLst/>
                          <a:latin typeface="Calibri (body)"/>
                        </a:rPr>
                        <a:t>Property and equipment</a:t>
                      </a:r>
                    </a:p>
                  </a:txBody>
                  <a:tcPr marL="9525" marR="9525" marT="9525" marB="0"/>
                </a:tc>
                <a:tc>
                  <a:txBody>
                    <a:bodyPr/>
                    <a:lstStyle/>
                    <a:p>
                      <a:pPr algn="r" rtl="0" fontAlgn="t">
                        <a:buNone/>
                      </a:pPr>
                      <a:r>
                        <a:rPr lang="en-US" sz="1400" b="0" i="0" u="none" strike="noStrike">
                          <a:solidFill>
                            <a:srgbClr val="14425D"/>
                          </a:solidFill>
                          <a:effectLst/>
                          <a:latin typeface="Calibri (body)"/>
                        </a:rPr>
                        <a:t>($700,000)</a:t>
                      </a:r>
                    </a:p>
                  </a:txBody>
                  <a:tcPr marL="9525" marR="9525" marT="9525" marB="0"/>
                </a:tc>
                <a:extLst>
                  <a:ext uri="{0D108BD9-81ED-4DB2-BD59-A6C34878D82A}">
                    <a16:rowId xmlns:a16="http://schemas.microsoft.com/office/drawing/2014/main" val="447569868"/>
                  </a:ext>
                </a:extLst>
              </a:tr>
              <a:tr h="437089">
                <a:tc>
                  <a:txBody>
                    <a:bodyPr/>
                    <a:lstStyle/>
                    <a:p>
                      <a:pPr algn="l" rtl="0" fontAlgn="t">
                        <a:buNone/>
                      </a:pPr>
                      <a:r>
                        <a:rPr lang="en-US" sz="1400" b="1" i="0" u="none" strike="noStrike" dirty="0">
                          <a:solidFill>
                            <a:srgbClr val="14425D"/>
                          </a:solidFill>
                          <a:effectLst/>
                          <a:latin typeface="Calibri (body)"/>
                        </a:rPr>
                        <a:t>Net assets available for operating reserve</a:t>
                      </a:r>
                    </a:p>
                  </a:txBody>
                  <a:tcPr marL="9525" marR="9525" marT="9525" marB="0"/>
                </a:tc>
                <a:tc>
                  <a:txBody>
                    <a:bodyPr/>
                    <a:lstStyle/>
                    <a:p>
                      <a:pPr algn="r" rtl="0" fontAlgn="t">
                        <a:buNone/>
                      </a:pPr>
                      <a:r>
                        <a:rPr lang="en-US" sz="1400" b="1" i="0" u="none" strike="noStrike" dirty="0">
                          <a:solidFill>
                            <a:srgbClr val="14425D"/>
                          </a:solidFill>
                          <a:effectLst/>
                          <a:latin typeface="Calibri (body)"/>
                        </a:rPr>
                        <a:t>$1,250,000 </a:t>
                      </a:r>
                    </a:p>
                  </a:txBody>
                  <a:tcPr marL="9525" marR="9525" marT="9525" marB="0"/>
                </a:tc>
                <a:extLst>
                  <a:ext uri="{0D108BD9-81ED-4DB2-BD59-A6C34878D82A}">
                    <a16:rowId xmlns:a16="http://schemas.microsoft.com/office/drawing/2014/main" val="943740249"/>
                  </a:ext>
                </a:extLst>
              </a:tr>
              <a:tr h="367347">
                <a:tc>
                  <a:txBody>
                    <a:bodyPr/>
                    <a:lstStyle/>
                    <a:p>
                      <a:pPr algn="l" rtl="0" fontAlgn="t">
                        <a:buNone/>
                      </a:pPr>
                      <a:r>
                        <a:rPr lang="en-US" sz="1400" b="0" i="0" u="none" strike="noStrike" dirty="0">
                          <a:solidFill>
                            <a:srgbClr val="000000"/>
                          </a:solidFill>
                          <a:effectLst/>
                          <a:latin typeface="Calibri (body)"/>
                        </a:rPr>
                        <a:t>Divide by adjusted operating expense</a:t>
                      </a:r>
                    </a:p>
                  </a:txBody>
                  <a:tcPr marL="9525" marR="9525" marT="9525" marB="0"/>
                </a:tc>
                <a:tc>
                  <a:txBody>
                    <a:bodyPr/>
                    <a:lstStyle/>
                    <a:p>
                      <a:pPr algn="r" rtl="0" fontAlgn="t">
                        <a:buNone/>
                      </a:pPr>
                      <a:r>
                        <a:rPr lang="en-US" sz="1400" b="0" i="0" u="none" strike="noStrike">
                          <a:solidFill>
                            <a:srgbClr val="14425D"/>
                          </a:solidFill>
                          <a:effectLst/>
                          <a:latin typeface="Calibri (body)"/>
                        </a:rPr>
                        <a:t>$3,500,000 </a:t>
                      </a:r>
                    </a:p>
                  </a:txBody>
                  <a:tcPr marL="9525" marR="9525" marT="9525" marB="0"/>
                </a:tc>
                <a:extLst>
                  <a:ext uri="{0D108BD9-81ED-4DB2-BD59-A6C34878D82A}">
                    <a16:rowId xmlns:a16="http://schemas.microsoft.com/office/drawing/2014/main" val="4217181964"/>
                  </a:ext>
                </a:extLst>
              </a:tr>
              <a:tr h="367347">
                <a:tc>
                  <a:txBody>
                    <a:bodyPr/>
                    <a:lstStyle/>
                    <a:p>
                      <a:pPr algn="l" rtl="0" fontAlgn="t">
                        <a:buNone/>
                      </a:pPr>
                      <a:r>
                        <a:rPr lang="en-US" sz="1400" b="0" i="0" u="none" strike="noStrike">
                          <a:solidFill>
                            <a:srgbClr val="000000"/>
                          </a:solidFill>
                          <a:effectLst/>
                          <a:latin typeface="Calibri (body)"/>
                        </a:rPr>
                        <a:t>Multiply by 12 months</a:t>
                      </a:r>
                    </a:p>
                  </a:txBody>
                  <a:tcPr marL="9525" marR="9525" marT="9525" marB="0"/>
                </a:tc>
                <a:tc>
                  <a:txBody>
                    <a:bodyPr/>
                    <a:lstStyle/>
                    <a:p>
                      <a:pPr algn="r" rtl="0" fontAlgn="t">
                        <a:buNone/>
                      </a:pPr>
                      <a:r>
                        <a:rPr lang="en-US" sz="1400" b="0" i="0" u="none" strike="noStrike">
                          <a:solidFill>
                            <a:srgbClr val="14425D"/>
                          </a:solidFill>
                          <a:effectLst/>
                          <a:latin typeface="Calibri (body)"/>
                        </a:rPr>
                        <a:t>x 12</a:t>
                      </a:r>
                    </a:p>
                  </a:txBody>
                  <a:tcPr marL="9525" marR="9525" marT="9525" marB="0"/>
                </a:tc>
                <a:extLst>
                  <a:ext uri="{0D108BD9-81ED-4DB2-BD59-A6C34878D82A}">
                    <a16:rowId xmlns:a16="http://schemas.microsoft.com/office/drawing/2014/main" val="3353997666"/>
                  </a:ext>
                </a:extLst>
              </a:tr>
              <a:tr h="367347">
                <a:tc>
                  <a:txBody>
                    <a:bodyPr/>
                    <a:lstStyle/>
                    <a:p>
                      <a:pPr algn="l" rtl="0" fontAlgn="t">
                        <a:buNone/>
                      </a:pPr>
                      <a:r>
                        <a:rPr lang="en-US" sz="1400" b="1" i="0" u="none" strike="noStrike" dirty="0">
                          <a:solidFill>
                            <a:srgbClr val="14425D"/>
                          </a:solidFill>
                          <a:effectLst/>
                          <a:latin typeface="Calibri (body)"/>
                        </a:rPr>
                        <a:t>Target Months in Reserve</a:t>
                      </a:r>
                    </a:p>
                  </a:txBody>
                  <a:tcPr marL="9525" marR="9525" marT="9525" marB="0"/>
                </a:tc>
                <a:tc>
                  <a:txBody>
                    <a:bodyPr/>
                    <a:lstStyle/>
                    <a:p>
                      <a:pPr algn="r" rtl="0" fontAlgn="t">
                        <a:buNone/>
                      </a:pPr>
                      <a:r>
                        <a:rPr lang="en-US" sz="1400" b="1" i="0" u="none" strike="noStrike" dirty="0">
                          <a:solidFill>
                            <a:srgbClr val="14425D"/>
                          </a:solidFill>
                          <a:effectLst/>
                          <a:latin typeface="Calibri (body)"/>
                        </a:rPr>
                        <a:t>4.29 </a:t>
                      </a:r>
                    </a:p>
                  </a:txBody>
                  <a:tcPr marL="9525" marR="9525" marT="9525" marB="0"/>
                </a:tc>
                <a:extLst>
                  <a:ext uri="{0D108BD9-81ED-4DB2-BD59-A6C34878D82A}">
                    <a16:rowId xmlns:a16="http://schemas.microsoft.com/office/drawing/2014/main" val="1618273085"/>
                  </a:ext>
                </a:extLst>
              </a:tr>
            </a:tbl>
          </a:graphicData>
        </a:graphic>
      </p:graphicFrame>
    </p:spTree>
    <p:extLst>
      <p:ext uri="{BB962C8B-B14F-4D97-AF65-F5344CB8AC3E}">
        <p14:creationId xmlns:p14="http://schemas.microsoft.com/office/powerpoint/2010/main" val="3939779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BED27-A804-5832-8A33-7B322A2D5B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5337D-1B9D-BCC7-254F-22AF35DF0B21}"/>
              </a:ext>
            </a:extLst>
          </p:cNvPr>
          <p:cNvSpPr>
            <a:spLocks noGrp="1"/>
          </p:cNvSpPr>
          <p:nvPr>
            <p:ph type="title"/>
          </p:nvPr>
        </p:nvSpPr>
        <p:spPr>
          <a:xfrm>
            <a:off x="869423" y="365125"/>
            <a:ext cx="10484377" cy="728162"/>
          </a:xfrm>
        </p:spPr>
        <p:txBody>
          <a:bodyPr anchor="ctr">
            <a:normAutofit/>
          </a:bodyPr>
          <a:lstStyle/>
          <a:p>
            <a:r>
              <a:rPr lang="en-US" dirty="0"/>
              <a:t>How Much Reserve Do We Need?</a:t>
            </a:r>
          </a:p>
        </p:txBody>
      </p:sp>
      <p:graphicFrame>
        <p:nvGraphicFramePr>
          <p:cNvPr id="5" name="Content Placeholder 2">
            <a:extLst>
              <a:ext uri="{FF2B5EF4-FFF2-40B4-BE49-F238E27FC236}">
                <a16:creationId xmlns:a16="http://schemas.microsoft.com/office/drawing/2014/main" id="{DA174153-71EB-C063-8382-68B9AFF292D0}"/>
              </a:ext>
            </a:extLst>
          </p:cNvPr>
          <p:cNvGraphicFramePr>
            <a:graphicFrameLocks noGrp="1"/>
          </p:cNvGraphicFramePr>
          <p:nvPr>
            <p:ph idx="1"/>
            <p:extLst>
              <p:ext uri="{D42A27DB-BD31-4B8C-83A1-F6EECF244321}">
                <p14:modId xmlns:p14="http://schemas.microsoft.com/office/powerpoint/2010/main" val="2304147928"/>
              </p:ext>
            </p:extLst>
          </p:nvPr>
        </p:nvGraphicFramePr>
        <p:xfrm>
          <a:off x="1347535" y="1828800"/>
          <a:ext cx="10006265" cy="3864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105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23BD9-4385-4BA9-4D76-32FCAD8F09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4A6B9-341B-6557-B010-565D623F29F7}"/>
              </a:ext>
            </a:extLst>
          </p:cNvPr>
          <p:cNvSpPr>
            <a:spLocks noGrp="1"/>
          </p:cNvSpPr>
          <p:nvPr>
            <p:ph type="title"/>
          </p:nvPr>
        </p:nvSpPr>
        <p:spPr/>
        <p:txBody>
          <a:bodyPr>
            <a:normAutofit/>
          </a:bodyPr>
          <a:lstStyle/>
          <a:p>
            <a:r>
              <a:rPr lang="en-US" dirty="0"/>
              <a:t>Current Economic Environment</a:t>
            </a:r>
          </a:p>
        </p:txBody>
      </p:sp>
      <p:sp>
        <p:nvSpPr>
          <p:cNvPr id="3" name="Content Placeholder 2">
            <a:extLst>
              <a:ext uri="{FF2B5EF4-FFF2-40B4-BE49-F238E27FC236}">
                <a16:creationId xmlns:a16="http://schemas.microsoft.com/office/drawing/2014/main" id="{90F7AF92-5B5A-4823-C9A8-EFEBEAD6301C}"/>
              </a:ext>
            </a:extLst>
          </p:cNvPr>
          <p:cNvSpPr>
            <a:spLocks noGrp="1"/>
          </p:cNvSpPr>
          <p:nvPr>
            <p:ph idx="1"/>
          </p:nvPr>
        </p:nvSpPr>
        <p:spPr>
          <a:xfrm>
            <a:off x="1347535" y="1515292"/>
            <a:ext cx="10006265" cy="4428308"/>
          </a:xfrm>
        </p:spPr>
        <p:txBody>
          <a:bodyPr>
            <a:normAutofit fontScale="85000" lnSpcReduction="10000"/>
          </a:bodyPr>
          <a:lstStyle/>
          <a:p>
            <a:pPr lvl="0"/>
            <a:r>
              <a:rPr lang="en-US" b="1" dirty="0"/>
              <a:t>Inflation: </a:t>
            </a:r>
            <a:r>
              <a:rPr lang="en-US" dirty="0"/>
              <a:t>3.4% YTD 2026. Down from 7% in 2021 but up from 2.1% in 2016</a:t>
            </a:r>
          </a:p>
          <a:p>
            <a:pPr lvl="0"/>
            <a:r>
              <a:rPr lang="en-US" b="1" dirty="0"/>
              <a:t>Interest rates:</a:t>
            </a:r>
          </a:p>
          <a:p>
            <a:pPr lvl="1"/>
            <a:r>
              <a:rPr lang="en-US" dirty="0"/>
              <a:t>How much does it cost you to obtain financing?</a:t>
            </a:r>
          </a:p>
          <a:p>
            <a:pPr lvl="1"/>
            <a:r>
              <a:rPr lang="en-US" dirty="0"/>
              <a:t>How much can you earn on your money?</a:t>
            </a:r>
          </a:p>
          <a:p>
            <a:pPr lvl="0"/>
            <a:r>
              <a:rPr lang="en-US" b="1" dirty="0"/>
              <a:t>Labor costs:</a:t>
            </a:r>
          </a:p>
          <a:p>
            <a:pPr lvl="1"/>
            <a:r>
              <a:rPr lang="en-US" dirty="0"/>
              <a:t>Employment Cost Index 3.3% through June 2026. Down from 5.5% in June 2022</a:t>
            </a:r>
          </a:p>
          <a:p>
            <a:pPr lvl="0"/>
            <a:r>
              <a:rPr lang="en-US" b="1" dirty="0"/>
              <a:t>Revenue uncertainty:</a:t>
            </a:r>
          </a:p>
          <a:p>
            <a:pPr lvl="1"/>
            <a:r>
              <a:rPr lang="en-US" dirty="0"/>
              <a:t>Lost funding; seeking replacement funding</a:t>
            </a:r>
          </a:p>
          <a:p>
            <a:pPr lvl="0"/>
            <a:r>
              <a:rPr lang="en-US" b="1" dirty="0"/>
              <a:t>Delayed payments or reimbursement cycles.</a:t>
            </a:r>
          </a:p>
          <a:p>
            <a:pPr lvl="0"/>
            <a:r>
              <a:rPr lang="en-US" b="1" dirty="0"/>
              <a:t>Scenario planning: </a:t>
            </a:r>
            <a:r>
              <a:rPr lang="en-US" dirty="0"/>
              <a:t>best, moderate, and worst case.</a:t>
            </a:r>
          </a:p>
        </p:txBody>
      </p:sp>
    </p:spTree>
    <p:extLst>
      <p:ext uri="{BB962C8B-B14F-4D97-AF65-F5344CB8AC3E}">
        <p14:creationId xmlns:p14="http://schemas.microsoft.com/office/powerpoint/2010/main" val="1251120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92BB-6CFE-9377-FBBE-D5279F163E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DD57A4-C801-F365-1E2E-56A36085EADF}"/>
              </a:ext>
            </a:extLst>
          </p:cNvPr>
          <p:cNvSpPr>
            <a:spLocks noGrp="1"/>
          </p:cNvSpPr>
          <p:nvPr>
            <p:ph type="title"/>
          </p:nvPr>
        </p:nvSpPr>
        <p:spPr/>
        <p:txBody>
          <a:bodyPr>
            <a:normAutofit/>
          </a:bodyPr>
          <a:lstStyle/>
          <a:p>
            <a:r>
              <a:rPr lang="en-US" dirty="0"/>
              <a:t>Using Reserves Strategically</a:t>
            </a:r>
          </a:p>
        </p:txBody>
      </p:sp>
      <p:sp>
        <p:nvSpPr>
          <p:cNvPr id="3" name="Content Placeholder 2">
            <a:extLst>
              <a:ext uri="{FF2B5EF4-FFF2-40B4-BE49-F238E27FC236}">
                <a16:creationId xmlns:a16="http://schemas.microsoft.com/office/drawing/2014/main" id="{FF6FB769-5212-01F0-DA84-6A0098DA7993}"/>
              </a:ext>
            </a:extLst>
          </p:cNvPr>
          <p:cNvSpPr>
            <a:spLocks noGrp="1"/>
          </p:cNvSpPr>
          <p:nvPr>
            <p:ph idx="1"/>
          </p:nvPr>
        </p:nvSpPr>
        <p:spPr>
          <a:xfrm>
            <a:off x="1347535" y="1789329"/>
            <a:ext cx="10006265" cy="3864309"/>
          </a:xfrm>
        </p:spPr>
        <p:txBody>
          <a:bodyPr>
            <a:normAutofit fontScale="85000" lnSpcReduction="20000"/>
          </a:bodyPr>
          <a:lstStyle/>
          <a:p>
            <a:pPr lvl="0"/>
            <a:r>
              <a:rPr lang="en-US" b="1" dirty="0"/>
              <a:t>Operating reserves can support:</a:t>
            </a:r>
          </a:p>
          <a:p>
            <a:pPr lvl="1"/>
            <a:r>
              <a:rPr lang="en-US" dirty="0"/>
              <a:t>Emergency stabilization</a:t>
            </a:r>
          </a:p>
          <a:p>
            <a:pPr lvl="1"/>
            <a:r>
              <a:rPr lang="en-US" dirty="0"/>
              <a:t>Periods of financial volatility</a:t>
            </a:r>
          </a:p>
          <a:p>
            <a:pPr lvl="1"/>
            <a:r>
              <a:rPr lang="en-US" dirty="0"/>
              <a:t>Technology and infrastructure</a:t>
            </a:r>
          </a:p>
          <a:p>
            <a:pPr lvl="1"/>
            <a:r>
              <a:rPr lang="en-US" dirty="0"/>
              <a:t>Staff investments</a:t>
            </a:r>
          </a:p>
          <a:p>
            <a:pPr lvl="1"/>
            <a:r>
              <a:rPr lang="en-US" dirty="0"/>
              <a:t>Program launches or exits</a:t>
            </a:r>
          </a:p>
          <a:p>
            <a:pPr lvl="1"/>
            <a:r>
              <a:rPr lang="en-US" dirty="0"/>
              <a:t>Strategic capacity building</a:t>
            </a:r>
          </a:p>
          <a:p>
            <a:r>
              <a:rPr lang="en-US" b="1" dirty="0"/>
              <a:t>Operating reserves should not be used to cover:</a:t>
            </a:r>
          </a:p>
          <a:p>
            <a:pPr lvl="1"/>
            <a:r>
              <a:rPr lang="en-US" dirty="0"/>
              <a:t>Recurring timing differences</a:t>
            </a:r>
          </a:p>
          <a:p>
            <a:pPr lvl="1"/>
            <a:r>
              <a:rPr lang="en-US" dirty="0"/>
              <a:t>Ongoing deficit programs</a:t>
            </a:r>
          </a:p>
        </p:txBody>
      </p:sp>
    </p:spTree>
    <p:extLst>
      <p:ext uri="{BB962C8B-B14F-4D97-AF65-F5344CB8AC3E}">
        <p14:creationId xmlns:p14="http://schemas.microsoft.com/office/powerpoint/2010/main" val="950028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4BCB4-D6FC-095C-43D4-767AF398B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41493-2436-8A54-2FB0-40364E8CC52C}"/>
              </a:ext>
            </a:extLst>
          </p:cNvPr>
          <p:cNvSpPr>
            <a:spLocks noGrp="1"/>
          </p:cNvSpPr>
          <p:nvPr>
            <p:ph type="title"/>
          </p:nvPr>
        </p:nvSpPr>
        <p:spPr/>
        <p:txBody>
          <a:bodyPr>
            <a:normAutofit/>
          </a:bodyPr>
          <a:lstStyle/>
          <a:p>
            <a:r>
              <a:rPr lang="en-US" dirty="0"/>
              <a:t>Building and Replenishing Reserves</a:t>
            </a:r>
          </a:p>
        </p:txBody>
      </p:sp>
      <p:sp>
        <p:nvSpPr>
          <p:cNvPr id="8" name="Content Placeholder 2">
            <a:extLst>
              <a:ext uri="{FF2B5EF4-FFF2-40B4-BE49-F238E27FC236}">
                <a16:creationId xmlns:a16="http://schemas.microsoft.com/office/drawing/2014/main" id="{C645E196-F588-4CD4-2D1F-052C8FF7F47E}"/>
              </a:ext>
            </a:extLst>
          </p:cNvPr>
          <p:cNvSpPr>
            <a:spLocks noGrp="1"/>
          </p:cNvSpPr>
          <p:nvPr>
            <p:ph idx="1"/>
          </p:nvPr>
        </p:nvSpPr>
        <p:spPr>
          <a:xfrm>
            <a:off x="1347535" y="1506828"/>
            <a:ext cx="10006265" cy="4186281"/>
          </a:xfrm>
        </p:spPr>
        <p:txBody>
          <a:bodyPr>
            <a:normAutofit fontScale="92500" lnSpcReduction="20000"/>
          </a:bodyPr>
          <a:lstStyle/>
          <a:p>
            <a:r>
              <a:rPr lang="en-US" b="1" dirty="0"/>
              <a:t>Reserves may be built or replenished through:</a:t>
            </a:r>
          </a:p>
          <a:p>
            <a:pPr lvl="1"/>
            <a:r>
              <a:rPr lang="en-US" b="1" dirty="0"/>
              <a:t>Annual budget allocations</a:t>
            </a:r>
          </a:p>
          <a:p>
            <a:pPr lvl="2"/>
            <a:r>
              <a:rPr lang="en-US" dirty="0"/>
              <a:t>Set aside funding at the beginning of the year</a:t>
            </a:r>
          </a:p>
          <a:p>
            <a:pPr lvl="1"/>
            <a:r>
              <a:rPr lang="en-US" b="1" dirty="0"/>
              <a:t>Year-end surplus allocations</a:t>
            </a:r>
          </a:p>
          <a:p>
            <a:pPr lvl="2"/>
            <a:r>
              <a:rPr lang="en-US" dirty="0"/>
              <a:t>Allocate funds until the reserve target is reached</a:t>
            </a:r>
          </a:p>
          <a:p>
            <a:pPr lvl="2"/>
            <a:r>
              <a:rPr lang="en-US" dirty="0"/>
              <a:t>Allocate a specific percentage of the annual surplus</a:t>
            </a:r>
          </a:p>
          <a:p>
            <a:pPr lvl="1"/>
            <a:r>
              <a:rPr lang="en-US" b="1" dirty="0"/>
              <a:t>Other funding sources</a:t>
            </a:r>
          </a:p>
          <a:p>
            <a:pPr lvl="2"/>
            <a:r>
              <a:rPr lang="en-US" dirty="0"/>
              <a:t>Cost savings</a:t>
            </a:r>
          </a:p>
          <a:p>
            <a:pPr lvl="2"/>
            <a:r>
              <a:rPr lang="en-US" dirty="0"/>
              <a:t>Investment income</a:t>
            </a:r>
          </a:p>
          <a:p>
            <a:pPr lvl="2"/>
            <a:r>
              <a:rPr lang="en-US" dirty="0"/>
              <a:t>One-time unrestricted gifts</a:t>
            </a:r>
          </a:p>
          <a:p>
            <a:pPr lvl="2"/>
            <a:r>
              <a:rPr lang="en-US" dirty="0"/>
              <a:t>Campaign or event allocations</a:t>
            </a:r>
          </a:p>
          <a:p>
            <a:pPr lvl="2"/>
            <a:r>
              <a:rPr lang="en-US" dirty="0"/>
              <a:t>Targeted foundation investments</a:t>
            </a:r>
          </a:p>
        </p:txBody>
      </p:sp>
    </p:spTree>
    <p:extLst>
      <p:ext uri="{BB962C8B-B14F-4D97-AF65-F5344CB8AC3E}">
        <p14:creationId xmlns:p14="http://schemas.microsoft.com/office/powerpoint/2010/main" val="3055563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FD27A-84F8-9A14-0091-27DE0F4B9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25B2E8-C419-FCC2-7FB2-A4C684F18798}"/>
              </a:ext>
            </a:extLst>
          </p:cNvPr>
          <p:cNvSpPr>
            <a:spLocks noGrp="1"/>
          </p:cNvSpPr>
          <p:nvPr>
            <p:ph type="title"/>
          </p:nvPr>
        </p:nvSpPr>
        <p:spPr/>
        <p:txBody>
          <a:bodyPr>
            <a:normAutofit/>
          </a:bodyPr>
          <a:lstStyle/>
          <a:p>
            <a:r>
              <a:rPr lang="en-US" dirty="0"/>
              <a:t>Governance and Policy</a:t>
            </a:r>
          </a:p>
        </p:txBody>
      </p:sp>
      <p:sp>
        <p:nvSpPr>
          <p:cNvPr id="8" name="Content Placeholder 2">
            <a:extLst>
              <a:ext uri="{FF2B5EF4-FFF2-40B4-BE49-F238E27FC236}">
                <a16:creationId xmlns:a16="http://schemas.microsoft.com/office/drawing/2014/main" id="{65596796-E22A-AB31-1411-3703F1CC38C3}"/>
              </a:ext>
            </a:extLst>
          </p:cNvPr>
          <p:cNvSpPr>
            <a:spLocks noGrp="1"/>
          </p:cNvSpPr>
          <p:nvPr>
            <p:ph idx="1"/>
          </p:nvPr>
        </p:nvSpPr>
        <p:spPr>
          <a:xfrm>
            <a:off x="1347535" y="1506828"/>
            <a:ext cx="10006265" cy="4186281"/>
          </a:xfrm>
        </p:spPr>
        <p:txBody>
          <a:bodyPr>
            <a:normAutofit fontScale="92500" lnSpcReduction="20000"/>
          </a:bodyPr>
          <a:lstStyle/>
          <a:p>
            <a:pPr lvl="0"/>
            <a:r>
              <a:rPr lang="en-US" b="1" dirty="0"/>
              <a:t>Start with a board-approved reserve policy that establishes:</a:t>
            </a:r>
          </a:p>
          <a:p>
            <a:pPr lvl="1"/>
            <a:r>
              <a:rPr lang="en-US" b="1" dirty="0"/>
              <a:t>A clear purpose</a:t>
            </a:r>
          </a:p>
          <a:p>
            <a:pPr lvl="2"/>
            <a:r>
              <a:rPr lang="en-US" dirty="0"/>
              <a:t>Define the objectives of the reserve</a:t>
            </a:r>
          </a:p>
          <a:p>
            <a:pPr lvl="1"/>
            <a:r>
              <a:rPr lang="en-US" b="1" dirty="0"/>
              <a:t>A target reserve level</a:t>
            </a:r>
          </a:p>
          <a:p>
            <a:pPr lvl="2"/>
            <a:r>
              <a:rPr lang="en-US" dirty="0"/>
              <a:t>Determine what is appropriate for your nonprofit</a:t>
            </a:r>
          </a:p>
          <a:p>
            <a:pPr lvl="2"/>
            <a:r>
              <a:rPr lang="en-US" dirty="0"/>
              <a:t>Consider what your organization can reasonably set aside today</a:t>
            </a:r>
          </a:p>
          <a:p>
            <a:pPr lvl="2"/>
            <a:r>
              <a:rPr lang="en-US" dirty="0"/>
              <a:t>Establish an acceptable target range</a:t>
            </a:r>
          </a:p>
          <a:p>
            <a:pPr lvl="1"/>
            <a:r>
              <a:rPr lang="en-US" b="1" dirty="0"/>
              <a:t>Permitted uses</a:t>
            </a:r>
          </a:p>
          <a:p>
            <a:pPr lvl="2"/>
            <a:r>
              <a:rPr lang="en-US" dirty="0"/>
              <a:t>Identify specific uses while allowing flexibility for unforeseen circumstances</a:t>
            </a:r>
          </a:p>
          <a:p>
            <a:pPr lvl="2"/>
            <a:r>
              <a:rPr lang="en-US" dirty="0"/>
              <a:t>Prevent reserves from being used for regular, recurring periods of fluctuation</a:t>
            </a:r>
          </a:p>
          <a:p>
            <a:pPr lvl="1"/>
            <a:r>
              <a:rPr lang="en-US" b="1" dirty="0"/>
              <a:t>Approval requirements</a:t>
            </a:r>
          </a:p>
          <a:p>
            <a:pPr lvl="2"/>
            <a:r>
              <a:rPr lang="en-US" dirty="0"/>
              <a:t>Identify who has authority to approve the use of reserves</a:t>
            </a:r>
          </a:p>
        </p:txBody>
      </p:sp>
    </p:spTree>
    <p:extLst>
      <p:ext uri="{BB962C8B-B14F-4D97-AF65-F5344CB8AC3E}">
        <p14:creationId xmlns:p14="http://schemas.microsoft.com/office/powerpoint/2010/main" val="482258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89A7257-CAE9-8FDE-B0A8-8A0F78BDE7CF}"/>
              </a:ext>
            </a:extLst>
          </p:cNvPr>
          <p:cNvSpPr/>
          <p:nvPr/>
        </p:nvSpPr>
        <p:spPr>
          <a:xfrm>
            <a:off x="-52627" y="1954827"/>
            <a:ext cx="12531885" cy="333525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A40052-C601-D075-53DE-6BC5F7139842}"/>
              </a:ext>
            </a:extLst>
          </p:cNvPr>
          <p:cNvSpPr txBox="1">
            <a:spLocks/>
          </p:cNvSpPr>
          <p:nvPr/>
        </p:nvSpPr>
        <p:spPr>
          <a:xfrm>
            <a:off x="1129558" y="3215400"/>
            <a:ext cx="5858300" cy="7281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17A185"/>
                </a:solidFill>
                <a:latin typeface="Century Gothic" panose="020B0502020202020204" pitchFamily="34" charset="0"/>
                <a:ea typeface="+mj-ea"/>
                <a:cs typeface="+mj-cs"/>
              </a:defRPr>
            </a:lvl1pPr>
          </a:lstStyle>
          <a:p>
            <a:r>
              <a:rPr lang="en-US" dirty="0"/>
              <a:t>Liquidity and Operating Reserves for Nonprofit Organizations</a:t>
            </a:r>
          </a:p>
        </p:txBody>
      </p:sp>
      <p:sp>
        <p:nvSpPr>
          <p:cNvPr id="2" name="TextBox 1">
            <a:extLst>
              <a:ext uri="{FF2B5EF4-FFF2-40B4-BE49-F238E27FC236}">
                <a16:creationId xmlns:a16="http://schemas.microsoft.com/office/drawing/2014/main" id="{89FC799C-484A-677F-A441-072DDF421C2A}"/>
              </a:ext>
            </a:extLst>
          </p:cNvPr>
          <p:cNvSpPr txBox="1"/>
          <p:nvPr/>
        </p:nvSpPr>
        <p:spPr>
          <a:xfrm>
            <a:off x="9140595" y="3121223"/>
            <a:ext cx="3618938" cy="615553"/>
          </a:xfrm>
          <a:prstGeom prst="rect">
            <a:avLst/>
          </a:prstGeom>
          <a:noFill/>
        </p:spPr>
        <p:txBody>
          <a:bodyPr wrap="square" rtlCol="0">
            <a:spAutoFit/>
          </a:bodyPr>
          <a:lstStyle/>
          <a:p>
            <a:r>
              <a:rPr lang="en-US" b="1" dirty="0"/>
              <a:t>Zachary Fowler, CPA</a:t>
            </a:r>
          </a:p>
          <a:p>
            <a:r>
              <a:rPr lang="en-US" sz="1600" dirty="0"/>
              <a:t>Manager, HBE LLP</a:t>
            </a:r>
          </a:p>
        </p:txBody>
      </p:sp>
      <p:pic>
        <p:nvPicPr>
          <p:cNvPr id="5" name="Picture 4">
            <a:extLst>
              <a:ext uri="{FF2B5EF4-FFF2-40B4-BE49-F238E27FC236}">
                <a16:creationId xmlns:a16="http://schemas.microsoft.com/office/drawing/2014/main" id="{5AED7DCB-D80A-8D20-BE30-0301B6EB97FB}"/>
              </a:ext>
            </a:extLst>
          </p:cNvPr>
          <p:cNvPicPr>
            <a:picLocks noChangeAspect="1"/>
          </p:cNvPicPr>
          <p:nvPr/>
        </p:nvPicPr>
        <p:blipFill>
          <a:blip r:embed="rId2" cstate="print">
            <a:extLst>
              <a:ext uri="{28A0092B-C50C-407E-A947-70E740481C1C}">
                <a14:useLocalDpi xmlns:a14="http://schemas.microsoft.com/office/drawing/2010/main" val="0"/>
              </a:ext>
            </a:extLst>
          </a:blip>
          <a:srcRect t="2963" b="2963"/>
          <a:stretch/>
        </p:blipFill>
        <p:spPr>
          <a:xfrm>
            <a:off x="6987858" y="2306312"/>
            <a:ext cx="1907811" cy="2512058"/>
          </a:xfrm>
          <a:prstGeom prst="rect">
            <a:avLst/>
          </a:prstGeom>
          <a:ln>
            <a:noFill/>
          </a:ln>
          <a:effectLst>
            <a:outerShdw blurRad="190500" algn="tl" rotWithShape="0">
              <a:srgbClr val="000000">
                <a:alpha val="70000"/>
              </a:srgbClr>
            </a:outerShdw>
          </a:effectLst>
        </p:spPr>
      </p:pic>
      <p:sp>
        <p:nvSpPr>
          <p:cNvPr id="6" name="Title 1">
            <a:extLst>
              <a:ext uri="{FF2B5EF4-FFF2-40B4-BE49-F238E27FC236}">
                <a16:creationId xmlns:a16="http://schemas.microsoft.com/office/drawing/2014/main" id="{5CE0E5F0-5310-A625-206D-B67BE276AF5E}"/>
              </a:ext>
            </a:extLst>
          </p:cNvPr>
          <p:cNvSpPr>
            <a:spLocks noGrp="1"/>
          </p:cNvSpPr>
          <p:nvPr>
            <p:ph type="title"/>
          </p:nvPr>
        </p:nvSpPr>
        <p:spPr>
          <a:xfrm>
            <a:off x="869423" y="365125"/>
            <a:ext cx="10484377" cy="728162"/>
          </a:xfrm>
        </p:spPr>
        <p:txBody>
          <a:bodyPr/>
          <a:lstStyle/>
          <a:p>
            <a:r>
              <a:rPr lang="en-US" dirty="0"/>
              <a:t>Part 1</a:t>
            </a:r>
          </a:p>
        </p:txBody>
      </p:sp>
    </p:spTree>
    <p:extLst>
      <p:ext uri="{BB962C8B-B14F-4D97-AF65-F5344CB8AC3E}">
        <p14:creationId xmlns:p14="http://schemas.microsoft.com/office/powerpoint/2010/main" val="537875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B7949-5CDD-52F9-E9B0-8333617C4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4725B-4319-6F04-F224-0FAA1BCFA3D9}"/>
              </a:ext>
            </a:extLst>
          </p:cNvPr>
          <p:cNvSpPr>
            <a:spLocks noGrp="1"/>
          </p:cNvSpPr>
          <p:nvPr>
            <p:ph type="title"/>
          </p:nvPr>
        </p:nvSpPr>
        <p:spPr/>
        <p:txBody>
          <a:bodyPr>
            <a:normAutofit/>
          </a:bodyPr>
          <a:lstStyle/>
          <a:p>
            <a:r>
              <a:rPr lang="en-US" dirty="0"/>
              <a:t>Governance and Policy</a:t>
            </a:r>
          </a:p>
        </p:txBody>
      </p:sp>
      <p:sp>
        <p:nvSpPr>
          <p:cNvPr id="3" name="Content Placeholder 2">
            <a:extLst>
              <a:ext uri="{FF2B5EF4-FFF2-40B4-BE49-F238E27FC236}">
                <a16:creationId xmlns:a16="http://schemas.microsoft.com/office/drawing/2014/main" id="{5092D5B4-B550-A8CA-59A3-32A67DD5D50A}"/>
              </a:ext>
            </a:extLst>
          </p:cNvPr>
          <p:cNvSpPr>
            <a:spLocks noGrp="1"/>
          </p:cNvSpPr>
          <p:nvPr>
            <p:ph idx="1"/>
          </p:nvPr>
        </p:nvSpPr>
        <p:spPr>
          <a:xfrm>
            <a:off x="1347535" y="1697232"/>
            <a:ext cx="10006265" cy="3864309"/>
          </a:xfrm>
        </p:spPr>
        <p:txBody>
          <a:bodyPr>
            <a:normAutofit fontScale="85000" lnSpcReduction="20000"/>
          </a:bodyPr>
          <a:lstStyle/>
          <a:p>
            <a:pPr lvl="0"/>
            <a:r>
              <a:rPr lang="en-US" b="1" dirty="0"/>
              <a:t>Investment approach</a:t>
            </a:r>
          </a:p>
          <a:p>
            <a:pPr lvl="1"/>
            <a:r>
              <a:rPr lang="en-US" dirty="0"/>
              <a:t>What instruments are permissible</a:t>
            </a:r>
          </a:p>
          <a:p>
            <a:pPr lvl="1"/>
            <a:r>
              <a:rPr lang="en-US" dirty="0"/>
              <a:t>Maximum and Minimum liquidity requirements</a:t>
            </a:r>
          </a:p>
          <a:p>
            <a:pPr lvl="1"/>
            <a:r>
              <a:rPr lang="en-US" dirty="0"/>
              <a:t>FDIC coverage expectations</a:t>
            </a:r>
          </a:p>
          <a:p>
            <a:r>
              <a:rPr lang="en-US" b="1" dirty="0"/>
              <a:t>Replenishment plan</a:t>
            </a:r>
          </a:p>
          <a:p>
            <a:pPr lvl="1"/>
            <a:r>
              <a:rPr lang="en-US" dirty="0"/>
              <a:t>Key to sustainability</a:t>
            </a:r>
          </a:p>
          <a:p>
            <a:pPr lvl="1"/>
            <a:r>
              <a:rPr lang="en-US" dirty="0"/>
              <a:t>One or a combination of the methods mentioned previously</a:t>
            </a:r>
          </a:p>
          <a:p>
            <a:pPr lvl="0"/>
            <a:r>
              <a:rPr lang="en-US" b="1" dirty="0"/>
              <a:t>Measurement frequency and policy review</a:t>
            </a:r>
          </a:p>
          <a:p>
            <a:pPr lvl="1"/>
            <a:r>
              <a:rPr lang="en-US" dirty="0"/>
              <a:t>Measure at least annually</a:t>
            </a:r>
          </a:p>
          <a:p>
            <a:pPr lvl="1"/>
            <a:r>
              <a:rPr lang="en-US" dirty="0"/>
              <a:t>Review the policy every 2-3 years</a:t>
            </a:r>
          </a:p>
        </p:txBody>
      </p:sp>
    </p:spTree>
    <p:extLst>
      <p:ext uri="{BB962C8B-B14F-4D97-AF65-F5344CB8AC3E}">
        <p14:creationId xmlns:p14="http://schemas.microsoft.com/office/powerpoint/2010/main" val="2435127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1502C-4CB2-400C-36AF-FBC7B77A9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CD09F-1DFB-9976-FD6E-775512D35525}"/>
              </a:ext>
            </a:extLst>
          </p:cNvPr>
          <p:cNvSpPr>
            <a:spLocks noGrp="1"/>
          </p:cNvSpPr>
          <p:nvPr>
            <p:ph type="title"/>
          </p:nvPr>
        </p:nvSpPr>
        <p:spPr/>
        <p:txBody>
          <a:bodyPr>
            <a:normAutofit/>
          </a:bodyPr>
          <a:lstStyle/>
          <a:p>
            <a:r>
              <a:rPr lang="en-US" dirty="0"/>
              <a:t>Reserves and External Funding</a:t>
            </a:r>
          </a:p>
        </p:txBody>
      </p:sp>
      <p:sp>
        <p:nvSpPr>
          <p:cNvPr id="3" name="Content Placeholder 2">
            <a:extLst>
              <a:ext uri="{FF2B5EF4-FFF2-40B4-BE49-F238E27FC236}">
                <a16:creationId xmlns:a16="http://schemas.microsoft.com/office/drawing/2014/main" id="{43E7BE4B-3DBF-2578-0915-2CA0EE18DDC5}"/>
              </a:ext>
            </a:extLst>
          </p:cNvPr>
          <p:cNvSpPr>
            <a:spLocks noGrp="1"/>
          </p:cNvSpPr>
          <p:nvPr>
            <p:ph idx="1"/>
          </p:nvPr>
        </p:nvSpPr>
        <p:spPr>
          <a:xfrm>
            <a:off x="1347535" y="1736702"/>
            <a:ext cx="10006265" cy="3864309"/>
          </a:xfrm>
        </p:spPr>
        <p:txBody>
          <a:bodyPr>
            <a:normAutofit fontScale="77500" lnSpcReduction="20000"/>
          </a:bodyPr>
          <a:lstStyle/>
          <a:p>
            <a:pPr lvl="0"/>
            <a:r>
              <a:rPr lang="en-US" b="1" dirty="0"/>
              <a:t>How lenders may view low reserves</a:t>
            </a:r>
          </a:p>
          <a:p>
            <a:pPr lvl="1"/>
            <a:r>
              <a:rPr lang="en-US" dirty="0"/>
              <a:t>Insufficient operating funds</a:t>
            </a:r>
          </a:p>
          <a:p>
            <a:pPr lvl="1"/>
            <a:r>
              <a:rPr lang="en-US" dirty="0"/>
              <a:t>A potential inability to meet near-term obligations</a:t>
            </a:r>
          </a:p>
          <a:p>
            <a:r>
              <a:rPr lang="en-US" b="1" dirty="0"/>
              <a:t>How grantors may view reserve levels</a:t>
            </a:r>
          </a:p>
          <a:p>
            <a:pPr lvl="1"/>
            <a:r>
              <a:rPr lang="en-US" dirty="0"/>
              <a:t>Low reserves: The organization may be unable to sustain programs or meet near-term obligations</a:t>
            </a:r>
          </a:p>
          <a:p>
            <a:pPr lvl="1"/>
            <a:r>
              <a:rPr lang="en-US" dirty="0"/>
              <a:t>High reserves: The organization may appear to be seeking funds to increase investment balances rather than address a genuine need</a:t>
            </a:r>
          </a:p>
          <a:p>
            <a:r>
              <a:rPr lang="en-US" b="1" dirty="0"/>
              <a:t>Clear communication matters.</a:t>
            </a:r>
          </a:p>
          <a:p>
            <a:pPr lvl="1"/>
            <a:r>
              <a:rPr lang="en-US" dirty="0"/>
              <a:t>Position reserves as capital that protects the mission</a:t>
            </a:r>
          </a:p>
          <a:p>
            <a:pPr lvl="1"/>
            <a:r>
              <a:rPr lang="en-US" dirty="0"/>
              <a:t>Be transparent with donors and nonprofit watchdogs</a:t>
            </a:r>
          </a:p>
        </p:txBody>
      </p:sp>
    </p:spTree>
    <p:extLst>
      <p:ext uri="{BB962C8B-B14F-4D97-AF65-F5344CB8AC3E}">
        <p14:creationId xmlns:p14="http://schemas.microsoft.com/office/powerpoint/2010/main" val="1454756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DEE7F-B9D1-CF40-F0F6-0FB335E78E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9B648-A4DD-DE61-5571-E6AF45F2C474}"/>
              </a:ext>
            </a:extLst>
          </p:cNvPr>
          <p:cNvSpPr>
            <a:spLocks noGrp="1"/>
          </p:cNvSpPr>
          <p:nvPr>
            <p:ph type="title"/>
          </p:nvPr>
        </p:nvSpPr>
        <p:spPr/>
        <p:txBody>
          <a:bodyPr>
            <a:normAutofit fontScale="90000"/>
          </a:bodyPr>
          <a:lstStyle/>
          <a:p>
            <a:r>
              <a:rPr lang="en-US"/>
              <a:t>From Operating Reserves to Quasi-Endowments</a:t>
            </a:r>
            <a:endParaRPr lang="en-US" dirty="0"/>
          </a:p>
        </p:txBody>
      </p:sp>
      <p:sp>
        <p:nvSpPr>
          <p:cNvPr id="3" name="Content Placeholder 2">
            <a:extLst>
              <a:ext uri="{FF2B5EF4-FFF2-40B4-BE49-F238E27FC236}">
                <a16:creationId xmlns:a16="http://schemas.microsoft.com/office/drawing/2014/main" id="{EEEEFDA3-F318-E23A-8A3A-AB8837991DE4}"/>
              </a:ext>
            </a:extLst>
          </p:cNvPr>
          <p:cNvSpPr>
            <a:spLocks noGrp="1"/>
          </p:cNvSpPr>
          <p:nvPr>
            <p:ph idx="1"/>
          </p:nvPr>
        </p:nvSpPr>
        <p:spPr>
          <a:xfrm>
            <a:off x="1347535" y="1828800"/>
            <a:ext cx="9908137" cy="3864309"/>
          </a:xfrm>
        </p:spPr>
        <p:txBody>
          <a:bodyPr>
            <a:normAutofit fontScale="77500" lnSpcReduction="20000"/>
          </a:bodyPr>
          <a:lstStyle/>
          <a:p>
            <a:pPr marL="0" lvl="0" indent="0">
              <a:buNone/>
            </a:pPr>
            <a:r>
              <a:rPr lang="en-US" b="1" dirty="0"/>
              <a:t>When reserves exceed near-term operating needs, an organization may consider a quasi-endowment.</a:t>
            </a:r>
          </a:p>
          <a:p>
            <a:r>
              <a:rPr lang="en-US" dirty="0"/>
              <a:t>What is a quasi-endowment?</a:t>
            </a:r>
          </a:p>
          <a:p>
            <a:pPr lvl="1"/>
            <a:r>
              <a:rPr lang="en-US" dirty="0"/>
              <a:t>A quasi-endowment is a board-designated fund that functions like an endowment but remains legally unrestricted. The board retains the authority to spend or remove the principal at any time.</a:t>
            </a:r>
          </a:p>
          <a:p>
            <a:pPr lvl="1"/>
            <a:r>
              <a:rPr lang="en-US" dirty="0"/>
              <a:t>A quasi-endowment is:</a:t>
            </a:r>
          </a:p>
          <a:p>
            <a:pPr lvl="2"/>
            <a:r>
              <a:rPr lang="en-US" dirty="0"/>
              <a:t>Board-designated, not donor-restricted</a:t>
            </a:r>
          </a:p>
          <a:p>
            <a:pPr lvl="2"/>
            <a:r>
              <a:rPr lang="en-US" dirty="0"/>
              <a:t>More flexible than a permanent endowment</a:t>
            </a:r>
          </a:p>
          <a:p>
            <a:pPr lvl="2"/>
            <a:r>
              <a:rPr lang="en-US" dirty="0"/>
              <a:t>A potential source of long-term financial stability</a:t>
            </a:r>
          </a:p>
          <a:p>
            <a:pPr lvl="2"/>
            <a:r>
              <a:rPr lang="en-US" dirty="0"/>
              <a:t>A demonstration of the nonprofit’s long-term commitment</a:t>
            </a:r>
          </a:p>
          <a:p>
            <a:pPr lvl="2"/>
            <a:r>
              <a:rPr lang="en-US" dirty="0"/>
              <a:t>A possible starting point for an endowment campaign</a:t>
            </a:r>
          </a:p>
        </p:txBody>
      </p:sp>
    </p:spTree>
    <p:extLst>
      <p:ext uri="{BB962C8B-B14F-4D97-AF65-F5344CB8AC3E}">
        <p14:creationId xmlns:p14="http://schemas.microsoft.com/office/powerpoint/2010/main" val="1639758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C56407-39AC-347E-48E8-095D56B2ED1B}"/>
              </a:ext>
            </a:extLst>
          </p:cNvPr>
          <p:cNvSpPr/>
          <p:nvPr/>
        </p:nvSpPr>
        <p:spPr>
          <a:xfrm>
            <a:off x="1164380" y="1954827"/>
            <a:ext cx="10288644" cy="259743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7C6D52-38BE-DC81-FB78-EC7A1AF558E9}"/>
              </a:ext>
            </a:extLst>
          </p:cNvPr>
          <p:cNvSpPr>
            <a:spLocks noGrp="1"/>
          </p:cNvSpPr>
          <p:nvPr>
            <p:ph type="title"/>
          </p:nvPr>
        </p:nvSpPr>
        <p:spPr/>
        <p:txBody>
          <a:bodyPr/>
          <a:lstStyle/>
          <a:p>
            <a:r>
              <a:rPr lang="en-US" dirty="0"/>
              <a:t>Closing Message</a:t>
            </a:r>
          </a:p>
        </p:txBody>
      </p:sp>
      <p:sp>
        <p:nvSpPr>
          <p:cNvPr id="3" name="Content Placeholder 2">
            <a:extLst>
              <a:ext uri="{FF2B5EF4-FFF2-40B4-BE49-F238E27FC236}">
                <a16:creationId xmlns:a16="http://schemas.microsoft.com/office/drawing/2014/main" id="{61AF0A1D-A128-0651-7ED7-D1A94B9AAD21}"/>
              </a:ext>
            </a:extLst>
          </p:cNvPr>
          <p:cNvSpPr>
            <a:spLocks noGrp="1"/>
          </p:cNvSpPr>
          <p:nvPr>
            <p:ph idx="1"/>
          </p:nvPr>
        </p:nvSpPr>
        <p:spPr>
          <a:xfrm>
            <a:off x="1305569" y="2190613"/>
            <a:ext cx="10006265" cy="3864309"/>
          </a:xfrm>
        </p:spPr>
        <p:txBody>
          <a:bodyPr/>
          <a:lstStyle/>
          <a:p>
            <a:pPr marL="0" indent="0" algn="ctr">
              <a:buNone/>
            </a:pPr>
            <a:r>
              <a:rPr lang="en-US" b="1" dirty="0"/>
              <a:t>Liquidity protects daily operations. Operating reserves protect mission continuity. Quasi-endowments and prudent investing can help financially stronger nonprofits convert excess reserves into long-term strategic capacity.</a:t>
            </a:r>
            <a:endParaRPr lang="en-US" dirty="0"/>
          </a:p>
        </p:txBody>
      </p:sp>
    </p:spTree>
    <p:extLst>
      <p:ext uri="{BB962C8B-B14F-4D97-AF65-F5344CB8AC3E}">
        <p14:creationId xmlns:p14="http://schemas.microsoft.com/office/powerpoint/2010/main" val="942973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2BC3AB-7035-5EAE-EB04-EC516BA8475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A953F0F-C7D1-5A3B-FF05-35087023B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C88CB1-BA41-9B63-A2E8-2A3851528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622D3EDE-7BED-8936-F0B8-ADBA5EB200EA}"/>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dirty="0">
                <a:solidFill>
                  <a:schemeClr val="tx2"/>
                </a:solidFill>
                <a:latin typeface="+mj-lt"/>
                <a:ea typeface="+mj-ea"/>
                <a:cs typeface="+mj-cs"/>
              </a:rPr>
              <a:t>Questions? </a:t>
            </a:r>
          </a:p>
        </p:txBody>
      </p:sp>
      <p:pic>
        <p:nvPicPr>
          <p:cNvPr id="7" name="Graphic 6" descr="Question mark">
            <a:extLst>
              <a:ext uri="{FF2B5EF4-FFF2-40B4-BE49-F238E27FC236}">
                <a16:creationId xmlns:a16="http://schemas.microsoft.com/office/drawing/2014/main" id="{AC804A0C-DA03-E61B-8B5B-10917551DE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6" name="Group 15">
            <a:extLst>
              <a:ext uri="{FF2B5EF4-FFF2-40B4-BE49-F238E27FC236}">
                <a16:creationId xmlns:a16="http://schemas.microsoft.com/office/drawing/2014/main" id="{37FB3363-FDD3-D2A5-B03C-EDCFACAFE9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7" name="Freeform: Shape 16">
              <a:extLst>
                <a:ext uri="{FF2B5EF4-FFF2-40B4-BE49-F238E27FC236}">
                  <a16:creationId xmlns:a16="http://schemas.microsoft.com/office/drawing/2014/main" id="{6F99159B-6C19-C3D0-B205-583F038261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898B480F-8E9E-4E45-D2E3-65D80436F2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A8B7A021-6E6D-4618-34B7-7F8745C991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18183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C2335-E567-20E1-39DE-4DF1104E579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64C9C0E-E9A2-BC5B-5133-88F21CC2A6B0}"/>
              </a:ext>
            </a:extLst>
          </p:cNvPr>
          <p:cNvSpPr/>
          <p:nvPr/>
        </p:nvSpPr>
        <p:spPr>
          <a:xfrm>
            <a:off x="0" y="1846185"/>
            <a:ext cx="12531885" cy="333525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E5C2CAD-0943-9A94-39AD-71ACE880292E}"/>
              </a:ext>
            </a:extLst>
          </p:cNvPr>
          <p:cNvSpPr txBox="1">
            <a:spLocks/>
          </p:cNvSpPr>
          <p:nvPr/>
        </p:nvSpPr>
        <p:spPr>
          <a:xfrm>
            <a:off x="1129558" y="3188239"/>
            <a:ext cx="5858300" cy="7281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17A185"/>
                </a:solidFill>
                <a:latin typeface="Century Gothic" panose="020B0502020202020204" pitchFamily="34" charset="0"/>
                <a:ea typeface="+mj-ea"/>
                <a:cs typeface="+mj-cs"/>
              </a:defRPr>
            </a:lvl1pPr>
          </a:lstStyle>
          <a:p>
            <a:r>
              <a:rPr lang="en-US" dirty="0"/>
              <a:t>Creating an Investment Strategy That Supports Your Mission</a:t>
            </a:r>
          </a:p>
        </p:txBody>
      </p:sp>
      <p:sp>
        <p:nvSpPr>
          <p:cNvPr id="2" name="TextBox 1">
            <a:extLst>
              <a:ext uri="{FF2B5EF4-FFF2-40B4-BE49-F238E27FC236}">
                <a16:creationId xmlns:a16="http://schemas.microsoft.com/office/drawing/2014/main" id="{70B3E683-B76C-DD98-64C8-514695FB1250}"/>
              </a:ext>
            </a:extLst>
          </p:cNvPr>
          <p:cNvSpPr txBox="1"/>
          <p:nvPr/>
        </p:nvSpPr>
        <p:spPr>
          <a:xfrm>
            <a:off x="8969213" y="2898333"/>
            <a:ext cx="3022762" cy="1138773"/>
          </a:xfrm>
          <a:prstGeom prst="rect">
            <a:avLst/>
          </a:prstGeom>
          <a:noFill/>
        </p:spPr>
        <p:txBody>
          <a:bodyPr wrap="square" rtlCol="0">
            <a:spAutoFit/>
          </a:bodyPr>
          <a:lstStyle/>
          <a:p>
            <a:pPr algn="ctr"/>
            <a:r>
              <a:rPr lang="en-US" b="1" dirty="0"/>
              <a:t>Christopher Bedient, </a:t>
            </a:r>
          </a:p>
          <a:p>
            <a:pPr algn="ctr"/>
            <a:r>
              <a:rPr lang="en-US" b="1" dirty="0"/>
              <a:t>CFA, CFP®</a:t>
            </a:r>
          </a:p>
          <a:p>
            <a:pPr algn="ctr"/>
            <a:r>
              <a:rPr lang="en-US" sz="1600" dirty="0"/>
              <a:t>Partner, HBE Wealth Management, LLC</a:t>
            </a:r>
          </a:p>
        </p:txBody>
      </p:sp>
      <p:pic>
        <p:nvPicPr>
          <p:cNvPr id="5" name="Picture 4">
            <a:extLst>
              <a:ext uri="{FF2B5EF4-FFF2-40B4-BE49-F238E27FC236}">
                <a16:creationId xmlns:a16="http://schemas.microsoft.com/office/drawing/2014/main" id="{82D3F832-945E-566E-4E9E-D68E9C8FDB6D}"/>
              </a:ext>
            </a:extLst>
          </p:cNvPr>
          <p:cNvPicPr>
            <a:picLocks noChangeAspect="1"/>
          </p:cNvPicPr>
          <p:nvPr/>
        </p:nvPicPr>
        <p:blipFill>
          <a:blip r:embed="rId2" cstate="print">
            <a:extLst>
              <a:ext uri="{28A0092B-C50C-407E-A947-70E740481C1C}">
                <a14:useLocalDpi xmlns:a14="http://schemas.microsoft.com/office/drawing/2010/main" val="0"/>
              </a:ext>
            </a:extLst>
          </a:blip>
          <a:srcRect l="22878" r="22878"/>
          <a:stretch/>
        </p:blipFill>
        <p:spPr>
          <a:xfrm>
            <a:off x="6987858" y="2161458"/>
            <a:ext cx="1907811" cy="2512058"/>
          </a:xfrm>
          <a:prstGeom prst="rect">
            <a:avLst/>
          </a:prstGeom>
        </p:spPr>
      </p:pic>
      <p:sp>
        <p:nvSpPr>
          <p:cNvPr id="6" name="Title 1">
            <a:extLst>
              <a:ext uri="{FF2B5EF4-FFF2-40B4-BE49-F238E27FC236}">
                <a16:creationId xmlns:a16="http://schemas.microsoft.com/office/drawing/2014/main" id="{9BC92729-1C5E-4B4A-9584-F89C80481A20}"/>
              </a:ext>
            </a:extLst>
          </p:cNvPr>
          <p:cNvSpPr>
            <a:spLocks noGrp="1"/>
          </p:cNvSpPr>
          <p:nvPr>
            <p:ph type="title"/>
          </p:nvPr>
        </p:nvSpPr>
        <p:spPr>
          <a:xfrm>
            <a:off x="869423" y="365125"/>
            <a:ext cx="10484377" cy="728162"/>
          </a:xfrm>
        </p:spPr>
        <p:txBody>
          <a:bodyPr/>
          <a:lstStyle/>
          <a:p>
            <a:r>
              <a:rPr lang="en-US" dirty="0"/>
              <a:t>Part 2</a:t>
            </a:r>
          </a:p>
        </p:txBody>
      </p:sp>
    </p:spTree>
    <p:extLst>
      <p:ext uri="{BB962C8B-B14F-4D97-AF65-F5344CB8AC3E}">
        <p14:creationId xmlns:p14="http://schemas.microsoft.com/office/powerpoint/2010/main" val="1024386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90ED8-3975-3C25-380B-60A21435DB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3427B-2EAF-3E11-BB71-D8AEC4B1B95B}"/>
              </a:ext>
            </a:extLst>
          </p:cNvPr>
          <p:cNvSpPr>
            <a:spLocks noGrp="1"/>
          </p:cNvSpPr>
          <p:nvPr>
            <p:ph type="title"/>
          </p:nvPr>
        </p:nvSpPr>
        <p:spPr>
          <a:xfrm>
            <a:off x="869423" y="365125"/>
            <a:ext cx="10484377" cy="728162"/>
          </a:xfrm>
        </p:spPr>
        <p:txBody>
          <a:bodyPr anchor="ctr">
            <a:normAutofit/>
          </a:bodyPr>
          <a:lstStyle/>
          <a:p>
            <a:pPr lvl="0"/>
            <a:r>
              <a:rPr lang="en-US" dirty="0"/>
              <a:t>IPS: Time Horizon And Risk Tolerance </a:t>
            </a:r>
          </a:p>
        </p:txBody>
      </p:sp>
      <p:pic>
        <p:nvPicPr>
          <p:cNvPr id="6" name="Picture 5">
            <a:extLst>
              <a:ext uri="{FF2B5EF4-FFF2-40B4-BE49-F238E27FC236}">
                <a16:creationId xmlns:a16="http://schemas.microsoft.com/office/drawing/2014/main" id="{C1B56B52-5FC9-782F-EF20-50AC6BE021E8}"/>
              </a:ext>
            </a:extLst>
          </p:cNvPr>
          <p:cNvPicPr>
            <a:picLocks noChangeAspect="1"/>
          </p:cNvPicPr>
          <p:nvPr/>
        </p:nvPicPr>
        <p:blipFill>
          <a:blip r:embed="rId2"/>
          <a:stretch>
            <a:fillRect/>
          </a:stretch>
        </p:blipFill>
        <p:spPr>
          <a:xfrm>
            <a:off x="869423" y="1195290"/>
            <a:ext cx="7675941" cy="5277210"/>
          </a:xfrm>
          <a:prstGeom prst="rect">
            <a:avLst/>
          </a:prstGeom>
          <a:noFill/>
        </p:spPr>
      </p:pic>
    </p:spTree>
    <p:extLst>
      <p:ext uri="{BB962C8B-B14F-4D97-AF65-F5344CB8AC3E}">
        <p14:creationId xmlns:p14="http://schemas.microsoft.com/office/powerpoint/2010/main" val="501786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FBCE6-C8E3-964B-7783-BF3BD9DCE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668BA-B5BE-594E-034B-627B20153128}"/>
              </a:ext>
            </a:extLst>
          </p:cNvPr>
          <p:cNvSpPr>
            <a:spLocks noGrp="1"/>
          </p:cNvSpPr>
          <p:nvPr>
            <p:ph type="title"/>
          </p:nvPr>
        </p:nvSpPr>
        <p:spPr/>
        <p:txBody>
          <a:bodyPr>
            <a:noAutofit/>
          </a:bodyPr>
          <a:lstStyle/>
          <a:p>
            <a:pPr lvl="0"/>
            <a:r>
              <a:rPr lang="en-US" sz="4000" dirty="0"/>
              <a:t>Spending Policy / Liquidity Requirements </a:t>
            </a:r>
          </a:p>
        </p:txBody>
      </p:sp>
      <p:pic>
        <p:nvPicPr>
          <p:cNvPr id="6" name="Picture 5">
            <a:extLst>
              <a:ext uri="{FF2B5EF4-FFF2-40B4-BE49-F238E27FC236}">
                <a16:creationId xmlns:a16="http://schemas.microsoft.com/office/drawing/2014/main" id="{A6CC6B18-E4D8-3B4B-797E-EA3DBD1C5B05}"/>
              </a:ext>
            </a:extLst>
          </p:cNvPr>
          <p:cNvPicPr>
            <a:picLocks noChangeAspect="1"/>
          </p:cNvPicPr>
          <p:nvPr/>
        </p:nvPicPr>
        <p:blipFill>
          <a:blip r:embed="rId2"/>
          <a:stretch>
            <a:fillRect/>
          </a:stretch>
        </p:blipFill>
        <p:spPr>
          <a:xfrm>
            <a:off x="804271" y="1177537"/>
            <a:ext cx="7616309" cy="5269289"/>
          </a:xfrm>
          <a:prstGeom prst="rect">
            <a:avLst/>
          </a:prstGeom>
        </p:spPr>
      </p:pic>
    </p:spTree>
    <p:extLst>
      <p:ext uri="{BB962C8B-B14F-4D97-AF65-F5344CB8AC3E}">
        <p14:creationId xmlns:p14="http://schemas.microsoft.com/office/powerpoint/2010/main" val="801861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B6877-CE3B-4B19-6E50-B4AFE2F0E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8ACC7-C12C-9265-ECAA-C1887F63013B}"/>
              </a:ext>
            </a:extLst>
          </p:cNvPr>
          <p:cNvSpPr>
            <a:spLocks noGrp="1"/>
          </p:cNvSpPr>
          <p:nvPr>
            <p:ph type="title"/>
          </p:nvPr>
        </p:nvSpPr>
        <p:spPr>
          <a:xfrm>
            <a:off x="869423" y="365125"/>
            <a:ext cx="10484377" cy="728162"/>
          </a:xfrm>
        </p:spPr>
        <p:txBody>
          <a:bodyPr anchor="ctr">
            <a:normAutofit/>
          </a:bodyPr>
          <a:lstStyle/>
          <a:p>
            <a:pPr lvl="0"/>
            <a:r>
              <a:rPr lang="en-US" dirty="0"/>
              <a:t>Strategic Asset Allocation </a:t>
            </a:r>
          </a:p>
        </p:txBody>
      </p:sp>
      <p:pic>
        <p:nvPicPr>
          <p:cNvPr id="6" name="Picture 5">
            <a:extLst>
              <a:ext uri="{FF2B5EF4-FFF2-40B4-BE49-F238E27FC236}">
                <a16:creationId xmlns:a16="http://schemas.microsoft.com/office/drawing/2014/main" id="{C9FF8011-6A99-9DA4-6B68-76F82F29CF74}"/>
              </a:ext>
            </a:extLst>
          </p:cNvPr>
          <p:cNvPicPr>
            <a:picLocks noChangeAspect="1"/>
          </p:cNvPicPr>
          <p:nvPr/>
        </p:nvPicPr>
        <p:blipFill>
          <a:blip r:embed="rId2"/>
          <a:stretch>
            <a:fillRect/>
          </a:stretch>
        </p:blipFill>
        <p:spPr>
          <a:xfrm>
            <a:off x="869423" y="1151958"/>
            <a:ext cx="7932499" cy="5473425"/>
          </a:xfrm>
          <a:prstGeom prst="rect">
            <a:avLst/>
          </a:prstGeom>
          <a:noFill/>
        </p:spPr>
      </p:pic>
    </p:spTree>
    <p:extLst>
      <p:ext uri="{BB962C8B-B14F-4D97-AF65-F5344CB8AC3E}">
        <p14:creationId xmlns:p14="http://schemas.microsoft.com/office/powerpoint/2010/main" val="909831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A9078-8B54-A2E4-A1F9-428678EC3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EE69F-EFFB-78A8-0B11-8E6D363948F8}"/>
              </a:ext>
            </a:extLst>
          </p:cNvPr>
          <p:cNvSpPr>
            <a:spLocks noGrp="1"/>
          </p:cNvSpPr>
          <p:nvPr>
            <p:ph type="title"/>
          </p:nvPr>
        </p:nvSpPr>
        <p:spPr>
          <a:xfrm>
            <a:off x="869423" y="365125"/>
            <a:ext cx="10484377" cy="728162"/>
          </a:xfrm>
        </p:spPr>
        <p:txBody>
          <a:bodyPr anchor="ctr">
            <a:normAutofit/>
          </a:bodyPr>
          <a:lstStyle/>
          <a:p>
            <a:pPr lvl="0"/>
            <a:r>
              <a:rPr lang="en-US" sz="4100" dirty="0"/>
              <a:t>Diversification And Concentration Limits </a:t>
            </a:r>
          </a:p>
        </p:txBody>
      </p:sp>
      <p:pic>
        <p:nvPicPr>
          <p:cNvPr id="6" name="Picture 5">
            <a:extLst>
              <a:ext uri="{FF2B5EF4-FFF2-40B4-BE49-F238E27FC236}">
                <a16:creationId xmlns:a16="http://schemas.microsoft.com/office/drawing/2014/main" id="{01865B60-D85F-FC04-4121-449096766DEF}"/>
              </a:ext>
            </a:extLst>
          </p:cNvPr>
          <p:cNvPicPr>
            <a:picLocks noChangeAspect="1"/>
          </p:cNvPicPr>
          <p:nvPr/>
        </p:nvPicPr>
        <p:blipFill>
          <a:blip r:embed="rId2"/>
          <a:stretch>
            <a:fillRect/>
          </a:stretch>
        </p:blipFill>
        <p:spPr>
          <a:xfrm>
            <a:off x="869423" y="1093287"/>
            <a:ext cx="7945656" cy="5542095"/>
          </a:xfrm>
          <a:prstGeom prst="rect">
            <a:avLst/>
          </a:prstGeom>
          <a:noFill/>
        </p:spPr>
      </p:pic>
    </p:spTree>
    <p:extLst>
      <p:ext uri="{BB962C8B-B14F-4D97-AF65-F5344CB8AC3E}">
        <p14:creationId xmlns:p14="http://schemas.microsoft.com/office/powerpoint/2010/main" val="601461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F082A23-94E6-F6C6-A7CE-BDC9E8047748}"/>
              </a:ext>
            </a:extLst>
          </p:cNvPr>
          <p:cNvSpPr/>
          <p:nvPr/>
        </p:nvSpPr>
        <p:spPr>
          <a:xfrm>
            <a:off x="1347535" y="4756196"/>
            <a:ext cx="10006265" cy="82508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604AD3-A707-D63C-A66C-0F49DAF5F439}"/>
              </a:ext>
            </a:extLst>
          </p:cNvPr>
          <p:cNvSpPr>
            <a:spLocks noGrp="1"/>
          </p:cNvSpPr>
          <p:nvPr>
            <p:ph type="title"/>
          </p:nvPr>
        </p:nvSpPr>
        <p:spPr/>
        <p:txBody>
          <a:bodyPr/>
          <a:lstStyle/>
          <a:p>
            <a:r>
              <a:rPr lang="en-US" dirty="0"/>
              <a:t>Why Liquidity Matters</a:t>
            </a:r>
          </a:p>
        </p:txBody>
      </p:sp>
      <p:sp>
        <p:nvSpPr>
          <p:cNvPr id="3" name="Content Placeholder 2">
            <a:extLst>
              <a:ext uri="{FF2B5EF4-FFF2-40B4-BE49-F238E27FC236}">
                <a16:creationId xmlns:a16="http://schemas.microsoft.com/office/drawing/2014/main" id="{38FCA903-02B8-FE50-1272-4BDC6375AFAC}"/>
              </a:ext>
            </a:extLst>
          </p:cNvPr>
          <p:cNvSpPr>
            <a:spLocks noGrp="1"/>
          </p:cNvSpPr>
          <p:nvPr>
            <p:ph idx="1"/>
          </p:nvPr>
        </p:nvSpPr>
        <p:spPr>
          <a:xfrm>
            <a:off x="1347535" y="1716967"/>
            <a:ext cx="10421253" cy="3864309"/>
          </a:xfrm>
        </p:spPr>
        <p:txBody>
          <a:bodyPr>
            <a:normAutofit fontScale="85000" lnSpcReduction="20000"/>
          </a:bodyPr>
          <a:lstStyle/>
          <a:p>
            <a:pPr lvl="0"/>
            <a:r>
              <a:rPr lang="en-US" dirty="0"/>
              <a:t>Liquidity is the ease with which an asset can be converted into cash</a:t>
            </a:r>
          </a:p>
          <a:p>
            <a:pPr lvl="0"/>
            <a:r>
              <a:rPr lang="en-US" b="1" dirty="0"/>
              <a:t>Nonprofits need liquid resources to:</a:t>
            </a:r>
          </a:p>
          <a:p>
            <a:pPr lvl="1"/>
            <a:r>
              <a:rPr lang="en-US" dirty="0"/>
              <a:t>Support daily operations</a:t>
            </a:r>
          </a:p>
          <a:p>
            <a:pPr lvl="1"/>
            <a:r>
              <a:rPr lang="en-US" dirty="0"/>
              <a:t>Maintain mission continuity</a:t>
            </a:r>
          </a:p>
          <a:p>
            <a:pPr lvl="1"/>
            <a:r>
              <a:rPr lang="en-US" dirty="0"/>
              <a:t>Meet payroll</a:t>
            </a:r>
          </a:p>
          <a:p>
            <a:pPr lvl="1"/>
            <a:r>
              <a:rPr lang="en-US" dirty="0"/>
              <a:t>Respond to emergencies</a:t>
            </a:r>
          </a:p>
          <a:p>
            <a:pPr lvl="1"/>
            <a:r>
              <a:rPr lang="en-US" dirty="0"/>
              <a:t>Cover timing </a:t>
            </a:r>
          </a:p>
          <a:p>
            <a:endParaRPr lang="en-US" dirty="0"/>
          </a:p>
          <a:p>
            <a:pPr marL="0" indent="0">
              <a:buNone/>
            </a:pPr>
            <a:r>
              <a:rPr lang="en-US" dirty="0"/>
              <a:t>Liquidity supports short-term financial needs, while long-term financial strength reflects an organization’s broader sustainability.</a:t>
            </a:r>
          </a:p>
        </p:txBody>
      </p:sp>
    </p:spTree>
    <p:extLst>
      <p:ext uri="{BB962C8B-B14F-4D97-AF65-F5344CB8AC3E}">
        <p14:creationId xmlns:p14="http://schemas.microsoft.com/office/powerpoint/2010/main" val="2829614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75376-F2F0-5217-E4AE-46B0F144F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07396D-B702-6CD9-A9F7-9F3AAEB8DE09}"/>
              </a:ext>
            </a:extLst>
          </p:cNvPr>
          <p:cNvSpPr>
            <a:spLocks noGrp="1"/>
          </p:cNvSpPr>
          <p:nvPr>
            <p:ph type="title"/>
          </p:nvPr>
        </p:nvSpPr>
        <p:spPr>
          <a:xfrm>
            <a:off x="869423" y="365125"/>
            <a:ext cx="10484377" cy="728162"/>
          </a:xfrm>
        </p:spPr>
        <p:txBody>
          <a:bodyPr anchor="ctr">
            <a:normAutofit/>
          </a:bodyPr>
          <a:lstStyle/>
          <a:p>
            <a:pPr lvl="0"/>
            <a:r>
              <a:rPr lang="en-US" dirty="0"/>
              <a:t>Rebalancing</a:t>
            </a:r>
          </a:p>
        </p:txBody>
      </p:sp>
      <p:pic>
        <p:nvPicPr>
          <p:cNvPr id="6" name="Picture 5">
            <a:extLst>
              <a:ext uri="{FF2B5EF4-FFF2-40B4-BE49-F238E27FC236}">
                <a16:creationId xmlns:a16="http://schemas.microsoft.com/office/drawing/2014/main" id="{2E0CF36B-A5B8-875A-DDFD-A4C97B47EE07}"/>
              </a:ext>
            </a:extLst>
          </p:cNvPr>
          <p:cNvPicPr>
            <a:picLocks noChangeAspect="1"/>
          </p:cNvPicPr>
          <p:nvPr/>
        </p:nvPicPr>
        <p:blipFill>
          <a:blip r:embed="rId2"/>
          <a:stretch>
            <a:fillRect/>
          </a:stretch>
        </p:blipFill>
        <p:spPr>
          <a:xfrm>
            <a:off x="869423" y="1168917"/>
            <a:ext cx="8018019" cy="5492342"/>
          </a:xfrm>
          <a:prstGeom prst="rect">
            <a:avLst/>
          </a:prstGeom>
          <a:noFill/>
        </p:spPr>
      </p:pic>
    </p:spTree>
    <p:extLst>
      <p:ext uri="{BB962C8B-B14F-4D97-AF65-F5344CB8AC3E}">
        <p14:creationId xmlns:p14="http://schemas.microsoft.com/office/powerpoint/2010/main" val="897773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93981-4E48-BCE6-2FA5-6E8467C0D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32816-6E4B-0A77-3114-AB6D14968101}"/>
              </a:ext>
            </a:extLst>
          </p:cNvPr>
          <p:cNvSpPr>
            <a:spLocks noGrp="1"/>
          </p:cNvSpPr>
          <p:nvPr>
            <p:ph type="title"/>
          </p:nvPr>
        </p:nvSpPr>
        <p:spPr/>
        <p:txBody>
          <a:bodyPr>
            <a:normAutofit/>
          </a:bodyPr>
          <a:lstStyle/>
          <a:p>
            <a:pPr lvl="0"/>
            <a:r>
              <a:rPr lang="en-US" dirty="0"/>
              <a:t>Review Process </a:t>
            </a:r>
          </a:p>
        </p:txBody>
      </p:sp>
      <p:sp>
        <p:nvSpPr>
          <p:cNvPr id="3" name="Content Placeholder 2">
            <a:extLst>
              <a:ext uri="{FF2B5EF4-FFF2-40B4-BE49-F238E27FC236}">
                <a16:creationId xmlns:a16="http://schemas.microsoft.com/office/drawing/2014/main" id="{2A63B163-713B-EC22-DAD3-54B0DD87000D}"/>
              </a:ext>
            </a:extLst>
          </p:cNvPr>
          <p:cNvSpPr>
            <a:spLocks noGrp="1"/>
          </p:cNvSpPr>
          <p:nvPr>
            <p:ph idx="1"/>
          </p:nvPr>
        </p:nvSpPr>
        <p:spPr>
          <a:xfrm>
            <a:off x="1347535" y="1697232"/>
            <a:ext cx="10006265" cy="3864309"/>
          </a:xfrm>
        </p:spPr>
        <p:txBody>
          <a:bodyPr>
            <a:normAutofit lnSpcReduction="10000"/>
          </a:bodyPr>
          <a:lstStyle/>
          <a:p>
            <a:pPr lvl="1"/>
            <a:r>
              <a:rPr lang="en-US" b="1" dirty="0"/>
              <a:t>Conduct an interim review when there are significant changes to:</a:t>
            </a:r>
          </a:p>
          <a:p>
            <a:pPr lvl="2"/>
            <a:r>
              <a:rPr lang="en-US" dirty="0"/>
              <a:t>Spending</a:t>
            </a:r>
          </a:p>
          <a:p>
            <a:pPr lvl="2"/>
            <a:r>
              <a:rPr lang="en-US" dirty="0"/>
              <a:t>Liquidity needs</a:t>
            </a:r>
          </a:p>
          <a:p>
            <a:pPr lvl="2"/>
            <a:r>
              <a:rPr lang="en-US" dirty="0"/>
              <a:t>Organizational finances</a:t>
            </a:r>
          </a:p>
          <a:p>
            <a:pPr lvl="2"/>
            <a:r>
              <a:rPr lang="en-US" dirty="0"/>
              <a:t>Donor restrictions</a:t>
            </a:r>
          </a:p>
          <a:p>
            <a:pPr lvl="2"/>
            <a:r>
              <a:rPr lang="en-US" dirty="0"/>
              <a:t>Investment strategy</a:t>
            </a:r>
          </a:p>
          <a:p>
            <a:pPr lvl="2"/>
            <a:r>
              <a:rPr lang="en-US" dirty="0"/>
              <a:t>Applicable laws</a:t>
            </a:r>
          </a:p>
          <a:p>
            <a:pPr lvl="1"/>
            <a:r>
              <a:rPr lang="en-US" b="1" dirty="0"/>
              <a:t>Each review should also include:</a:t>
            </a:r>
          </a:p>
          <a:p>
            <a:pPr lvl="2"/>
            <a:r>
              <a:rPr lang="en-US" dirty="0"/>
              <a:t>An evaluation of fees and expenses</a:t>
            </a:r>
          </a:p>
          <a:p>
            <a:pPr lvl="2"/>
            <a:r>
              <a:rPr lang="en-US" dirty="0"/>
              <a:t>Performance measurement</a:t>
            </a:r>
          </a:p>
        </p:txBody>
      </p:sp>
    </p:spTree>
    <p:extLst>
      <p:ext uri="{BB962C8B-B14F-4D97-AF65-F5344CB8AC3E}">
        <p14:creationId xmlns:p14="http://schemas.microsoft.com/office/powerpoint/2010/main" val="1726476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2">
            <a:extLst>
              <a:ext uri="{FF2B5EF4-FFF2-40B4-BE49-F238E27FC236}">
                <a16:creationId xmlns:a16="http://schemas.microsoft.com/office/drawing/2014/main" id="{6213986A-85AA-8C40-A690-8049D78AC94A}"/>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dirty="0">
                <a:solidFill>
                  <a:schemeClr val="tx2"/>
                </a:solidFill>
                <a:latin typeface="+mj-lt"/>
                <a:ea typeface="+mj-ea"/>
                <a:cs typeface="+mj-cs"/>
              </a:rPr>
              <a:t>Questions? </a:t>
            </a:r>
          </a:p>
        </p:txBody>
      </p:sp>
      <p:pic>
        <p:nvPicPr>
          <p:cNvPr id="7" name="Graphic 6" descr="Question mark">
            <a:extLst>
              <a:ext uri="{FF2B5EF4-FFF2-40B4-BE49-F238E27FC236}">
                <a16:creationId xmlns:a16="http://schemas.microsoft.com/office/drawing/2014/main" id="{6407A7E3-5463-2A90-A76E-78D005F25A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6" name="Group 1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7" name="Freeform: Shape 1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66172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8AD74A-6818-E126-75ED-89FA257F8134}"/>
              </a:ext>
            </a:extLst>
          </p:cNvPr>
          <p:cNvSpPr>
            <a:spLocks noGrp="1"/>
          </p:cNvSpPr>
          <p:nvPr>
            <p:ph type="title"/>
          </p:nvPr>
        </p:nvSpPr>
        <p:spPr>
          <a:xfrm>
            <a:off x="1347535" y="365125"/>
            <a:ext cx="10006265" cy="728162"/>
          </a:xfrm>
        </p:spPr>
        <p:txBody>
          <a:bodyPr/>
          <a:lstStyle/>
          <a:p>
            <a:r>
              <a:rPr lang="en-US" dirty="0"/>
              <a:t>Contact Us</a:t>
            </a:r>
          </a:p>
        </p:txBody>
      </p:sp>
      <p:sp>
        <p:nvSpPr>
          <p:cNvPr id="2" name="TextBox 1">
            <a:extLst>
              <a:ext uri="{FF2B5EF4-FFF2-40B4-BE49-F238E27FC236}">
                <a16:creationId xmlns:a16="http://schemas.microsoft.com/office/drawing/2014/main" id="{4E09598F-9130-A83C-B429-EA5A52F7AF40}"/>
              </a:ext>
            </a:extLst>
          </p:cNvPr>
          <p:cNvSpPr txBox="1"/>
          <p:nvPr/>
        </p:nvSpPr>
        <p:spPr>
          <a:xfrm>
            <a:off x="8569091" y="2290227"/>
            <a:ext cx="3622909" cy="1354217"/>
          </a:xfrm>
          <a:prstGeom prst="rect">
            <a:avLst/>
          </a:prstGeom>
          <a:noFill/>
        </p:spPr>
        <p:txBody>
          <a:bodyPr wrap="square" rtlCol="0">
            <a:spAutoFit/>
          </a:bodyPr>
          <a:lstStyle/>
          <a:p>
            <a:r>
              <a:rPr lang="en-US" b="1" dirty="0"/>
              <a:t>Christopher </a:t>
            </a:r>
            <a:r>
              <a:rPr lang="en-US" b="1" dirty="0" err="1"/>
              <a:t>Bedient,CFA</a:t>
            </a:r>
            <a:r>
              <a:rPr lang="en-US" b="1" dirty="0"/>
              <a:t>, CFP®</a:t>
            </a:r>
          </a:p>
          <a:p>
            <a:r>
              <a:rPr lang="en-US" sz="1600" dirty="0"/>
              <a:t>Partner, HBE Wealth Management, LLC</a:t>
            </a:r>
          </a:p>
          <a:p>
            <a:endParaRPr lang="en-US" sz="1600" dirty="0"/>
          </a:p>
          <a:p>
            <a:r>
              <a:rPr lang="en-US" sz="1600" b="1" dirty="0"/>
              <a:t>Email: </a:t>
            </a:r>
            <a:r>
              <a:rPr lang="en-US" sz="1600" dirty="0">
                <a:hlinkClick r:id="rId2"/>
              </a:rPr>
              <a:t>cbedient@hbecpa.com</a:t>
            </a:r>
            <a:endParaRPr lang="en-US" sz="1600" dirty="0"/>
          </a:p>
          <a:p>
            <a:r>
              <a:rPr lang="en-US" sz="1600" b="1" dirty="0"/>
              <a:t>Office: </a:t>
            </a:r>
            <a:r>
              <a:rPr lang="en-US" sz="1600" dirty="0"/>
              <a:t>402.423.3232</a:t>
            </a:r>
          </a:p>
        </p:txBody>
      </p:sp>
      <p:pic>
        <p:nvPicPr>
          <p:cNvPr id="3" name="Picture 2">
            <a:extLst>
              <a:ext uri="{FF2B5EF4-FFF2-40B4-BE49-F238E27FC236}">
                <a16:creationId xmlns:a16="http://schemas.microsoft.com/office/drawing/2014/main" id="{72EC8ED4-BFCE-EEB1-EF17-049C8BAD484B}"/>
              </a:ext>
            </a:extLst>
          </p:cNvPr>
          <p:cNvPicPr>
            <a:picLocks noChangeAspect="1"/>
          </p:cNvPicPr>
          <p:nvPr/>
        </p:nvPicPr>
        <p:blipFill>
          <a:blip r:embed="rId3" cstate="print">
            <a:extLst>
              <a:ext uri="{28A0092B-C50C-407E-A947-70E740481C1C}">
                <a14:useLocalDpi xmlns:a14="http://schemas.microsoft.com/office/drawing/2010/main" val="0"/>
              </a:ext>
            </a:extLst>
          </a:blip>
          <a:srcRect l="22878" r="22878"/>
          <a:stretch/>
        </p:blipFill>
        <p:spPr>
          <a:xfrm>
            <a:off x="6474892" y="2172971"/>
            <a:ext cx="1907811" cy="2512058"/>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D89786CA-4BD4-1B3B-D627-7EB9A9922B10}"/>
              </a:ext>
            </a:extLst>
          </p:cNvPr>
          <p:cNvSpPr txBox="1"/>
          <p:nvPr/>
        </p:nvSpPr>
        <p:spPr>
          <a:xfrm>
            <a:off x="3617019" y="2290227"/>
            <a:ext cx="3618938" cy="1600438"/>
          </a:xfrm>
          <a:prstGeom prst="rect">
            <a:avLst/>
          </a:prstGeom>
          <a:noFill/>
        </p:spPr>
        <p:txBody>
          <a:bodyPr wrap="square" rtlCol="0">
            <a:spAutoFit/>
          </a:bodyPr>
          <a:lstStyle/>
          <a:p>
            <a:r>
              <a:rPr lang="en-US" b="1" dirty="0"/>
              <a:t>Zachary Fowler, CPA</a:t>
            </a:r>
          </a:p>
          <a:p>
            <a:r>
              <a:rPr lang="en-US" sz="1600" dirty="0"/>
              <a:t>Manager, HBE LLP</a:t>
            </a:r>
          </a:p>
          <a:p>
            <a:endParaRPr lang="en-US" sz="1600" dirty="0"/>
          </a:p>
          <a:p>
            <a:r>
              <a:rPr lang="en-US" sz="1600" b="1" dirty="0"/>
              <a:t>Email: </a:t>
            </a:r>
            <a:r>
              <a:rPr lang="en-US" sz="1600" dirty="0">
                <a:hlinkClick r:id="rId4"/>
              </a:rPr>
              <a:t>zfowler@hbecpa.com</a:t>
            </a:r>
            <a:endParaRPr lang="en-US" sz="1600" dirty="0"/>
          </a:p>
          <a:p>
            <a:r>
              <a:rPr lang="en-US" sz="1600" b="1" dirty="0"/>
              <a:t>Office: </a:t>
            </a:r>
            <a:r>
              <a:rPr lang="en-US" sz="1600" dirty="0"/>
              <a:t>402.423.3232</a:t>
            </a:r>
          </a:p>
          <a:p>
            <a:endParaRPr lang="en-US" sz="1600" dirty="0"/>
          </a:p>
        </p:txBody>
      </p:sp>
      <p:pic>
        <p:nvPicPr>
          <p:cNvPr id="5" name="Picture 4">
            <a:extLst>
              <a:ext uri="{FF2B5EF4-FFF2-40B4-BE49-F238E27FC236}">
                <a16:creationId xmlns:a16="http://schemas.microsoft.com/office/drawing/2014/main" id="{CB70730A-9B72-4D49-66C0-33C306FFDCC7}"/>
              </a:ext>
            </a:extLst>
          </p:cNvPr>
          <p:cNvPicPr>
            <a:picLocks noChangeAspect="1"/>
          </p:cNvPicPr>
          <p:nvPr/>
        </p:nvPicPr>
        <p:blipFill>
          <a:blip r:embed="rId5" cstate="print">
            <a:extLst>
              <a:ext uri="{28A0092B-C50C-407E-A947-70E740481C1C}">
                <a14:useLocalDpi xmlns:a14="http://schemas.microsoft.com/office/drawing/2010/main" val="0"/>
              </a:ext>
            </a:extLst>
          </a:blip>
          <a:srcRect t="2963" b="2963"/>
          <a:stretch/>
        </p:blipFill>
        <p:spPr>
          <a:xfrm>
            <a:off x="1536645" y="2220793"/>
            <a:ext cx="1907811" cy="251205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07677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7166D-56EF-53B5-20F3-BA3913F7F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A75E3-1139-F88D-DFAD-F5AE5CE32C76}"/>
              </a:ext>
            </a:extLst>
          </p:cNvPr>
          <p:cNvSpPr>
            <a:spLocks noGrp="1"/>
          </p:cNvSpPr>
          <p:nvPr>
            <p:ph type="title"/>
          </p:nvPr>
        </p:nvSpPr>
        <p:spPr/>
        <p:txBody>
          <a:bodyPr/>
          <a:lstStyle/>
          <a:p>
            <a:r>
              <a:rPr lang="en-US" dirty="0"/>
              <a:t>Liquidity Basics</a:t>
            </a:r>
          </a:p>
        </p:txBody>
      </p:sp>
      <p:graphicFrame>
        <p:nvGraphicFramePr>
          <p:cNvPr id="6" name="Content Placeholder 5">
            <a:extLst>
              <a:ext uri="{FF2B5EF4-FFF2-40B4-BE49-F238E27FC236}">
                <a16:creationId xmlns:a16="http://schemas.microsoft.com/office/drawing/2014/main" id="{7F8AEDD4-12DD-9D85-E63C-4408942E0B9C}"/>
              </a:ext>
            </a:extLst>
          </p:cNvPr>
          <p:cNvGraphicFramePr>
            <a:graphicFrameLocks noGrp="1"/>
          </p:cNvGraphicFramePr>
          <p:nvPr>
            <p:ph idx="1"/>
            <p:extLst>
              <p:ext uri="{D42A27DB-BD31-4B8C-83A1-F6EECF244321}">
                <p14:modId xmlns:p14="http://schemas.microsoft.com/office/powerpoint/2010/main" val="205802743"/>
              </p:ext>
            </p:extLst>
          </p:nvPr>
        </p:nvGraphicFramePr>
        <p:xfrm>
          <a:off x="1400415" y="1809065"/>
          <a:ext cx="8638248" cy="2392680"/>
        </p:xfrm>
        <a:graphic>
          <a:graphicData uri="http://schemas.openxmlformats.org/drawingml/2006/table">
            <a:tbl>
              <a:tblPr firstRow="1" bandRow="1">
                <a:tableStyleId>{5C22544A-7EE6-4342-B048-85BDC9FD1C3A}</a:tableStyleId>
              </a:tblPr>
              <a:tblGrid>
                <a:gridCol w="2879416">
                  <a:extLst>
                    <a:ext uri="{9D8B030D-6E8A-4147-A177-3AD203B41FA5}">
                      <a16:colId xmlns:a16="http://schemas.microsoft.com/office/drawing/2014/main" val="2986739609"/>
                    </a:ext>
                  </a:extLst>
                </a:gridCol>
                <a:gridCol w="2879416">
                  <a:extLst>
                    <a:ext uri="{9D8B030D-6E8A-4147-A177-3AD203B41FA5}">
                      <a16:colId xmlns:a16="http://schemas.microsoft.com/office/drawing/2014/main" val="1736531330"/>
                    </a:ext>
                  </a:extLst>
                </a:gridCol>
                <a:gridCol w="2879416">
                  <a:extLst>
                    <a:ext uri="{9D8B030D-6E8A-4147-A177-3AD203B41FA5}">
                      <a16:colId xmlns:a16="http://schemas.microsoft.com/office/drawing/2014/main" val="3697038786"/>
                    </a:ext>
                  </a:extLst>
                </a:gridCol>
              </a:tblGrid>
              <a:tr h="370840">
                <a:tc>
                  <a:txBody>
                    <a:bodyPr/>
                    <a:lstStyle/>
                    <a:p>
                      <a:r>
                        <a:rPr lang="en-US" dirty="0"/>
                        <a:t>Option</a:t>
                      </a:r>
                    </a:p>
                  </a:txBody>
                  <a:tcPr/>
                </a:tc>
                <a:tc>
                  <a:txBody>
                    <a:bodyPr/>
                    <a:lstStyle/>
                    <a:p>
                      <a:r>
                        <a:rPr lang="en-US" dirty="0"/>
                        <a:t>Expected Return</a:t>
                      </a:r>
                    </a:p>
                  </a:txBody>
                  <a:tcPr/>
                </a:tc>
                <a:tc>
                  <a:txBody>
                    <a:bodyPr/>
                    <a:lstStyle/>
                    <a:p>
                      <a:r>
                        <a:rPr lang="en-US" dirty="0"/>
                        <a:t>Access</a:t>
                      </a:r>
                    </a:p>
                  </a:txBody>
                  <a:tcPr/>
                </a:tc>
                <a:extLst>
                  <a:ext uri="{0D108BD9-81ED-4DB2-BD59-A6C34878D82A}">
                    <a16:rowId xmlns:a16="http://schemas.microsoft.com/office/drawing/2014/main" val="3051463515"/>
                  </a:ext>
                </a:extLst>
              </a:tr>
              <a:tr h="370840">
                <a:tc>
                  <a:txBody>
                    <a:bodyPr/>
                    <a:lstStyle/>
                    <a:p>
                      <a:r>
                        <a:rPr lang="en-US" dirty="0"/>
                        <a:t>Operating checking</a:t>
                      </a:r>
                    </a:p>
                  </a:txBody>
                  <a:tcPr/>
                </a:tc>
                <a:tc>
                  <a:txBody>
                    <a:bodyPr/>
                    <a:lstStyle/>
                    <a:p>
                      <a:r>
                        <a:rPr lang="en-US" dirty="0"/>
                        <a:t>Low to no return</a:t>
                      </a:r>
                    </a:p>
                  </a:txBody>
                  <a:tcPr/>
                </a:tc>
                <a:tc>
                  <a:txBody>
                    <a:bodyPr/>
                    <a:lstStyle/>
                    <a:p>
                      <a:r>
                        <a:rPr lang="en-US" dirty="0"/>
                        <a:t>Immediate</a:t>
                      </a:r>
                    </a:p>
                  </a:txBody>
                  <a:tcPr/>
                </a:tc>
                <a:extLst>
                  <a:ext uri="{0D108BD9-81ED-4DB2-BD59-A6C34878D82A}">
                    <a16:rowId xmlns:a16="http://schemas.microsoft.com/office/drawing/2014/main" val="4096462452"/>
                  </a:ext>
                </a:extLst>
              </a:tr>
              <a:tr h="370840">
                <a:tc>
                  <a:txBody>
                    <a:bodyPr/>
                    <a:lstStyle/>
                    <a:p>
                      <a:r>
                        <a:rPr lang="en-US" dirty="0"/>
                        <a:t>Savings and money market accounts</a:t>
                      </a:r>
                    </a:p>
                  </a:txBody>
                  <a:tcPr/>
                </a:tc>
                <a:tc>
                  <a:txBody>
                    <a:bodyPr/>
                    <a:lstStyle/>
                    <a:p>
                      <a:r>
                        <a:rPr lang="en-US" dirty="0"/>
                        <a:t>Low to moderate return</a:t>
                      </a:r>
                    </a:p>
                  </a:txBody>
                  <a:tcPr/>
                </a:tc>
                <a:tc>
                  <a:txBody>
                    <a:bodyPr/>
                    <a:lstStyle/>
                    <a:p>
                      <a:r>
                        <a:rPr lang="en-US" dirty="0"/>
                        <a:t>Near-immediate</a:t>
                      </a:r>
                    </a:p>
                  </a:txBody>
                  <a:tcPr/>
                </a:tc>
                <a:extLst>
                  <a:ext uri="{0D108BD9-81ED-4DB2-BD59-A6C34878D82A}">
                    <a16:rowId xmlns:a16="http://schemas.microsoft.com/office/drawing/2014/main" val="286303688"/>
                  </a:ext>
                </a:extLst>
              </a:tr>
              <a:tr h="370840">
                <a:tc>
                  <a:txBody>
                    <a:bodyPr/>
                    <a:lstStyle/>
                    <a:p>
                      <a:r>
                        <a:rPr lang="en-US" dirty="0"/>
                        <a:t>Insured cash sweep accounts</a:t>
                      </a:r>
                    </a:p>
                  </a:txBody>
                  <a:tcPr/>
                </a:tc>
                <a:tc>
                  <a:txBody>
                    <a:bodyPr/>
                    <a:lstStyle/>
                    <a:p>
                      <a:r>
                        <a:rPr lang="en-US" dirty="0"/>
                        <a:t>Moderate return</a:t>
                      </a:r>
                    </a:p>
                  </a:txBody>
                  <a:tcPr/>
                </a:tc>
                <a:tc>
                  <a:txBody>
                    <a:bodyPr/>
                    <a:lstStyle/>
                    <a:p>
                      <a:r>
                        <a:rPr lang="en-US" dirty="0"/>
                        <a:t>Same-day or next-day access; 100% FDIC insured</a:t>
                      </a:r>
                    </a:p>
                  </a:txBody>
                  <a:tcPr/>
                </a:tc>
                <a:extLst>
                  <a:ext uri="{0D108BD9-81ED-4DB2-BD59-A6C34878D82A}">
                    <a16:rowId xmlns:a16="http://schemas.microsoft.com/office/drawing/2014/main" val="447569868"/>
                  </a:ext>
                </a:extLst>
              </a:tr>
              <a:tr h="370840">
                <a:tc>
                  <a:txBody>
                    <a:bodyPr/>
                    <a:lstStyle/>
                    <a:p>
                      <a:r>
                        <a:rPr lang="en-US" dirty="0"/>
                        <a:t>Certificates of deposit</a:t>
                      </a:r>
                    </a:p>
                  </a:txBody>
                  <a:tcPr/>
                </a:tc>
                <a:tc>
                  <a:txBody>
                    <a:bodyPr/>
                    <a:lstStyle/>
                    <a:p>
                      <a:r>
                        <a:rPr lang="en-US" dirty="0"/>
                        <a:t>Moderate to high return</a:t>
                      </a:r>
                    </a:p>
                  </a:txBody>
                  <a:tcPr/>
                </a:tc>
                <a:tc>
                  <a:txBody>
                    <a:bodyPr/>
                    <a:lstStyle/>
                    <a:p>
                      <a:r>
                        <a:rPr lang="en-US" dirty="0"/>
                        <a:t>Access at maturity</a:t>
                      </a:r>
                    </a:p>
                  </a:txBody>
                  <a:tcPr/>
                </a:tc>
                <a:extLst>
                  <a:ext uri="{0D108BD9-81ED-4DB2-BD59-A6C34878D82A}">
                    <a16:rowId xmlns:a16="http://schemas.microsoft.com/office/drawing/2014/main" val="943740249"/>
                  </a:ext>
                </a:extLst>
              </a:tr>
            </a:tbl>
          </a:graphicData>
        </a:graphic>
      </p:graphicFrame>
      <p:sp>
        <p:nvSpPr>
          <p:cNvPr id="8" name="TextBox 7">
            <a:extLst>
              <a:ext uri="{FF2B5EF4-FFF2-40B4-BE49-F238E27FC236}">
                <a16:creationId xmlns:a16="http://schemas.microsoft.com/office/drawing/2014/main" id="{497B2EFF-48A5-F655-604D-F0275046C973}"/>
              </a:ext>
            </a:extLst>
          </p:cNvPr>
          <p:cNvSpPr txBox="1"/>
          <p:nvPr/>
        </p:nvSpPr>
        <p:spPr>
          <a:xfrm>
            <a:off x="1400415" y="4574113"/>
            <a:ext cx="9618434" cy="369332"/>
          </a:xfrm>
          <a:prstGeom prst="rect">
            <a:avLst/>
          </a:prstGeom>
          <a:noFill/>
        </p:spPr>
        <p:txBody>
          <a:bodyPr wrap="square">
            <a:spAutoFit/>
          </a:bodyPr>
          <a:lstStyle/>
          <a:p>
            <a:r>
              <a:rPr lang="en-US" b="1" dirty="0"/>
              <a:t>Each option involves tradeoffs among access, safety, yield, and administrative complexity.</a:t>
            </a:r>
          </a:p>
        </p:txBody>
      </p:sp>
    </p:spTree>
    <p:extLst>
      <p:ext uri="{BB962C8B-B14F-4D97-AF65-F5344CB8AC3E}">
        <p14:creationId xmlns:p14="http://schemas.microsoft.com/office/powerpoint/2010/main" val="3881145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CEF71-C827-8EDF-2C5A-BC83558A97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AB0979-ED30-1221-EC46-B5C33FED0E11}"/>
              </a:ext>
            </a:extLst>
          </p:cNvPr>
          <p:cNvSpPr>
            <a:spLocks noGrp="1"/>
          </p:cNvSpPr>
          <p:nvPr>
            <p:ph type="title"/>
          </p:nvPr>
        </p:nvSpPr>
        <p:spPr/>
        <p:txBody>
          <a:bodyPr/>
          <a:lstStyle/>
          <a:p>
            <a:r>
              <a:rPr lang="en-US" dirty="0"/>
              <a:t>Accounting and Disclosure Context</a:t>
            </a:r>
          </a:p>
        </p:txBody>
      </p:sp>
      <p:sp>
        <p:nvSpPr>
          <p:cNvPr id="3" name="Content Placeholder 2">
            <a:extLst>
              <a:ext uri="{FF2B5EF4-FFF2-40B4-BE49-F238E27FC236}">
                <a16:creationId xmlns:a16="http://schemas.microsoft.com/office/drawing/2014/main" id="{B13FA2DA-938E-1E44-6027-BA9CE7A52D52}"/>
              </a:ext>
            </a:extLst>
          </p:cNvPr>
          <p:cNvSpPr>
            <a:spLocks noGrp="1"/>
          </p:cNvSpPr>
          <p:nvPr>
            <p:ph idx="1"/>
          </p:nvPr>
        </p:nvSpPr>
        <p:spPr>
          <a:xfrm>
            <a:off x="1347535" y="1692998"/>
            <a:ext cx="10006265" cy="3864309"/>
          </a:xfrm>
        </p:spPr>
        <p:txBody>
          <a:bodyPr>
            <a:normAutofit fontScale="92500"/>
          </a:bodyPr>
          <a:lstStyle/>
          <a:p>
            <a:pPr lvl="0"/>
            <a:r>
              <a:rPr lang="en-US" b="1" dirty="0"/>
              <a:t>Financial statement liquidity disclosures should include:</a:t>
            </a:r>
          </a:p>
          <a:p>
            <a:pPr lvl="1"/>
            <a:r>
              <a:rPr lang="en-US" dirty="0"/>
              <a:t>Qualitative information </a:t>
            </a:r>
          </a:p>
          <a:p>
            <a:pPr lvl="1"/>
            <a:r>
              <a:rPr lang="en-US" dirty="0"/>
              <a:t>Quantitative information</a:t>
            </a:r>
          </a:p>
          <a:p>
            <a:pPr lvl="1"/>
            <a:r>
              <a:rPr lang="en-US" dirty="0"/>
              <a:t>Special borrowing arrangements, requirements imposed by resource providers to hold resources in separate accounts, and known liquidity problems</a:t>
            </a:r>
          </a:p>
          <a:p>
            <a:pPr lvl="1"/>
            <a:r>
              <a:rPr lang="en-US" dirty="0"/>
              <a:t>Situations in which a nonprofit has not maintained sufficient cash and cash equivalents to comply with donor restrictions</a:t>
            </a:r>
          </a:p>
          <a:p>
            <a:pPr lvl="1"/>
            <a:r>
              <a:rPr lang="en-US" dirty="0"/>
              <a:t>Other contractual resource constraints involving suppliers, creditors, loan covenants, and similar obligations</a:t>
            </a:r>
          </a:p>
        </p:txBody>
      </p:sp>
    </p:spTree>
    <p:extLst>
      <p:ext uri="{BB962C8B-B14F-4D97-AF65-F5344CB8AC3E}">
        <p14:creationId xmlns:p14="http://schemas.microsoft.com/office/powerpoint/2010/main" val="3702059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A1A76-6C2B-D11C-C176-E08819B9AEEE}"/>
              </a:ext>
            </a:extLst>
          </p:cNvPr>
          <p:cNvSpPr>
            <a:spLocks noGrp="1"/>
          </p:cNvSpPr>
          <p:nvPr>
            <p:ph type="title"/>
          </p:nvPr>
        </p:nvSpPr>
        <p:spPr/>
        <p:txBody>
          <a:bodyPr/>
          <a:lstStyle/>
          <a:p>
            <a:r>
              <a:rPr lang="en-US" dirty="0"/>
              <a:t>Example Footnote Disclosure</a:t>
            </a:r>
          </a:p>
        </p:txBody>
      </p:sp>
      <p:graphicFrame>
        <p:nvGraphicFramePr>
          <p:cNvPr id="3" name="Content Placeholder 5">
            <a:extLst>
              <a:ext uri="{FF2B5EF4-FFF2-40B4-BE49-F238E27FC236}">
                <a16:creationId xmlns:a16="http://schemas.microsoft.com/office/drawing/2014/main" id="{3AC6C473-7E24-61CF-5BED-D40BDCE0471A}"/>
              </a:ext>
            </a:extLst>
          </p:cNvPr>
          <p:cNvGraphicFramePr>
            <a:graphicFrameLocks/>
          </p:cNvGraphicFramePr>
          <p:nvPr>
            <p:extLst>
              <p:ext uri="{D42A27DB-BD31-4B8C-83A1-F6EECF244321}">
                <p14:modId xmlns:p14="http://schemas.microsoft.com/office/powerpoint/2010/main" val="2625907201"/>
              </p:ext>
            </p:extLst>
          </p:nvPr>
        </p:nvGraphicFramePr>
        <p:xfrm>
          <a:off x="2262974" y="1830177"/>
          <a:ext cx="6440272" cy="3197645"/>
        </p:xfrm>
        <a:graphic>
          <a:graphicData uri="http://schemas.openxmlformats.org/drawingml/2006/table">
            <a:tbl>
              <a:tblPr firstRow="1" bandRow="1">
                <a:tableStyleId>{5C22544A-7EE6-4342-B048-85BDC9FD1C3A}</a:tableStyleId>
              </a:tblPr>
              <a:tblGrid>
                <a:gridCol w="3220136">
                  <a:extLst>
                    <a:ext uri="{9D8B030D-6E8A-4147-A177-3AD203B41FA5}">
                      <a16:colId xmlns:a16="http://schemas.microsoft.com/office/drawing/2014/main" val="2986739609"/>
                    </a:ext>
                  </a:extLst>
                </a:gridCol>
                <a:gridCol w="3220136">
                  <a:extLst>
                    <a:ext uri="{9D8B030D-6E8A-4147-A177-3AD203B41FA5}">
                      <a16:colId xmlns:a16="http://schemas.microsoft.com/office/drawing/2014/main" val="1736531330"/>
                    </a:ext>
                  </a:extLst>
                </a:gridCol>
              </a:tblGrid>
              <a:tr h="414440">
                <a:tc>
                  <a:txBody>
                    <a:bodyPr/>
                    <a:lstStyle/>
                    <a:p>
                      <a:pPr algn="l" rtl="0" fontAlgn="t">
                        <a:buNone/>
                      </a:pPr>
                      <a:r>
                        <a:rPr lang="en-US" sz="1800" b="1" i="0" u="none" strike="noStrike" dirty="0">
                          <a:solidFill>
                            <a:srgbClr val="FFFFFF"/>
                          </a:solidFill>
                          <a:effectLst/>
                          <a:latin typeface="Calibri (body)"/>
                        </a:rPr>
                        <a:t>Liquidity</a:t>
                      </a:r>
                    </a:p>
                  </a:txBody>
                  <a:tcPr marL="9525" marR="9525" marT="9525" marB="0" anchor="ctr"/>
                </a:tc>
                <a:tc>
                  <a:txBody>
                    <a:bodyPr/>
                    <a:lstStyle/>
                    <a:p>
                      <a:pPr algn="ctr" rtl="0" fontAlgn="t">
                        <a:buNone/>
                      </a:pPr>
                      <a:r>
                        <a:rPr lang="en-US" sz="1800" b="1" i="0" u="none" strike="noStrike" dirty="0">
                          <a:solidFill>
                            <a:srgbClr val="FFFFFF"/>
                          </a:solidFill>
                          <a:effectLst/>
                          <a:latin typeface="Calibri (body)"/>
                        </a:rPr>
                        <a:t>2026</a:t>
                      </a:r>
                    </a:p>
                  </a:txBody>
                  <a:tcPr marL="9525" marR="9525" marT="9525" marB="0" anchor="ctr"/>
                </a:tc>
                <a:extLst>
                  <a:ext uri="{0D108BD9-81ED-4DB2-BD59-A6C34878D82A}">
                    <a16:rowId xmlns:a16="http://schemas.microsoft.com/office/drawing/2014/main" val="3051463515"/>
                  </a:ext>
                </a:extLst>
              </a:tr>
              <a:tr h="370840">
                <a:tc>
                  <a:txBody>
                    <a:bodyPr/>
                    <a:lstStyle/>
                    <a:p>
                      <a:pPr algn="l" rtl="0" fontAlgn="t">
                        <a:buNone/>
                      </a:pPr>
                      <a:r>
                        <a:rPr lang="en-US" sz="1800" b="0" i="0" u="none" strike="noStrike" dirty="0">
                          <a:solidFill>
                            <a:srgbClr val="000000"/>
                          </a:solidFill>
                          <a:effectLst/>
                          <a:latin typeface="Calibri (body)"/>
                        </a:rPr>
                        <a:t>Cash and cash equivalents</a:t>
                      </a:r>
                    </a:p>
                  </a:txBody>
                  <a:tcPr marL="9525" marR="9525" marT="9525" marB="0" anchor="ctr"/>
                </a:tc>
                <a:tc>
                  <a:txBody>
                    <a:bodyPr/>
                    <a:lstStyle/>
                    <a:p>
                      <a:pPr algn="r" rtl="0" fontAlgn="t">
                        <a:buNone/>
                      </a:pPr>
                      <a:r>
                        <a:rPr lang="en-US" sz="1800" b="0" i="0" u="none" strike="noStrike" dirty="0">
                          <a:solidFill>
                            <a:srgbClr val="14425D"/>
                          </a:solidFill>
                          <a:effectLst/>
                          <a:latin typeface="Calibri (body)"/>
                        </a:rPr>
                        <a:t>$650,000 </a:t>
                      </a:r>
                    </a:p>
                  </a:txBody>
                  <a:tcPr marL="9525" marR="9525" marT="9525" marB="0" anchor="ctr"/>
                </a:tc>
                <a:extLst>
                  <a:ext uri="{0D108BD9-81ED-4DB2-BD59-A6C34878D82A}">
                    <a16:rowId xmlns:a16="http://schemas.microsoft.com/office/drawing/2014/main" val="4096462452"/>
                  </a:ext>
                </a:extLst>
              </a:tr>
              <a:tr h="370840">
                <a:tc>
                  <a:txBody>
                    <a:bodyPr/>
                    <a:lstStyle/>
                    <a:p>
                      <a:pPr algn="l" rtl="0" fontAlgn="t">
                        <a:buNone/>
                      </a:pPr>
                      <a:r>
                        <a:rPr lang="en-US" sz="1800" b="0" i="0" u="none" strike="noStrike" dirty="0">
                          <a:solidFill>
                            <a:srgbClr val="000000"/>
                          </a:solidFill>
                          <a:effectLst/>
                          <a:latin typeface="Calibri (body)"/>
                        </a:rPr>
                        <a:t>Accounts receivable</a:t>
                      </a:r>
                    </a:p>
                  </a:txBody>
                  <a:tcPr marL="9525" marR="9525" marT="9525" marB="0" anchor="ctr"/>
                </a:tc>
                <a:tc>
                  <a:txBody>
                    <a:bodyPr/>
                    <a:lstStyle/>
                    <a:p>
                      <a:pPr algn="r" rtl="0" fontAlgn="t">
                        <a:buNone/>
                      </a:pPr>
                      <a:r>
                        <a:rPr lang="en-US" sz="1800" b="0" i="0" u="none" strike="noStrike">
                          <a:solidFill>
                            <a:srgbClr val="14425D"/>
                          </a:solidFill>
                          <a:effectLst/>
                          <a:latin typeface="Calibri (body)"/>
                        </a:rPr>
                        <a:t>$200,000 </a:t>
                      </a:r>
                    </a:p>
                  </a:txBody>
                  <a:tcPr marL="9525" marR="9525" marT="9525" marB="0" anchor="ctr"/>
                </a:tc>
                <a:extLst>
                  <a:ext uri="{0D108BD9-81ED-4DB2-BD59-A6C34878D82A}">
                    <a16:rowId xmlns:a16="http://schemas.microsoft.com/office/drawing/2014/main" val="286303688"/>
                  </a:ext>
                </a:extLst>
              </a:tr>
              <a:tr h="370840">
                <a:tc>
                  <a:txBody>
                    <a:bodyPr/>
                    <a:lstStyle/>
                    <a:p>
                      <a:pPr algn="l" rtl="0" fontAlgn="t">
                        <a:buNone/>
                      </a:pPr>
                      <a:r>
                        <a:rPr lang="en-US" sz="1800" b="0" i="0" u="none" strike="noStrike" dirty="0">
                          <a:solidFill>
                            <a:srgbClr val="000000"/>
                          </a:solidFill>
                          <a:effectLst/>
                          <a:latin typeface="Calibri (body)"/>
                        </a:rPr>
                        <a:t>Contributions receivable</a:t>
                      </a:r>
                    </a:p>
                  </a:txBody>
                  <a:tcPr marL="9525" marR="9525" marT="9525" marB="0" anchor="ctr"/>
                </a:tc>
                <a:tc>
                  <a:txBody>
                    <a:bodyPr/>
                    <a:lstStyle/>
                    <a:p>
                      <a:pPr algn="r" rtl="0" fontAlgn="t">
                        <a:buNone/>
                      </a:pPr>
                      <a:r>
                        <a:rPr lang="en-US" sz="1800" b="0" i="0" u="none" strike="noStrike" dirty="0">
                          <a:solidFill>
                            <a:srgbClr val="14425D"/>
                          </a:solidFill>
                          <a:effectLst/>
                          <a:latin typeface="Calibri (body)"/>
                        </a:rPr>
                        <a:t>$300,000 </a:t>
                      </a:r>
                    </a:p>
                  </a:txBody>
                  <a:tcPr marL="9525" marR="9525" marT="9525" marB="0" anchor="ctr"/>
                </a:tc>
                <a:extLst>
                  <a:ext uri="{0D108BD9-81ED-4DB2-BD59-A6C34878D82A}">
                    <a16:rowId xmlns:a16="http://schemas.microsoft.com/office/drawing/2014/main" val="447569868"/>
                  </a:ext>
                </a:extLst>
              </a:tr>
              <a:tr h="370840">
                <a:tc>
                  <a:txBody>
                    <a:bodyPr/>
                    <a:lstStyle/>
                    <a:p>
                      <a:pPr algn="l" rtl="0" fontAlgn="t">
                        <a:buNone/>
                      </a:pPr>
                      <a:r>
                        <a:rPr lang="en-US" sz="1800" b="0" i="0" u="none" strike="noStrike" dirty="0">
                          <a:solidFill>
                            <a:srgbClr val="000000"/>
                          </a:solidFill>
                          <a:effectLst/>
                          <a:latin typeface="Calibri (body)"/>
                        </a:rPr>
                        <a:t>Investments</a:t>
                      </a:r>
                    </a:p>
                  </a:txBody>
                  <a:tcPr marL="9525" marR="9525" marT="9525" marB="0" anchor="ctr"/>
                </a:tc>
                <a:tc>
                  <a:txBody>
                    <a:bodyPr/>
                    <a:lstStyle/>
                    <a:p>
                      <a:pPr algn="r" rtl="0" fontAlgn="t">
                        <a:buNone/>
                      </a:pPr>
                      <a:r>
                        <a:rPr lang="en-US" sz="1800" b="0" i="0" u="none" strike="noStrike" dirty="0">
                          <a:solidFill>
                            <a:srgbClr val="14425D"/>
                          </a:solidFill>
                          <a:effectLst/>
                          <a:latin typeface="Calibri (body)"/>
                        </a:rPr>
                        <a:t>$600,000 </a:t>
                      </a:r>
                    </a:p>
                  </a:txBody>
                  <a:tcPr marL="9525" marR="9525" marT="9525" marB="0" anchor="ctr"/>
                </a:tc>
                <a:extLst>
                  <a:ext uri="{0D108BD9-81ED-4DB2-BD59-A6C34878D82A}">
                    <a16:rowId xmlns:a16="http://schemas.microsoft.com/office/drawing/2014/main" val="943740249"/>
                  </a:ext>
                </a:extLst>
              </a:tr>
              <a:tr h="370840">
                <a:tc>
                  <a:txBody>
                    <a:bodyPr/>
                    <a:lstStyle/>
                    <a:p>
                      <a:pPr algn="l" rtl="0" fontAlgn="t">
                        <a:buNone/>
                      </a:pPr>
                      <a:r>
                        <a:rPr lang="en-US" sz="1800" b="1" i="0" u="none" strike="noStrike" dirty="0">
                          <a:solidFill>
                            <a:srgbClr val="000000"/>
                          </a:solidFill>
                          <a:effectLst/>
                          <a:latin typeface="Calibri (body)"/>
                        </a:rPr>
                        <a:t>Total financial assets</a:t>
                      </a:r>
                    </a:p>
                  </a:txBody>
                  <a:tcPr marL="9525" marR="9525" marT="9525" marB="0" anchor="ctr"/>
                </a:tc>
                <a:tc>
                  <a:txBody>
                    <a:bodyPr/>
                    <a:lstStyle/>
                    <a:p>
                      <a:pPr algn="r" rtl="0" fontAlgn="t">
                        <a:buNone/>
                      </a:pPr>
                      <a:r>
                        <a:rPr lang="en-US" sz="1800" b="1" i="0" u="none" strike="noStrike" dirty="0">
                          <a:solidFill>
                            <a:srgbClr val="14425D"/>
                          </a:solidFill>
                          <a:effectLst/>
                          <a:latin typeface="Calibri (body)"/>
                        </a:rPr>
                        <a:t>$1,750,000 </a:t>
                      </a:r>
                    </a:p>
                  </a:txBody>
                  <a:tcPr marL="9525" marR="9525" marT="9525" marB="0" anchor="ctr"/>
                </a:tc>
                <a:extLst>
                  <a:ext uri="{0D108BD9-81ED-4DB2-BD59-A6C34878D82A}">
                    <a16:rowId xmlns:a16="http://schemas.microsoft.com/office/drawing/2014/main" val="4217181964"/>
                  </a:ext>
                </a:extLst>
              </a:tr>
              <a:tr h="370840">
                <a:tc>
                  <a:txBody>
                    <a:bodyPr/>
                    <a:lstStyle/>
                    <a:p>
                      <a:pPr algn="l" rtl="0" fontAlgn="t">
                        <a:buNone/>
                      </a:pPr>
                      <a:r>
                        <a:rPr lang="en-US" sz="1800" b="0" i="0" u="none" strike="noStrike" dirty="0">
                          <a:solidFill>
                            <a:srgbClr val="000000"/>
                          </a:solidFill>
                          <a:effectLst/>
                          <a:latin typeface="Calibri (body)"/>
                        </a:rPr>
                        <a:t>Donor-restricted endowment funds</a:t>
                      </a:r>
                    </a:p>
                  </a:txBody>
                  <a:tcPr marL="9525" marR="9525" marT="9525" marB="0" anchor="ctr"/>
                </a:tc>
                <a:tc>
                  <a:txBody>
                    <a:bodyPr/>
                    <a:lstStyle/>
                    <a:p>
                      <a:pPr algn="r" rtl="0" fontAlgn="t">
                        <a:buNone/>
                      </a:pPr>
                      <a:r>
                        <a:rPr lang="en-US" sz="1800" b="0" i="0" u="none" strike="noStrike" dirty="0">
                          <a:solidFill>
                            <a:srgbClr val="14425D"/>
                          </a:solidFill>
                          <a:effectLst/>
                          <a:latin typeface="Calibri (body)"/>
                        </a:rPr>
                        <a:t>($350,000)</a:t>
                      </a:r>
                    </a:p>
                  </a:txBody>
                  <a:tcPr marL="9525" marR="9525" marT="9525" marB="0" anchor="ctr"/>
                </a:tc>
                <a:extLst>
                  <a:ext uri="{0D108BD9-81ED-4DB2-BD59-A6C34878D82A}">
                    <a16:rowId xmlns:a16="http://schemas.microsoft.com/office/drawing/2014/main" val="3353997666"/>
                  </a:ext>
                </a:extLst>
              </a:tr>
              <a:tr h="370840">
                <a:tc>
                  <a:txBody>
                    <a:bodyPr/>
                    <a:lstStyle/>
                    <a:p>
                      <a:pPr algn="l" rtl="0" fontAlgn="t">
                        <a:buNone/>
                      </a:pPr>
                      <a:r>
                        <a:rPr lang="en-US" sz="1800" b="1" i="0" u="none" strike="noStrike" dirty="0">
                          <a:solidFill>
                            <a:srgbClr val="14425D"/>
                          </a:solidFill>
                          <a:effectLst/>
                          <a:latin typeface="Calibri (body)"/>
                        </a:rPr>
                        <a:t>TOTAL </a:t>
                      </a:r>
                    </a:p>
                  </a:txBody>
                  <a:tcPr marL="9525" marR="9525" marT="9525" marB="0" anchor="ctr"/>
                </a:tc>
                <a:tc>
                  <a:txBody>
                    <a:bodyPr/>
                    <a:lstStyle/>
                    <a:p>
                      <a:pPr algn="r" rtl="0" fontAlgn="t">
                        <a:buNone/>
                      </a:pPr>
                      <a:r>
                        <a:rPr lang="en-US" sz="1800" b="1" i="0" u="none" strike="noStrike" dirty="0">
                          <a:solidFill>
                            <a:srgbClr val="14425D"/>
                          </a:solidFill>
                          <a:effectLst/>
                          <a:latin typeface="Calibri (body)"/>
                        </a:rPr>
                        <a:t>$1,400,000 </a:t>
                      </a:r>
                    </a:p>
                  </a:txBody>
                  <a:tcPr marL="9525" marR="9525" marT="9525" marB="0" anchor="ctr"/>
                </a:tc>
                <a:extLst>
                  <a:ext uri="{0D108BD9-81ED-4DB2-BD59-A6C34878D82A}">
                    <a16:rowId xmlns:a16="http://schemas.microsoft.com/office/drawing/2014/main" val="1618273085"/>
                  </a:ext>
                </a:extLst>
              </a:tr>
            </a:tbl>
          </a:graphicData>
        </a:graphic>
      </p:graphicFrame>
    </p:spTree>
    <p:extLst>
      <p:ext uri="{BB962C8B-B14F-4D97-AF65-F5344CB8AC3E}">
        <p14:creationId xmlns:p14="http://schemas.microsoft.com/office/powerpoint/2010/main" val="1120887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AD08F-0DE8-D64C-2EB9-16378B468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95CCC-4306-CACA-2012-0727163745D2}"/>
              </a:ext>
            </a:extLst>
          </p:cNvPr>
          <p:cNvSpPr>
            <a:spLocks noGrp="1"/>
          </p:cNvSpPr>
          <p:nvPr>
            <p:ph type="title"/>
          </p:nvPr>
        </p:nvSpPr>
        <p:spPr/>
        <p:txBody>
          <a:bodyPr/>
          <a:lstStyle/>
          <a:p>
            <a:r>
              <a:rPr lang="en-US" dirty="0"/>
              <a:t>What Are Operating Reserves?</a:t>
            </a:r>
          </a:p>
        </p:txBody>
      </p:sp>
      <p:sp>
        <p:nvSpPr>
          <p:cNvPr id="3" name="Content Placeholder 2">
            <a:extLst>
              <a:ext uri="{FF2B5EF4-FFF2-40B4-BE49-F238E27FC236}">
                <a16:creationId xmlns:a16="http://schemas.microsoft.com/office/drawing/2014/main" id="{B0C4F801-7CE7-A75D-D813-94D733A7E698}"/>
              </a:ext>
            </a:extLst>
          </p:cNvPr>
          <p:cNvSpPr>
            <a:spLocks noGrp="1"/>
          </p:cNvSpPr>
          <p:nvPr>
            <p:ph idx="1"/>
          </p:nvPr>
        </p:nvSpPr>
        <p:spPr>
          <a:xfrm>
            <a:off x="1347535" y="1638026"/>
            <a:ext cx="10006265" cy="3864309"/>
          </a:xfrm>
        </p:spPr>
        <p:txBody>
          <a:bodyPr>
            <a:normAutofit fontScale="92500" lnSpcReduction="10000"/>
          </a:bodyPr>
          <a:lstStyle/>
          <a:p>
            <a:pPr lvl="0"/>
            <a:r>
              <a:rPr lang="en-US" b="1" dirty="0"/>
              <a:t>Operating Reserves </a:t>
            </a:r>
            <a:r>
              <a:rPr lang="en-US" dirty="0"/>
              <a:t>are unrestricted net assets that a nonprofit’s board has designated for stabilizing operations in times of financial stress.</a:t>
            </a:r>
          </a:p>
          <a:p>
            <a:pPr lvl="1"/>
            <a:r>
              <a:rPr lang="en-US" dirty="0"/>
              <a:t>Board-designated</a:t>
            </a:r>
          </a:p>
          <a:p>
            <a:pPr lvl="1"/>
            <a:r>
              <a:rPr lang="en-US" dirty="0"/>
              <a:t>NOT donor-restricted net assets</a:t>
            </a:r>
          </a:p>
          <a:p>
            <a:r>
              <a:rPr lang="en-US" dirty="0"/>
              <a:t>How they differ from other resources:</a:t>
            </a:r>
          </a:p>
          <a:p>
            <a:pPr lvl="1"/>
            <a:r>
              <a:rPr lang="en-US" b="1" dirty="0"/>
              <a:t>Restricted funds</a:t>
            </a:r>
            <a:r>
              <a:rPr lang="en-US" dirty="0"/>
              <a:t>: Subject to donor-imposed limitations on how they may be used</a:t>
            </a:r>
          </a:p>
          <a:p>
            <a:pPr lvl="1"/>
            <a:r>
              <a:rPr lang="en-US" b="1" dirty="0"/>
              <a:t>Endowment funds: </a:t>
            </a:r>
            <a:r>
              <a:rPr lang="en-US" dirty="0"/>
              <a:t>Cash and/or investments established by a nonprofit to provide long-term financial support</a:t>
            </a:r>
          </a:p>
        </p:txBody>
      </p:sp>
    </p:spTree>
    <p:extLst>
      <p:ext uri="{BB962C8B-B14F-4D97-AF65-F5344CB8AC3E}">
        <p14:creationId xmlns:p14="http://schemas.microsoft.com/office/powerpoint/2010/main" val="830681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B3CA6-3700-5547-D74B-C0256FA338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5F44E-FDEB-17CB-7D7B-7F95BB180AB9}"/>
              </a:ext>
            </a:extLst>
          </p:cNvPr>
          <p:cNvSpPr>
            <a:spLocks noGrp="1"/>
          </p:cNvSpPr>
          <p:nvPr>
            <p:ph type="title"/>
          </p:nvPr>
        </p:nvSpPr>
        <p:spPr/>
        <p:txBody>
          <a:bodyPr>
            <a:normAutofit fontScale="90000"/>
          </a:bodyPr>
          <a:lstStyle/>
          <a:p>
            <a:r>
              <a:rPr lang="en-US" dirty="0"/>
              <a:t>Why Operating Reserves Are Important</a:t>
            </a:r>
          </a:p>
        </p:txBody>
      </p:sp>
      <p:sp>
        <p:nvSpPr>
          <p:cNvPr id="3" name="Content Placeholder 2">
            <a:extLst>
              <a:ext uri="{FF2B5EF4-FFF2-40B4-BE49-F238E27FC236}">
                <a16:creationId xmlns:a16="http://schemas.microsoft.com/office/drawing/2014/main" id="{7D9E51BD-F4D2-9E13-420F-659D65786015}"/>
              </a:ext>
            </a:extLst>
          </p:cNvPr>
          <p:cNvSpPr>
            <a:spLocks noGrp="1"/>
          </p:cNvSpPr>
          <p:nvPr>
            <p:ph idx="1"/>
          </p:nvPr>
        </p:nvSpPr>
        <p:spPr>
          <a:xfrm>
            <a:off x="1347535" y="1638026"/>
            <a:ext cx="10006265" cy="3864309"/>
          </a:xfrm>
        </p:spPr>
        <p:txBody>
          <a:bodyPr>
            <a:normAutofit fontScale="92500" lnSpcReduction="10000"/>
          </a:bodyPr>
          <a:lstStyle/>
          <a:p>
            <a:pPr lvl="0"/>
            <a:r>
              <a:rPr lang="en-US" b="1" dirty="0"/>
              <a:t>Cover delayed revenue.</a:t>
            </a:r>
          </a:p>
          <a:p>
            <a:pPr lvl="1"/>
            <a:r>
              <a:rPr lang="en-US" dirty="0"/>
              <a:t>Federal funding interruptions</a:t>
            </a:r>
          </a:p>
          <a:p>
            <a:pPr lvl="1"/>
            <a:r>
              <a:rPr lang="en-US" dirty="0"/>
              <a:t>Change from advance to reimbursement-based funding</a:t>
            </a:r>
          </a:p>
          <a:p>
            <a:pPr lvl="0"/>
            <a:r>
              <a:rPr lang="en-US" b="1" dirty="0"/>
              <a:t>Fund emergency expenses.</a:t>
            </a:r>
          </a:p>
          <a:p>
            <a:pPr lvl="1"/>
            <a:r>
              <a:rPr lang="en-US" dirty="0"/>
              <a:t>Unexpected repairs/replacements of property and equipment</a:t>
            </a:r>
          </a:p>
          <a:p>
            <a:pPr lvl="0"/>
            <a:r>
              <a:rPr lang="en-US" b="1" dirty="0"/>
              <a:t>Sustain operations during downturns.</a:t>
            </a:r>
          </a:p>
          <a:p>
            <a:pPr lvl="1"/>
            <a:r>
              <a:rPr lang="en-US" dirty="0"/>
              <a:t>Program service revenue decline or cut entirely</a:t>
            </a:r>
          </a:p>
          <a:p>
            <a:pPr lvl="0"/>
            <a:r>
              <a:rPr lang="en-US" b="1" dirty="0"/>
              <a:t>Bridge budget gaps.</a:t>
            </a:r>
          </a:p>
        </p:txBody>
      </p:sp>
    </p:spTree>
    <p:extLst>
      <p:ext uri="{BB962C8B-B14F-4D97-AF65-F5344CB8AC3E}">
        <p14:creationId xmlns:p14="http://schemas.microsoft.com/office/powerpoint/2010/main" val="1039479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028D3-8AB2-8B29-7C30-C85F48D19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D72E19-DC64-D0EE-D4C6-95FC2607E873}"/>
              </a:ext>
            </a:extLst>
          </p:cNvPr>
          <p:cNvSpPr>
            <a:spLocks noGrp="1"/>
          </p:cNvSpPr>
          <p:nvPr>
            <p:ph type="title"/>
          </p:nvPr>
        </p:nvSpPr>
        <p:spPr/>
        <p:txBody>
          <a:bodyPr>
            <a:normAutofit fontScale="90000"/>
          </a:bodyPr>
          <a:lstStyle/>
          <a:p>
            <a:r>
              <a:rPr lang="en-US" dirty="0"/>
              <a:t>Why Operating Reserves Are Important</a:t>
            </a:r>
          </a:p>
        </p:txBody>
      </p:sp>
      <p:sp>
        <p:nvSpPr>
          <p:cNvPr id="3" name="Content Placeholder 2">
            <a:extLst>
              <a:ext uri="{FF2B5EF4-FFF2-40B4-BE49-F238E27FC236}">
                <a16:creationId xmlns:a16="http://schemas.microsoft.com/office/drawing/2014/main" id="{9D871A68-E468-80E9-7BF1-1F0265093FA1}"/>
              </a:ext>
            </a:extLst>
          </p:cNvPr>
          <p:cNvSpPr>
            <a:spLocks noGrp="1"/>
          </p:cNvSpPr>
          <p:nvPr>
            <p:ph idx="1"/>
          </p:nvPr>
        </p:nvSpPr>
        <p:spPr>
          <a:xfrm>
            <a:off x="1347535" y="1638026"/>
            <a:ext cx="10006265" cy="3864309"/>
          </a:xfrm>
        </p:spPr>
        <p:txBody>
          <a:bodyPr>
            <a:normAutofit fontScale="92500" lnSpcReduction="10000"/>
          </a:bodyPr>
          <a:lstStyle/>
          <a:p>
            <a:pPr lvl="0"/>
            <a:r>
              <a:rPr lang="en-US" b="1" dirty="0"/>
              <a:t>Support strategic pivots.</a:t>
            </a:r>
          </a:p>
          <a:p>
            <a:pPr lvl="1"/>
            <a:r>
              <a:rPr lang="en-US" dirty="0"/>
              <a:t>Launch or exit a new program</a:t>
            </a:r>
          </a:p>
          <a:p>
            <a:pPr lvl="1"/>
            <a:r>
              <a:rPr lang="en-US" dirty="0"/>
              <a:t>Expand or upgrade technology, capacity, or personnel</a:t>
            </a:r>
          </a:p>
          <a:p>
            <a:pPr lvl="0"/>
            <a:r>
              <a:rPr lang="en-US" b="1" dirty="0"/>
              <a:t>Strengthen donor, lender, and funder confidence.</a:t>
            </a:r>
          </a:p>
          <a:p>
            <a:pPr lvl="1"/>
            <a:r>
              <a:rPr lang="en-US" dirty="0"/>
              <a:t>Donors and funders want to be associated with Organizations they can partner with into the future</a:t>
            </a:r>
          </a:p>
          <a:p>
            <a:pPr lvl="1"/>
            <a:r>
              <a:rPr lang="en-US" dirty="0"/>
              <a:t>Lenders want assurance they will be paid back</a:t>
            </a:r>
          </a:p>
          <a:p>
            <a:pPr lvl="0"/>
            <a:r>
              <a:rPr lang="en-US" b="1" dirty="0"/>
              <a:t>Organizational morale</a:t>
            </a:r>
          </a:p>
          <a:p>
            <a:pPr lvl="1"/>
            <a:r>
              <a:rPr lang="en-US" dirty="0"/>
              <a:t>Promotes confidence among staff and board during periods of instability</a:t>
            </a:r>
          </a:p>
        </p:txBody>
      </p:sp>
    </p:spTree>
    <p:extLst>
      <p:ext uri="{BB962C8B-B14F-4D97-AF65-F5344CB8AC3E}">
        <p14:creationId xmlns:p14="http://schemas.microsoft.com/office/powerpoint/2010/main" val="1756515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11e5d84-2745-4ac7-a146-98b33e3fe7c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FF8A782EBB496408CB2130D7DCBBC54" ma:contentTypeVersion="11" ma:contentTypeDescription="Create a new document." ma:contentTypeScope="" ma:versionID="30c9a7069d6829afe6da1a123e24dc89">
  <xsd:schema xmlns:xsd="http://www.w3.org/2001/XMLSchema" xmlns:xs="http://www.w3.org/2001/XMLSchema" xmlns:p="http://schemas.microsoft.com/office/2006/metadata/properties" xmlns:ns3="011e5d84-2745-4ac7-a146-98b33e3fe7c9" targetNamespace="http://schemas.microsoft.com/office/2006/metadata/properties" ma:root="true" ma:fieldsID="7ff5750d687e0fabc29f82b7de54e4aa" ns3:_="">
    <xsd:import namespace="011e5d84-2745-4ac7-a146-98b33e3fe7c9"/>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1e5d84-2745-4ac7-a146-98b33e3fe7c9"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062C47-B67A-4E4C-8896-D30EF15C7E24}">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011e5d84-2745-4ac7-a146-98b33e3fe7c9"/>
    <ds:schemaRef ds:uri="http://www.w3.org/XML/1998/namespace"/>
    <ds:schemaRef ds:uri="http://purl.org/dc/dcmitype/"/>
  </ds:schemaRefs>
</ds:datastoreItem>
</file>

<file path=customXml/itemProps2.xml><?xml version="1.0" encoding="utf-8"?>
<ds:datastoreItem xmlns:ds="http://schemas.openxmlformats.org/officeDocument/2006/customXml" ds:itemID="{BC276FC2-D8C4-4E05-9121-1D8D50B0E3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1e5d84-2745-4ac7-a146-98b33e3fe7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D6A21F-3D00-4DA2-817F-CDA380E1FC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4228</TotalTime>
  <Words>3767</Words>
  <Application>Microsoft Office PowerPoint</Application>
  <PresentationFormat>Widescreen</PresentationFormat>
  <Paragraphs>349</Paragraphs>
  <Slides>33</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Calibri (body)</vt:lpstr>
      <vt:lpstr>Calibri Light</vt:lpstr>
      <vt:lpstr>Cambria Math</vt:lpstr>
      <vt:lpstr>Century Gothic</vt:lpstr>
      <vt:lpstr>Verdana</vt:lpstr>
      <vt:lpstr>Office Theme</vt:lpstr>
      <vt:lpstr>PowerPoint Presentation</vt:lpstr>
      <vt:lpstr>Part 1</vt:lpstr>
      <vt:lpstr>Why Liquidity Matters</vt:lpstr>
      <vt:lpstr>Liquidity Basics</vt:lpstr>
      <vt:lpstr>Accounting and Disclosure Context</vt:lpstr>
      <vt:lpstr>Example Footnote Disclosure</vt:lpstr>
      <vt:lpstr>What Are Operating Reserves?</vt:lpstr>
      <vt:lpstr>Why Operating Reserves Are Important</vt:lpstr>
      <vt:lpstr>Why Operating Reserves Are Important</vt:lpstr>
      <vt:lpstr>Common Misconceptions</vt:lpstr>
      <vt:lpstr>How Much Reserve Is Enough?</vt:lpstr>
      <vt:lpstr>Calculating Operating Reserve</vt:lpstr>
      <vt:lpstr>How Much Reserve Is Available?</vt:lpstr>
      <vt:lpstr>Calculating Operating Reserve</vt:lpstr>
      <vt:lpstr>How Much Reserve Do We Need?</vt:lpstr>
      <vt:lpstr>Current Economic Environment</vt:lpstr>
      <vt:lpstr>Using Reserves Strategically</vt:lpstr>
      <vt:lpstr>Building and Replenishing Reserves</vt:lpstr>
      <vt:lpstr>Governance and Policy</vt:lpstr>
      <vt:lpstr>Governance and Policy</vt:lpstr>
      <vt:lpstr>Reserves and External Funding</vt:lpstr>
      <vt:lpstr>From Operating Reserves to Quasi-Endowments</vt:lpstr>
      <vt:lpstr>Closing Message</vt:lpstr>
      <vt:lpstr>Questions? </vt:lpstr>
      <vt:lpstr>Part 2</vt:lpstr>
      <vt:lpstr>IPS: Time Horizon And Risk Tolerance </vt:lpstr>
      <vt:lpstr>Spending Policy / Liquidity Requirements </vt:lpstr>
      <vt:lpstr>Strategic Asset Allocation </vt:lpstr>
      <vt:lpstr>Diversification And Concentration Limits </vt:lpstr>
      <vt:lpstr>Rebalancing</vt:lpstr>
      <vt:lpstr>Review Process </vt:lpstr>
      <vt:lpstr>Questions? </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ALLISA L. LOVITT</dc:creator>
  <cp:lastModifiedBy>Anne-Marie Williamson</cp:lastModifiedBy>
  <cp:revision>205</cp:revision>
  <cp:lastPrinted>2020-06-09T22:31:00Z</cp:lastPrinted>
  <dcterms:created xsi:type="dcterms:W3CDTF">2018-12-18T15:02:59Z</dcterms:created>
  <dcterms:modified xsi:type="dcterms:W3CDTF">2026-08-26T21:52:10Z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0x010100BFF8A782EBB496408CB2130D7DCBBC54</vt:lpwstr>
  </property>
</Properties>
</file>