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23" r:id="rId3"/>
    <p:sldId id="324" r:id="rId4"/>
    <p:sldId id="325" r:id="rId5"/>
    <p:sldId id="332" r:id="rId6"/>
    <p:sldId id="320" r:id="rId7"/>
    <p:sldId id="330" r:id="rId8"/>
    <p:sldId id="334" r:id="rId9"/>
    <p:sldId id="326" r:id="rId10"/>
    <p:sldId id="327" r:id="rId11"/>
    <p:sldId id="31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FD179C-E00B-4FB2-92D8-260A36FF88EE}">
          <p14:sldIdLst>
            <p14:sldId id="256"/>
            <p14:sldId id="323"/>
            <p14:sldId id="324"/>
            <p14:sldId id="325"/>
            <p14:sldId id="332"/>
            <p14:sldId id="320"/>
            <p14:sldId id="330"/>
            <p14:sldId id="334"/>
            <p14:sldId id="326"/>
            <p14:sldId id="327"/>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85"/>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712" autoAdjust="0"/>
  </p:normalViewPr>
  <p:slideViewPr>
    <p:cSldViewPr snapToGrid="0">
      <p:cViewPr varScale="1">
        <p:scale>
          <a:sx n="106" d="100"/>
          <a:sy n="106" d="100"/>
        </p:scale>
        <p:origin x="660" y="96"/>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E084C-9CD5-4AB1-99C2-E9941685D1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95A989-16C6-4CB6-8F08-D04C25D3EE79}">
      <dgm:prSet/>
      <dgm:spPr/>
      <dgm:t>
        <a:bodyPr/>
        <a:lstStyle/>
        <a:p>
          <a:pPr>
            <a:lnSpc>
              <a:spcPct val="100000"/>
            </a:lnSpc>
          </a:pPr>
          <a:r>
            <a:rPr lang="en-US"/>
            <a:t>With the enactment of the Tax Cuts and Jobs Act (TCJA) in 2017. A single or married taxpayer can only deduct state and local taxes up to $10,000 and would only benefit upon itemizing (which has become increasingly difficult).</a:t>
          </a:r>
        </a:p>
      </dgm:t>
    </dgm:pt>
    <dgm:pt modelId="{C7E8BC47-11E2-42C4-BB14-CE4046434785}" type="parTrans" cxnId="{D6A27E2B-B7A2-44D0-B6FF-818D1596BBB8}">
      <dgm:prSet/>
      <dgm:spPr/>
      <dgm:t>
        <a:bodyPr/>
        <a:lstStyle/>
        <a:p>
          <a:endParaRPr lang="en-US"/>
        </a:p>
      </dgm:t>
    </dgm:pt>
    <dgm:pt modelId="{9A94BD11-DBF7-410B-8C0F-C1D7350F3C14}" type="sibTrans" cxnId="{D6A27E2B-B7A2-44D0-B6FF-818D1596BBB8}">
      <dgm:prSet/>
      <dgm:spPr/>
      <dgm:t>
        <a:bodyPr/>
        <a:lstStyle/>
        <a:p>
          <a:endParaRPr lang="en-US"/>
        </a:p>
      </dgm:t>
    </dgm:pt>
    <dgm:pt modelId="{A742843D-00C8-4FF8-A57E-A5B0F61EB8D5}">
      <dgm:prSet/>
      <dgm:spPr/>
      <dgm:t>
        <a:bodyPr/>
        <a:lstStyle/>
        <a:p>
          <a:pPr>
            <a:lnSpc>
              <a:spcPct val="100000"/>
            </a:lnSpc>
          </a:pPr>
          <a:r>
            <a:rPr lang="en-US"/>
            <a:t>A PTE is state-by-state specific legislation that allows a federal deduction against income for state taxes that would have previously been paid at the individual level (IRS Notice 2020-75).</a:t>
          </a:r>
        </a:p>
      </dgm:t>
    </dgm:pt>
    <dgm:pt modelId="{CC9D34CF-E491-4999-9657-788938233C98}" type="parTrans" cxnId="{4C51C891-780A-47A3-845B-97DB90515585}">
      <dgm:prSet/>
      <dgm:spPr/>
      <dgm:t>
        <a:bodyPr/>
        <a:lstStyle/>
        <a:p>
          <a:endParaRPr lang="en-US"/>
        </a:p>
      </dgm:t>
    </dgm:pt>
    <dgm:pt modelId="{171CBD3E-DC3C-4D5E-8DB7-87B200ECB39C}" type="sibTrans" cxnId="{4C51C891-780A-47A3-845B-97DB90515585}">
      <dgm:prSet/>
      <dgm:spPr/>
      <dgm:t>
        <a:bodyPr/>
        <a:lstStyle/>
        <a:p>
          <a:endParaRPr lang="en-US"/>
        </a:p>
      </dgm:t>
    </dgm:pt>
    <dgm:pt modelId="{C65E10A9-A9AD-4F6A-A8F6-075F1245C850}">
      <dgm:prSet/>
      <dgm:spPr/>
      <dgm:t>
        <a:bodyPr/>
        <a:lstStyle/>
        <a:p>
          <a:pPr>
            <a:lnSpc>
              <a:spcPct val="100000"/>
            </a:lnSpc>
          </a:pPr>
          <a:r>
            <a:rPr lang="en-US" dirty="0"/>
            <a:t>36 states and 1 locality have similar legislation. This number has not changed since last year. All states near Nebraska with income tax have similar legislation.</a:t>
          </a:r>
        </a:p>
      </dgm:t>
    </dgm:pt>
    <dgm:pt modelId="{06F43C80-2A1B-4F90-BB01-04C1E60BAA24}" type="parTrans" cxnId="{33913DD3-FC4C-4179-A060-8C4BFF3CA9CD}">
      <dgm:prSet/>
      <dgm:spPr/>
      <dgm:t>
        <a:bodyPr/>
        <a:lstStyle/>
        <a:p>
          <a:endParaRPr lang="en-US"/>
        </a:p>
      </dgm:t>
    </dgm:pt>
    <dgm:pt modelId="{E38AD476-8E7D-41C8-8FDD-36490E8BDDF7}" type="sibTrans" cxnId="{33913DD3-FC4C-4179-A060-8C4BFF3CA9CD}">
      <dgm:prSet/>
      <dgm:spPr/>
      <dgm:t>
        <a:bodyPr/>
        <a:lstStyle/>
        <a:p>
          <a:endParaRPr lang="en-US"/>
        </a:p>
      </dgm:t>
    </dgm:pt>
    <dgm:pt modelId="{CAAA8658-0203-4C74-8E35-FBD7DF14BFEA}" type="pres">
      <dgm:prSet presAssocID="{652E084C-9CD5-4AB1-99C2-E9941685D135}" presName="root" presStyleCnt="0">
        <dgm:presLayoutVars>
          <dgm:dir/>
          <dgm:resizeHandles val="exact"/>
        </dgm:presLayoutVars>
      </dgm:prSet>
      <dgm:spPr/>
    </dgm:pt>
    <dgm:pt modelId="{4AE4CFDC-01F7-4B9B-B682-1F1C70DCEFF9}" type="pres">
      <dgm:prSet presAssocID="{8495A989-16C6-4CB6-8F08-D04C25D3EE79}" presName="compNode" presStyleCnt="0"/>
      <dgm:spPr/>
    </dgm:pt>
    <dgm:pt modelId="{004730F8-E170-4D26-ADFB-AFC21D3E7C0A}" type="pres">
      <dgm:prSet presAssocID="{8495A989-16C6-4CB6-8F08-D04C25D3EE79}" presName="bgRect" presStyleLbl="bgShp" presStyleIdx="0" presStyleCnt="3" custLinFactNeighborY="-2617"/>
      <dgm:spPr/>
    </dgm:pt>
    <dgm:pt modelId="{02A0D199-51A0-4A6E-8E61-A7428AFF461B}" type="pres">
      <dgm:prSet presAssocID="{8495A989-16C6-4CB6-8F08-D04C25D3EE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D3E12981-78B8-415A-8ACE-488B3835C2FF}" type="pres">
      <dgm:prSet presAssocID="{8495A989-16C6-4CB6-8F08-D04C25D3EE79}" presName="spaceRect" presStyleCnt="0"/>
      <dgm:spPr/>
    </dgm:pt>
    <dgm:pt modelId="{61242E09-6660-4BA6-8A9E-83AFC4D72AF4}" type="pres">
      <dgm:prSet presAssocID="{8495A989-16C6-4CB6-8F08-D04C25D3EE79}" presName="parTx" presStyleLbl="revTx" presStyleIdx="0" presStyleCnt="3">
        <dgm:presLayoutVars>
          <dgm:chMax val="0"/>
          <dgm:chPref val="0"/>
        </dgm:presLayoutVars>
      </dgm:prSet>
      <dgm:spPr/>
    </dgm:pt>
    <dgm:pt modelId="{264C5C69-8A18-46BF-A07A-79ECF9CD88F0}" type="pres">
      <dgm:prSet presAssocID="{9A94BD11-DBF7-410B-8C0F-C1D7350F3C14}" presName="sibTrans" presStyleCnt="0"/>
      <dgm:spPr/>
    </dgm:pt>
    <dgm:pt modelId="{52817C6D-F1AC-49AE-B232-953490489F86}" type="pres">
      <dgm:prSet presAssocID="{A742843D-00C8-4FF8-A57E-A5B0F61EB8D5}" presName="compNode" presStyleCnt="0"/>
      <dgm:spPr/>
    </dgm:pt>
    <dgm:pt modelId="{1F132984-6D35-4B0F-877C-B724A9F9C31C}" type="pres">
      <dgm:prSet presAssocID="{A742843D-00C8-4FF8-A57E-A5B0F61EB8D5}" presName="bgRect" presStyleLbl="bgShp" presStyleIdx="1" presStyleCnt="3"/>
      <dgm:spPr/>
    </dgm:pt>
    <dgm:pt modelId="{590E6B3E-CAA3-4285-A77A-16B3EE84CFF3}" type="pres">
      <dgm:prSet presAssocID="{A742843D-00C8-4FF8-A57E-A5B0F61EB8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D4059CAA-0E15-4B28-A43D-4D51D3AB4350}" type="pres">
      <dgm:prSet presAssocID="{A742843D-00C8-4FF8-A57E-A5B0F61EB8D5}" presName="spaceRect" presStyleCnt="0"/>
      <dgm:spPr/>
    </dgm:pt>
    <dgm:pt modelId="{4306C55F-A7AA-4B47-9B2E-D2724065C210}" type="pres">
      <dgm:prSet presAssocID="{A742843D-00C8-4FF8-A57E-A5B0F61EB8D5}" presName="parTx" presStyleLbl="revTx" presStyleIdx="1" presStyleCnt="3">
        <dgm:presLayoutVars>
          <dgm:chMax val="0"/>
          <dgm:chPref val="0"/>
        </dgm:presLayoutVars>
      </dgm:prSet>
      <dgm:spPr/>
    </dgm:pt>
    <dgm:pt modelId="{2803DCAF-708A-4A0C-BD30-D77A7B7AD39E}" type="pres">
      <dgm:prSet presAssocID="{171CBD3E-DC3C-4D5E-8DB7-87B200ECB39C}" presName="sibTrans" presStyleCnt="0"/>
      <dgm:spPr/>
    </dgm:pt>
    <dgm:pt modelId="{1FBF3713-4DBC-4F87-AE13-58772285A99F}" type="pres">
      <dgm:prSet presAssocID="{C65E10A9-A9AD-4F6A-A8F6-075F1245C850}" presName="compNode" presStyleCnt="0"/>
      <dgm:spPr/>
    </dgm:pt>
    <dgm:pt modelId="{4E2BC57A-E4C7-4704-A7C9-402A5A103A52}" type="pres">
      <dgm:prSet presAssocID="{C65E10A9-A9AD-4F6A-A8F6-075F1245C850}" presName="bgRect" presStyleLbl="bgShp" presStyleIdx="2" presStyleCnt="3"/>
      <dgm:spPr/>
    </dgm:pt>
    <dgm:pt modelId="{B5661F50-D74D-46B9-A2E7-35279CA1A4EA}" type="pres">
      <dgm:prSet presAssocID="{C65E10A9-A9AD-4F6A-A8F6-075F1245C8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A229CDEE-2FFE-4349-BCF5-2E285E9FAA61}" type="pres">
      <dgm:prSet presAssocID="{C65E10A9-A9AD-4F6A-A8F6-075F1245C850}" presName="spaceRect" presStyleCnt="0"/>
      <dgm:spPr/>
    </dgm:pt>
    <dgm:pt modelId="{17D89E85-735C-4885-B032-7C292D9652C8}" type="pres">
      <dgm:prSet presAssocID="{C65E10A9-A9AD-4F6A-A8F6-075F1245C850}" presName="parTx" presStyleLbl="revTx" presStyleIdx="2" presStyleCnt="3">
        <dgm:presLayoutVars>
          <dgm:chMax val="0"/>
          <dgm:chPref val="0"/>
        </dgm:presLayoutVars>
      </dgm:prSet>
      <dgm:spPr/>
    </dgm:pt>
  </dgm:ptLst>
  <dgm:cxnLst>
    <dgm:cxn modelId="{AAEEED0A-86A5-4993-9907-4029066D1279}" type="presOf" srcId="{652E084C-9CD5-4AB1-99C2-E9941685D135}" destId="{CAAA8658-0203-4C74-8E35-FBD7DF14BFEA}" srcOrd="0" destOrd="0" presId="urn:microsoft.com/office/officeart/2018/2/layout/IconVerticalSolidList"/>
    <dgm:cxn modelId="{D1AE6726-8AE4-4729-BBCE-9324FB9753EE}" type="presOf" srcId="{A742843D-00C8-4FF8-A57E-A5B0F61EB8D5}" destId="{4306C55F-A7AA-4B47-9B2E-D2724065C210}" srcOrd="0" destOrd="0" presId="urn:microsoft.com/office/officeart/2018/2/layout/IconVerticalSolidList"/>
    <dgm:cxn modelId="{D6A27E2B-B7A2-44D0-B6FF-818D1596BBB8}" srcId="{652E084C-9CD5-4AB1-99C2-E9941685D135}" destId="{8495A989-16C6-4CB6-8F08-D04C25D3EE79}" srcOrd="0" destOrd="0" parTransId="{C7E8BC47-11E2-42C4-BB14-CE4046434785}" sibTransId="{9A94BD11-DBF7-410B-8C0F-C1D7350F3C14}"/>
    <dgm:cxn modelId="{4C51C891-780A-47A3-845B-97DB90515585}" srcId="{652E084C-9CD5-4AB1-99C2-E9941685D135}" destId="{A742843D-00C8-4FF8-A57E-A5B0F61EB8D5}" srcOrd="1" destOrd="0" parTransId="{CC9D34CF-E491-4999-9657-788938233C98}" sibTransId="{171CBD3E-DC3C-4D5E-8DB7-87B200ECB39C}"/>
    <dgm:cxn modelId="{06C4F8A0-3B98-4A3E-BEAD-9CFD6BFCE11E}" type="presOf" srcId="{C65E10A9-A9AD-4F6A-A8F6-075F1245C850}" destId="{17D89E85-735C-4885-B032-7C292D9652C8}" srcOrd="0" destOrd="0" presId="urn:microsoft.com/office/officeart/2018/2/layout/IconVerticalSolidList"/>
    <dgm:cxn modelId="{612A1BBD-0A36-4ACA-A9D5-D7137332A2D4}" type="presOf" srcId="{8495A989-16C6-4CB6-8F08-D04C25D3EE79}" destId="{61242E09-6660-4BA6-8A9E-83AFC4D72AF4}" srcOrd="0" destOrd="0" presId="urn:microsoft.com/office/officeart/2018/2/layout/IconVerticalSolidList"/>
    <dgm:cxn modelId="{33913DD3-FC4C-4179-A060-8C4BFF3CA9CD}" srcId="{652E084C-9CD5-4AB1-99C2-E9941685D135}" destId="{C65E10A9-A9AD-4F6A-A8F6-075F1245C850}" srcOrd="2" destOrd="0" parTransId="{06F43C80-2A1B-4F90-BB01-04C1E60BAA24}" sibTransId="{E38AD476-8E7D-41C8-8FDD-36490E8BDDF7}"/>
    <dgm:cxn modelId="{FD685790-393C-4468-9144-A7D79FA44EE6}" type="presParOf" srcId="{CAAA8658-0203-4C74-8E35-FBD7DF14BFEA}" destId="{4AE4CFDC-01F7-4B9B-B682-1F1C70DCEFF9}" srcOrd="0" destOrd="0" presId="urn:microsoft.com/office/officeart/2018/2/layout/IconVerticalSolidList"/>
    <dgm:cxn modelId="{2EFDF630-77F7-406B-8BB5-972E27C1ECD6}" type="presParOf" srcId="{4AE4CFDC-01F7-4B9B-B682-1F1C70DCEFF9}" destId="{004730F8-E170-4D26-ADFB-AFC21D3E7C0A}" srcOrd="0" destOrd="0" presId="urn:microsoft.com/office/officeart/2018/2/layout/IconVerticalSolidList"/>
    <dgm:cxn modelId="{CD813A7B-45FB-49B7-955D-598AD60CC9EA}" type="presParOf" srcId="{4AE4CFDC-01F7-4B9B-B682-1F1C70DCEFF9}" destId="{02A0D199-51A0-4A6E-8E61-A7428AFF461B}" srcOrd="1" destOrd="0" presId="urn:microsoft.com/office/officeart/2018/2/layout/IconVerticalSolidList"/>
    <dgm:cxn modelId="{5302A3C6-452D-4EE0-ACDF-E617E63149FC}" type="presParOf" srcId="{4AE4CFDC-01F7-4B9B-B682-1F1C70DCEFF9}" destId="{D3E12981-78B8-415A-8ACE-488B3835C2FF}" srcOrd="2" destOrd="0" presId="urn:microsoft.com/office/officeart/2018/2/layout/IconVerticalSolidList"/>
    <dgm:cxn modelId="{265336A6-33A7-47E5-AD77-813336F316B1}" type="presParOf" srcId="{4AE4CFDC-01F7-4B9B-B682-1F1C70DCEFF9}" destId="{61242E09-6660-4BA6-8A9E-83AFC4D72AF4}" srcOrd="3" destOrd="0" presId="urn:microsoft.com/office/officeart/2018/2/layout/IconVerticalSolidList"/>
    <dgm:cxn modelId="{68F4AB33-1A78-4D6C-87AD-9D692BF1A018}" type="presParOf" srcId="{CAAA8658-0203-4C74-8E35-FBD7DF14BFEA}" destId="{264C5C69-8A18-46BF-A07A-79ECF9CD88F0}" srcOrd="1" destOrd="0" presId="urn:microsoft.com/office/officeart/2018/2/layout/IconVerticalSolidList"/>
    <dgm:cxn modelId="{0F6B095F-0563-4065-8FE3-A8CF29FF0B53}" type="presParOf" srcId="{CAAA8658-0203-4C74-8E35-FBD7DF14BFEA}" destId="{52817C6D-F1AC-49AE-B232-953490489F86}" srcOrd="2" destOrd="0" presId="urn:microsoft.com/office/officeart/2018/2/layout/IconVerticalSolidList"/>
    <dgm:cxn modelId="{1A7A2E78-152F-4ADC-ABAC-273981B28257}" type="presParOf" srcId="{52817C6D-F1AC-49AE-B232-953490489F86}" destId="{1F132984-6D35-4B0F-877C-B724A9F9C31C}" srcOrd="0" destOrd="0" presId="urn:microsoft.com/office/officeart/2018/2/layout/IconVerticalSolidList"/>
    <dgm:cxn modelId="{7B75DDAF-0503-4690-8F04-61D354467719}" type="presParOf" srcId="{52817C6D-F1AC-49AE-B232-953490489F86}" destId="{590E6B3E-CAA3-4285-A77A-16B3EE84CFF3}" srcOrd="1" destOrd="0" presId="urn:microsoft.com/office/officeart/2018/2/layout/IconVerticalSolidList"/>
    <dgm:cxn modelId="{F85F5E75-DAC2-48E7-A934-F944C882C5AC}" type="presParOf" srcId="{52817C6D-F1AC-49AE-B232-953490489F86}" destId="{D4059CAA-0E15-4B28-A43D-4D51D3AB4350}" srcOrd="2" destOrd="0" presId="urn:microsoft.com/office/officeart/2018/2/layout/IconVerticalSolidList"/>
    <dgm:cxn modelId="{48958031-AF5A-46F9-9ADD-DD7D5F0B8C7A}" type="presParOf" srcId="{52817C6D-F1AC-49AE-B232-953490489F86}" destId="{4306C55F-A7AA-4B47-9B2E-D2724065C210}" srcOrd="3" destOrd="0" presId="urn:microsoft.com/office/officeart/2018/2/layout/IconVerticalSolidList"/>
    <dgm:cxn modelId="{7E1D7D7C-35D7-4E10-8D54-07EBD37E039D}" type="presParOf" srcId="{CAAA8658-0203-4C74-8E35-FBD7DF14BFEA}" destId="{2803DCAF-708A-4A0C-BD30-D77A7B7AD39E}" srcOrd="3" destOrd="0" presId="urn:microsoft.com/office/officeart/2018/2/layout/IconVerticalSolidList"/>
    <dgm:cxn modelId="{959BBA83-C748-45D6-AB0A-AE04534F8B53}" type="presParOf" srcId="{CAAA8658-0203-4C74-8E35-FBD7DF14BFEA}" destId="{1FBF3713-4DBC-4F87-AE13-58772285A99F}" srcOrd="4" destOrd="0" presId="urn:microsoft.com/office/officeart/2018/2/layout/IconVerticalSolidList"/>
    <dgm:cxn modelId="{AB2AA8AB-1659-489F-9124-5C3F3CA30F04}" type="presParOf" srcId="{1FBF3713-4DBC-4F87-AE13-58772285A99F}" destId="{4E2BC57A-E4C7-4704-A7C9-402A5A103A52}" srcOrd="0" destOrd="0" presId="urn:microsoft.com/office/officeart/2018/2/layout/IconVerticalSolidList"/>
    <dgm:cxn modelId="{54DC1F37-4C37-4782-84FA-649020CFC55E}" type="presParOf" srcId="{1FBF3713-4DBC-4F87-AE13-58772285A99F}" destId="{B5661F50-D74D-46B9-A2E7-35279CA1A4EA}" srcOrd="1" destOrd="0" presId="urn:microsoft.com/office/officeart/2018/2/layout/IconVerticalSolidList"/>
    <dgm:cxn modelId="{E75FC182-79D7-4C92-B108-FA2D36797B9A}" type="presParOf" srcId="{1FBF3713-4DBC-4F87-AE13-58772285A99F}" destId="{A229CDEE-2FFE-4349-BCF5-2E285E9FAA61}" srcOrd="2" destOrd="0" presId="urn:microsoft.com/office/officeart/2018/2/layout/IconVerticalSolidList"/>
    <dgm:cxn modelId="{AB72C8B4-E6D6-4FAF-93C9-DC7A070C2627}" type="presParOf" srcId="{1FBF3713-4DBC-4F87-AE13-58772285A99F}" destId="{17D89E85-735C-4885-B032-7C292D9652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730F8-E170-4D26-ADFB-AFC21D3E7C0A}">
      <dsp:nvSpPr>
        <dsp:cNvPr id="0" name=""/>
        <dsp:cNvSpPr/>
      </dsp:nvSpPr>
      <dsp:spPr>
        <a:xfrm>
          <a:off x="0" y="0"/>
          <a:ext cx="10006265" cy="7033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0D199-51A0-4A6E-8E61-A7428AFF461B}">
      <dsp:nvSpPr>
        <dsp:cNvPr id="0" name=""/>
        <dsp:cNvSpPr/>
      </dsp:nvSpPr>
      <dsp:spPr>
        <a:xfrm>
          <a:off x="212754" y="158547"/>
          <a:ext cx="386825" cy="386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42E09-6660-4BA6-8A9E-83AFC4D72AF4}">
      <dsp:nvSpPr>
        <dsp:cNvPr id="0" name=""/>
        <dsp:cNvSpPr/>
      </dsp:nvSpPr>
      <dsp:spPr>
        <a:xfrm>
          <a:off x="812333" y="300"/>
          <a:ext cx="9193931" cy="7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35" tIns="74435" rIns="74435" bIns="74435" numCol="1" spcCol="1270" anchor="ctr" anchorCtr="0">
          <a:noAutofit/>
        </a:bodyPr>
        <a:lstStyle/>
        <a:p>
          <a:pPr marL="0" lvl="0" indent="0" algn="l" defTabSz="666750">
            <a:lnSpc>
              <a:spcPct val="100000"/>
            </a:lnSpc>
            <a:spcBef>
              <a:spcPct val="0"/>
            </a:spcBef>
            <a:spcAft>
              <a:spcPct val="35000"/>
            </a:spcAft>
            <a:buNone/>
          </a:pPr>
          <a:r>
            <a:rPr lang="en-US" sz="1500" kern="1200"/>
            <a:t>With the enactment of the Tax Cuts and Jobs Act (TCJA) in 2017. A single or married taxpayer can only deduct state and local taxes up to $10,000 and would only benefit upon itemizing (which has become increasingly difficult).</a:t>
          </a:r>
        </a:p>
      </dsp:txBody>
      <dsp:txXfrm>
        <a:off x="812333" y="300"/>
        <a:ext cx="9193931" cy="703319"/>
      </dsp:txXfrm>
    </dsp:sp>
    <dsp:sp modelId="{1F132984-6D35-4B0F-877C-B724A9F9C31C}">
      <dsp:nvSpPr>
        <dsp:cNvPr id="0" name=""/>
        <dsp:cNvSpPr/>
      </dsp:nvSpPr>
      <dsp:spPr>
        <a:xfrm>
          <a:off x="0" y="879449"/>
          <a:ext cx="10006265" cy="7033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E6B3E-CAA3-4285-A77A-16B3EE84CFF3}">
      <dsp:nvSpPr>
        <dsp:cNvPr id="0" name=""/>
        <dsp:cNvSpPr/>
      </dsp:nvSpPr>
      <dsp:spPr>
        <a:xfrm>
          <a:off x="212754" y="1037696"/>
          <a:ext cx="386825" cy="386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6C55F-A7AA-4B47-9B2E-D2724065C210}">
      <dsp:nvSpPr>
        <dsp:cNvPr id="0" name=""/>
        <dsp:cNvSpPr/>
      </dsp:nvSpPr>
      <dsp:spPr>
        <a:xfrm>
          <a:off x="812333" y="879449"/>
          <a:ext cx="9193931" cy="7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35" tIns="74435" rIns="74435" bIns="74435" numCol="1" spcCol="1270" anchor="ctr" anchorCtr="0">
          <a:noAutofit/>
        </a:bodyPr>
        <a:lstStyle/>
        <a:p>
          <a:pPr marL="0" lvl="0" indent="0" algn="l" defTabSz="666750">
            <a:lnSpc>
              <a:spcPct val="100000"/>
            </a:lnSpc>
            <a:spcBef>
              <a:spcPct val="0"/>
            </a:spcBef>
            <a:spcAft>
              <a:spcPct val="35000"/>
            </a:spcAft>
            <a:buNone/>
          </a:pPr>
          <a:r>
            <a:rPr lang="en-US" sz="1500" kern="1200"/>
            <a:t>A PTE is state-by-state specific legislation that allows a federal deduction against income for state taxes that would have previously been paid at the individual level (IRS Notice 2020-75).</a:t>
          </a:r>
        </a:p>
      </dsp:txBody>
      <dsp:txXfrm>
        <a:off x="812333" y="879449"/>
        <a:ext cx="9193931" cy="703319"/>
      </dsp:txXfrm>
    </dsp:sp>
    <dsp:sp modelId="{4E2BC57A-E4C7-4704-A7C9-402A5A103A52}">
      <dsp:nvSpPr>
        <dsp:cNvPr id="0" name=""/>
        <dsp:cNvSpPr/>
      </dsp:nvSpPr>
      <dsp:spPr>
        <a:xfrm>
          <a:off x="0" y="1758598"/>
          <a:ext cx="10006265" cy="7033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61F50-D74D-46B9-A2E7-35279CA1A4EA}">
      <dsp:nvSpPr>
        <dsp:cNvPr id="0" name=""/>
        <dsp:cNvSpPr/>
      </dsp:nvSpPr>
      <dsp:spPr>
        <a:xfrm>
          <a:off x="212754" y="1916845"/>
          <a:ext cx="386825" cy="386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89E85-735C-4885-B032-7C292D9652C8}">
      <dsp:nvSpPr>
        <dsp:cNvPr id="0" name=""/>
        <dsp:cNvSpPr/>
      </dsp:nvSpPr>
      <dsp:spPr>
        <a:xfrm>
          <a:off x="812333" y="1758598"/>
          <a:ext cx="9193931" cy="7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35" tIns="74435" rIns="74435" bIns="74435" numCol="1" spcCol="1270" anchor="ctr" anchorCtr="0">
          <a:noAutofit/>
        </a:bodyPr>
        <a:lstStyle/>
        <a:p>
          <a:pPr marL="0" lvl="0" indent="0" algn="l" defTabSz="666750">
            <a:lnSpc>
              <a:spcPct val="100000"/>
            </a:lnSpc>
            <a:spcBef>
              <a:spcPct val="0"/>
            </a:spcBef>
            <a:spcAft>
              <a:spcPct val="35000"/>
            </a:spcAft>
            <a:buNone/>
          </a:pPr>
          <a:r>
            <a:rPr lang="en-US" sz="1500" kern="1200" dirty="0"/>
            <a:t>36 states and 1 locality have similar legislation. This number has not changed since last year. All states near Nebraska with income tax have similar legislation.</a:t>
          </a:r>
        </a:p>
      </dsp:txBody>
      <dsp:txXfrm>
        <a:off x="812333" y="1758598"/>
        <a:ext cx="9193931" cy="7033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11/4/2024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11/4/2024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4658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375252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D955-53C4-F6DA-A8C5-A3D74D7A4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F017A-FE88-3783-8AA1-38F5228E9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3691E-63BA-52B2-B37C-D1218BF19F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EE3585-3577-3002-7FDC-C64FCFC559B5}"/>
              </a:ext>
            </a:extLst>
          </p:cNvPr>
          <p:cNvSpPr>
            <a:spLocks noGrp="1"/>
          </p:cNvSpPr>
          <p:nvPr>
            <p:ph type="sldNum" sz="quarter" idx="10"/>
          </p:nvPr>
        </p:nvSpPr>
        <p:spPr/>
        <p:txBody>
          <a:bodyPr/>
          <a:lstStyle/>
          <a:p>
            <a:fld id="{9F7CAE86-BD2F-42DE-B720-40E106858311}" type="slidenum">
              <a:rPr lang="en-US" smtClean="0"/>
              <a:t>5</a:t>
            </a:fld>
            <a:endParaRPr lang="en-US"/>
          </a:p>
        </p:txBody>
      </p:sp>
    </p:spTree>
    <p:extLst>
      <p:ext uri="{BB962C8B-B14F-4D97-AF65-F5344CB8AC3E}">
        <p14:creationId xmlns:p14="http://schemas.microsoft.com/office/powerpoint/2010/main" val="52608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6</a:t>
            </a:fld>
            <a:endParaRPr lang="en-US"/>
          </a:p>
        </p:txBody>
      </p:sp>
    </p:spTree>
    <p:extLst>
      <p:ext uri="{BB962C8B-B14F-4D97-AF65-F5344CB8AC3E}">
        <p14:creationId xmlns:p14="http://schemas.microsoft.com/office/powerpoint/2010/main" val="384177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15C9-EF0B-009E-23E3-C41A9D236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8EEDE-9F75-AA61-9187-91AA748EA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A90D1-F988-33A7-487F-0D22DFD148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B7C97B-7E8C-C350-9940-5D48022AF6F0}"/>
              </a:ext>
            </a:extLst>
          </p:cNvPr>
          <p:cNvSpPr>
            <a:spLocks noGrp="1"/>
          </p:cNvSpPr>
          <p:nvPr>
            <p:ph type="sldNum" sz="quarter" idx="10"/>
          </p:nvPr>
        </p:nvSpPr>
        <p:spPr/>
        <p:txBody>
          <a:bodyPr/>
          <a:lstStyle/>
          <a:p>
            <a:fld id="{9F7CAE86-BD2F-42DE-B720-40E106858311}" type="slidenum">
              <a:rPr lang="en-US" smtClean="0"/>
              <a:t>7</a:t>
            </a:fld>
            <a:endParaRPr lang="en-US"/>
          </a:p>
        </p:txBody>
      </p:sp>
    </p:spTree>
    <p:extLst>
      <p:ext uri="{BB962C8B-B14F-4D97-AF65-F5344CB8AC3E}">
        <p14:creationId xmlns:p14="http://schemas.microsoft.com/office/powerpoint/2010/main" val="57774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DF9C2-7853-4168-836D-4280E38DF11D}" type="slidenum">
              <a:rPr lang="en-US" smtClean="0"/>
              <a:t>11</a:t>
            </a:fld>
            <a:endParaRPr lang="en-US"/>
          </a:p>
        </p:txBody>
      </p:sp>
    </p:spTree>
    <p:extLst>
      <p:ext uri="{BB962C8B-B14F-4D97-AF65-F5344CB8AC3E}">
        <p14:creationId xmlns:p14="http://schemas.microsoft.com/office/powerpoint/2010/main" val="1663210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11/4/2024</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venue.nebraska.gov/businesses/nebraska-e-pay" TargetMode="External"/><Relationship Id="rId2" Type="http://schemas.openxmlformats.org/officeDocument/2006/relationships/hyperlink" Target="https://revenue.nebraska.gov/about/frequently-asked-questions/pass-through-entity-tax-faq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www.hbecpa.com/"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file:///\\HBE-APP1\Data1\Marketing\Presentations\PTET%20Example.xlsx!Sheet1!R1C1:R22C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8135" y="2437645"/>
            <a:ext cx="5164265" cy="2324099"/>
          </a:xfrm>
        </p:spPr>
        <p:txBody>
          <a:bodyPr/>
          <a:lstStyle/>
          <a:p>
            <a:pPr>
              <a:lnSpc>
                <a:spcPct val="100000"/>
              </a:lnSpc>
              <a:spcBef>
                <a:spcPts val="1200"/>
              </a:spcBef>
              <a:spcAft>
                <a:spcPts val="1200"/>
              </a:spcAft>
            </a:pPr>
            <a:r>
              <a:rPr lang="en-US" sz="2000" dirty="0"/>
              <a:t>November 5, 2024</a:t>
            </a:r>
            <a:br>
              <a:rPr lang="en-US" sz="1800" dirty="0"/>
            </a:br>
            <a:r>
              <a:rPr lang="en-US" sz="2400" dirty="0"/>
              <a:t>Understanding Nebraska’s PTET</a:t>
            </a:r>
            <a:br>
              <a:rPr lang="en-US" sz="2800" dirty="0"/>
            </a:br>
            <a:r>
              <a:rPr lang="en-US" sz="2000" dirty="0"/>
              <a:t>Key Updates and Strategic Insights for Businesses</a:t>
            </a:r>
          </a:p>
        </p:txBody>
      </p:sp>
      <p:sp>
        <p:nvSpPr>
          <p:cNvPr id="3" name="Text Placeholder 2"/>
          <p:cNvSpPr>
            <a:spLocks noGrp="1"/>
          </p:cNvSpPr>
          <p:nvPr>
            <p:ph type="body" idx="1"/>
          </p:nvPr>
        </p:nvSpPr>
        <p:spPr>
          <a:xfrm>
            <a:off x="6418135" y="5192433"/>
            <a:ext cx="5092021" cy="445669"/>
          </a:xfrm>
        </p:spPr>
        <p:txBody>
          <a:bodyPr/>
          <a:lstStyle/>
          <a:p>
            <a:pPr>
              <a:lnSpc>
                <a:spcPct val="100000"/>
              </a:lnSpc>
              <a:spcBef>
                <a:spcPts val="0"/>
              </a:spcBef>
            </a:pPr>
            <a:r>
              <a:rPr lang="en-US" sz="2000" dirty="0"/>
              <a:t>Phillip S. Oman, CPA | Manager</a:t>
            </a:r>
          </a:p>
          <a:p>
            <a:pPr>
              <a:lnSpc>
                <a:spcPct val="100000"/>
              </a:lnSpc>
              <a:spcBef>
                <a:spcPts val="0"/>
              </a:spcBef>
            </a:pPr>
            <a:endParaRPr lang="en-US" sz="2000" dirty="0"/>
          </a:p>
        </p:txBody>
      </p:sp>
    </p:spTree>
    <p:extLst>
      <p:ext uri="{BB962C8B-B14F-4D97-AF65-F5344CB8AC3E}">
        <p14:creationId xmlns:p14="http://schemas.microsoft.com/office/powerpoint/2010/main" val="393560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Useful Links – Nebraska Department of Revenue</a:t>
            </a:r>
          </a:p>
        </p:txBody>
      </p:sp>
      <p:sp>
        <p:nvSpPr>
          <p:cNvPr id="3" name="Content Placeholder 2">
            <a:extLst>
              <a:ext uri="{FF2B5EF4-FFF2-40B4-BE49-F238E27FC236}">
                <a16:creationId xmlns:a16="http://schemas.microsoft.com/office/drawing/2014/main" id="{8BABB60D-48EE-5B6E-7262-8922588BF6E3}"/>
              </a:ext>
            </a:extLst>
          </p:cNvPr>
          <p:cNvSpPr>
            <a:spLocks noGrp="1"/>
          </p:cNvSpPr>
          <p:nvPr>
            <p:ph idx="1"/>
          </p:nvPr>
        </p:nvSpPr>
        <p:spPr>
          <a:xfrm>
            <a:off x="1347535" y="1800225"/>
            <a:ext cx="10006265" cy="3864309"/>
          </a:xfrm>
        </p:spPr>
        <p:txBody>
          <a:bodyPr>
            <a:normAutofit/>
          </a:bodyPr>
          <a:lstStyle/>
          <a:p>
            <a:r>
              <a:rPr lang="en-US" sz="2400" dirty="0"/>
              <a:t>Nebraska Frequently Asked Questions (FAQs)</a:t>
            </a:r>
          </a:p>
          <a:p>
            <a:pPr lvl="1"/>
            <a:r>
              <a:rPr lang="en-US" sz="1800" dirty="0">
                <a:hlinkClick r:id="rId2"/>
              </a:rPr>
              <a:t>https://revenue.nebraska.gov/about/frequently-asked-questions/pass-through-entity-tax-faqs</a:t>
            </a:r>
            <a:endParaRPr lang="en-US" sz="1800" dirty="0"/>
          </a:p>
          <a:p>
            <a:r>
              <a:rPr lang="en-US" sz="2400" dirty="0"/>
              <a:t>Nebraska e-pay</a:t>
            </a:r>
          </a:p>
          <a:p>
            <a:pPr lvl="1"/>
            <a:r>
              <a:rPr lang="en-US" sz="1800" dirty="0">
                <a:hlinkClick r:id="rId3"/>
              </a:rPr>
              <a:t>https://revenue.nebraska.gov/businesses/nebraska-e-pay</a:t>
            </a:r>
            <a:endParaRPr lang="en-US" sz="1800" dirty="0"/>
          </a:p>
          <a:p>
            <a:r>
              <a:rPr lang="en-US" sz="2400" dirty="0"/>
              <a:t>Payment codes to be used when making electronic payment</a:t>
            </a:r>
          </a:p>
          <a:p>
            <a:pPr lvl="1"/>
            <a:r>
              <a:rPr lang="en-US" sz="1800" dirty="0"/>
              <a:t>S corporation: 02000 or 02100</a:t>
            </a:r>
          </a:p>
          <a:p>
            <a:pPr lvl="1"/>
            <a:r>
              <a:rPr lang="en-US" sz="1800" dirty="0"/>
              <a:t>Partnership: 02900</a:t>
            </a:r>
          </a:p>
          <a:p>
            <a:endParaRPr lang="en-US" dirty="0"/>
          </a:p>
        </p:txBody>
      </p:sp>
      <p:sp>
        <p:nvSpPr>
          <p:cNvPr id="4" name="Slide Number Placeholder 1">
            <a:extLst>
              <a:ext uri="{FF2B5EF4-FFF2-40B4-BE49-F238E27FC236}">
                <a16:creationId xmlns:a16="http://schemas.microsoft.com/office/drawing/2014/main" id="{9B2DBBE0-C616-270D-790F-4CD04F83E6B4}"/>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10</a:t>
            </a:fld>
            <a:endParaRPr lang="en-US" dirty="0"/>
          </a:p>
        </p:txBody>
      </p:sp>
    </p:spTree>
    <p:extLst>
      <p:ext uri="{BB962C8B-B14F-4D97-AF65-F5344CB8AC3E}">
        <p14:creationId xmlns:p14="http://schemas.microsoft.com/office/powerpoint/2010/main" val="158386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5200" y="1655762"/>
            <a:ext cx="6807200" cy="960439"/>
          </a:xfrm>
        </p:spPr>
        <p:txBody>
          <a:bodyPr>
            <a:noAutofit/>
          </a:bodyPr>
          <a:lstStyle/>
          <a:p>
            <a:pPr algn="r"/>
            <a:r>
              <a:rPr lang="en-US" sz="4800" dirty="0">
                <a:solidFill>
                  <a:srgbClr val="254061"/>
                </a:solidFill>
              </a:rPr>
              <a:t>Contact Information</a:t>
            </a:r>
          </a:p>
        </p:txBody>
      </p:sp>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advise,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1723530" y="4397275"/>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192" y="3592378"/>
            <a:ext cx="2891008" cy="787520"/>
          </a:xfrm>
          <a:prstGeom prst="rect">
            <a:avLst/>
          </a:prstGeom>
        </p:spPr>
      </p:pic>
      <p:sp>
        <p:nvSpPr>
          <p:cNvPr id="15" name="TextBox 14"/>
          <p:cNvSpPr txBox="1"/>
          <p:nvPr/>
        </p:nvSpPr>
        <p:spPr>
          <a:xfrm>
            <a:off x="7909335" y="3597269"/>
            <a:ext cx="2474196" cy="1261884"/>
          </a:xfrm>
          <a:prstGeom prst="rect">
            <a:avLst/>
          </a:prstGeom>
          <a:noFill/>
        </p:spPr>
        <p:txBody>
          <a:bodyPr wrap="square" rtlCol="0">
            <a:spAutoFit/>
          </a:bodyPr>
          <a:lstStyle/>
          <a:p>
            <a:r>
              <a:rPr lang="en-US" sz="2000" b="1" dirty="0"/>
              <a:t>Phillip S. Oman, CPA</a:t>
            </a:r>
          </a:p>
          <a:p>
            <a:r>
              <a:rPr lang="en-US" sz="2000" dirty="0"/>
              <a:t>Manager</a:t>
            </a:r>
          </a:p>
          <a:p>
            <a:r>
              <a:rPr lang="en-US" dirty="0"/>
              <a:t>poman@hbecpa.com</a:t>
            </a:r>
          </a:p>
          <a:p>
            <a:r>
              <a:rPr lang="en-US" dirty="0"/>
              <a:t>(531) 739-5659</a:t>
            </a:r>
          </a:p>
        </p:txBody>
      </p:sp>
      <p:sp>
        <p:nvSpPr>
          <p:cNvPr id="3" name="Slide Number Placeholder 2"/>
          <p:cNvSpPr>
            <a:spLocks noGrp="1"/>
          </p:cNvSpPr>
          <p:nvPr>
            <p:ph type="sldNum" sz="quarter" idx="12"/>
          </p:nvPr>
        </p:nvSpPr>
        <p:spPr>
          <a:xfrm>
            <a:off x="8737600" y="6356352"/>
            <a:ext cx="2844800" cy="365125"/>
          </a:xfrm>
        </p:spPr>
        <p:txBody>
          <a:bodyPr/>
          <a:lstStyle/>
          <a:p>
            <a:fld id="{F1B41327-2B6F-4AF7-9E91-2931490A5173}" type="slidenum">
              <a:rPr lang="en-US" smtClean="0"/>
              <a:t>11</a:t>
            </a:fld>
            <a:endParaRPr lang="en-US" dirty="0"/>
          </a:p>
        </p:txBody>
      </p:sp>
      <p:pic>
        <p:nvPicPr>
          <p:cNvPr id="16" name="Picture 15">
            <a:extLst>
              <a:ext uri="{FF2B5EF4-FFF2-40B4-BE49-F238E27FC236}">
                <a16:creationId xmlns:a16="http://schemas.microsoft.com/office/drawing/2014/main" id="{29BE21CE-CBCD-433A-BC38-B9A1D3F62B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997" r="14695"/>
          <a:stretch/>
        </p:blipFill>
        <p:spPr>
          <a:xfrm>
            <a:off x="6602945" y="3306551"/>
            <a:ext cx="1306390" cy="1473555"/>
          </a:xfrm>
          <a:prstGeom prst="rect">
            <a:avLst/>
          </a:prstGeom>
        </p:spPr>
      </p:pic>
    </p:spTree>
    <p:extLst>
      <p:ext uri="{BB962C8B-B14F-4D97-AF65-F5344CB8AC3E}">
        <p14:creationId xmlns:p14="http://schemas.microsoft.com/office/powerpoint/2010/main" val="95416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Nebraska Pass-Through Entity Tax (PTET) Election</a:t>
            </a:r>
          </a:p>
        </p:txBody>
      </p:sp>
      <p:graphicFrame>
        <p:nvGraphicFramePr>
          <p:cNvPr id="8" name="Content Placeholder 5">
            <a:extLst>
              <a:ext uri="{FF2B5EF4-FFF2-40B4-BE49-F238E27FC236}">
                <a16:creationId xmlns:a16="http://schemas.microsoft.com/office/drawing/2014/main" id="{256CFC28-8FB5-FB98-A47E-C3A3B298413B}"/>
              </a:ext>
            </a:extLst>
          </p:cNvPr>
          <p:cNvGraphicFramePr>
            <a:graphicFrameLocks noGrp="1"/>
          </p:cNvGraphicFramePr>
          <p:nvPr>
            <p:ph idx="1"/>
            <p:extLst>
              <p:ext uri="{D42A27DB-BD31-4B8C-83A1-F6EECF244321}">
                <p14:modId xmlns:p14="http://schemas.microsoft.com/office/powerpoint/2010/main" val="3720855470"/>
              </p:ext>
            </p:extLst>
          </p:nvPr>
        </p:nvGraphicFramePr>
        <p:xfrm>
          <a:off x="1347535" y="2743526"/>
          <a:ext cx="10006265" cy="246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2</a:t>
            </a:fld>
            <a:endParaRPr lang="en-US" dirty="0"/>
          </a:p>
        </p:txBody>
      </p:sp>
      <p:sp>
        <p:nvSpPr>
          <p:cNvPr id="3" name="TextBox 2">
            <a:extLst>
              <a:ext uri="{FF2B5EF4-FFF2-40B4-BE49-F238E27FC236}">
                <a16:creationId xmlns:a16="http://schemas.microsoft.com/office/drawing/2014/main" id="{BDF2343C-1F14-8D9E-1602-CACE69836507}"/>
              </a:ext>
            </a:extLst>
          </p:cNvPr>
          <p:cNvSpPr txBox="1"/>
          <p:nvPr/>
        </p:nvSpPr>
        <p:spPr>
          <a:xfrm>
            <a:off x="1347535" y="2013060"/>
            <a:ext cx="8344559" cy="461665"/>
          </a:xfrm>
          <a:prstGeom prst="rect">
            <a:avLst/>
          </a:prstGeom>
          <a:noFill/>
        </p:spPr>
        <p:txBody>
          <a:bodyPr wrap="square">
            <a:spAutoFit/>
          </a:bodyPr>
          <a:lstStyle/>
          <a:p>
            <a:r>
              <a:rPr lang="en-US" sz="2400" b="1" dirty="0"/>
              <a:t>What is a Pass-Through Entity Tax (PTET) and its background?</a:t>
            </a:r>
          </a:p>
        </p:txBody>
      </p:sp>
    </p:spTree>
    <p:extLst>
      <p:ext uri="{BB962C8B-B14F-4D97-AF65-F5344CB8AC3E}">
        <p14:creationId xmlns:p14="http://schemas.microsoft.com/office/powerpoint/2010/main" val="56289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3F9-3D45-6E94-1E82-275D8C63B2F2}"/>
              </a:ext>
            </a:extLst>
          </p:cNvPr>
          <p:cNvSpPr>
            <a:spLocks noGrp="1"/>
          </p:cNvSpPr>
          <p:nvPr>
            <p:ph type="title"/>
          </p:nvPr>
        </p:nvSpPr>
        <p:spPr/>
        <p:txBody>
          <a:bodyPr>
            <a:noAutofit/>
          </a:bodyPr>
          <a:lstStyle/>
          <a:p>
            <a:r>
              <a:rPr lang="en-US" sz="3200" dirty="0"/>
              <a:t>Nebraska (PTET) Election Mechanics</a:t>
            </a:r>
          </a:p>
        </p:txBody>
      </p:sp>
      <p:sp>
        <p:nvSpPr>
          <p:cNvPr id="3" name="Content Placeholder 2">
            <a:extLst>
              <a:ext uri="{FF2B5EF4-FFF2-40B4-BE49-F238E27FC236}">
                <a16:creationId xmlns:a16="http://schemas.microsoft.com/office/drawing/2014/main" id="{54E45953-46A3-8E6D-1AE9-5B059C253340}"/>
              </a:ext>
            </a:extLst>
          </p:cNvPr>
          <p:cNvSpPr>
            <a:spLocks noGrp="1"/>
          </p:cNvSpPr>
          <p:nvPr>
            <p:ph idx="1"/>
          </p:nvPr>
        </p:nvSpPr>
        <p:spPr>
          <a:xfrm>
            <a:off x="1347535" y="1647730"/>
            <a:ext cx="10006265" cy="3864309"/>
          </a:xfrm>
        </p:spPr>
        <p:txBody>
          <a:bodyPr>
            <a:normAutofit fontScale="62500" lnSpcReduction="20000"/>
          </a:bodyPr>
          <a:lstStyle/>
          <a:p>
            <a:r>
              <a:rPr lang="en-US" dirty="0"/>
              <a:t>The election can only be made on Pass-Through Entities (Partnerships and S-Corporations)</a:t>
            </a:r>
          </a:p>
          <a:p>
            <a:pPr lvl="1"/>
            <a:r>
              <a:rPr lang="en-US" dirty="0"/>
              <a:t>Sole proprietors and single member LLC’s filing on Sch. C/Sch. E/Sch. F can not make the election.</a:t>
            </a:r>
          </a:p>
          <a:p>
            <a:r>
              <a:rPr lang="en-US" dirty="0"/>
              <a:t>The election is made annually on a timely filed pass-through tax return (including extensions) for the tax year beginning January 1, 2023, and each year thereafter.</a:t>
            </a:r>
          </a:p>
          <a:p>
            <a:r>
              <a:rPr lang="en-US" dirty="0"/>
              <a:t>Tax is paid at the highest individual tax rate (see slides below for rates for each year). For 2024, the highest tax rate is 5.84% and phases down to 3.99% by 2027.</a:t>
            </a:r>
          </a:p>
          <a:p>
            <a:r>
              <a:rPr lang="en-US" dirty="0"/>
              <a:t>Retroactive elections will follow the 2018 – 2022 highest individual tax rate of 6.84%.</a:t>
            </a:r>
          </a:p>
          <a:p>
            <a:r>
              <a:rPr lang="en-US" dirty="0"/>
              <a:t>The election must be made by all owners. No opt-outs allowed.</a:t>
            </a:r>
          </a:p>
          <a:p>
            <a:r>
              <a:rPr lang="en-US" dirty="0"/>
              <a:t>If the pass-through entity files tax returns in multiple states, the Nebraska tax election will apply to only Nebraska apportioned income. </a:t>
            </a:r>
          </a:p>
          <a:p>
            <a:r>
              <a:rPr lang="en-US" dirty="0"/>
              <a:t>Nebraska taxes deducted against federal income are added back on the entity’s Nebraska return. If other state PTET’s are paid, only the Nebraska taxes deducted are added back to Nebraska.</a:t>
            </a:r>
          </a:p>
          <a:p>
            <a:endParaRPr lang="en-US" dirty="0"/>
          </a:p>
        </p:txBody>
      </p:sp>
      <p:sp>
        <p:nvSpPr>
          <p:cNvPr id="4" name="Slide Number Placeholder 1">
            <a:extLst>
              <a:ext uri="{FF2B5EF4-FFF2-40B4-BE49-F238E27FC236}">
                <a16:creationId xmlns:a16="http://schemas.microsoft.com/office/drawing/2014/main" id="{175F465A-E0FA-DBD6-E15C-3276487BD01E}"/>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3</a:t>
            </a:fld>
            <a:endParaRPr lang="en-US" dirty="0"/>
          </a:p>
        </p:txBody>
      </p:sp>
    </p:spTree>
    <p:extLst>
      <p:ext uri="{BB962C8B-B14F-4D97-AF65-F5344CB8AC3E}">
        <p14:creationId xmlns:p14="http://schemas.microsoft.com/office/powerpoint/2010/main" val="343205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3F9-3D45-6E94-1E82-275D8C63B2F2}"/>
              </a:ext>
            </a:extLst>
          </p:cNvPr>
          <p:cNvSpPr>
            <a:spLocks noGrp="1"/>
          </p:cNvSpPr>
          <p:nvPr>
            <p:ph type="title"/>
          </p:nvPr>
        </p:nvSpPr>
        <p:spPr/>
        <p:txBody>
          <a:bodyPr>
            <a:noAutofit/>
          </a:bodyPr>
          <a:lstStyle/>
          <a:p>
            <a:r>
              <a:rPr lang="en-US" sz="3200" dirty="0"/>
              <a:t>Nebraska (PTET) Election Mechanics - Continued</a:t>
            </a:r>
          </a:p>
        </p:txBody>
      </p:sp>
      <p:sp>
        <p:nvSpPr>
          <p:cNvPr id="3" name="Content Placeholder 2">
            <a:extLst>
              <a:ext uri="{FF2B5EF4-FFF2-40B4-BE49-F238E27FC236}">
                <a16:creationId xmlns:a16="http://schemas.microsoft.com/office/drawing/2014/main" id="{54E45953-46A3-8E6D-1AE9-5B059C253340}"/>
              </a:ext>
            </a:extLst>
          </p:cNvPr>
          <p:cNvSpPr>
            <a:spLocks noGrp="1"/>
          </p:cNvSpPr>
          <p:nvPr>
            <p:ph idx="1"/>
          </p:nvPr>
        </p:nvSpPr>
        <p:spPr>
          <a:xfrm>
            <a:off x="1032095" y="1448556"/>
            <a:ext cx="10321705" cy="4172127"/>
          </a:xfrm>
        </p:spPr>
        <p:txBody>
          <a:bodyPr>
            <a:normAutofit fontScale="25000" lnSpcReduction="20000"/>
          </a:bodyPr>
          <a:lstStyle/>
          <a:p>
            <a:r>
              <a:rPr lang="en-US" sz="7200" dirty="0"/>
              <a:t>Estimated tax payments are required beginning with the 2024 tax year if estimated tax liability is $400 or more.</a:t>
            </a:r>
          </a:p>
          <a:p>
            <a:r>
              <a:rPr lang="en-US" sz="7200" dirty="0"/>
              <a:t>The PTET is a 100% refundable credit to each owner for taxes paid on their behalf.  Receive credit on their form K-1N.</a:t>
            </a:r>
          </a:p>
          <a:p>
            <a:r>
              <a:rPr lang="en-US" sz="7200" dirty="0"/>
              <a:t>Most businesses will be required to make payment electronically via NE E-Pay.</a:t>
            </a:r>
          </a:p>
          <a:p>
            <a:r>
              <a:rPr lang="en-US" sz="7200" dirty="0"/>
              <a:t>Nonresident individual owners with no other Nebraska sourced income other than from the PTE are not required to file a Nebraska individual tax return. 12-N’s are not required to be signed and retained by the entity.</a:t>
            </a:r>
          </a:p>
          <a:p>
            <a:r>
              <a:rPr lang="en-US" sz="7200" dirty="0"/>
              <a:t>LB 754 allows for retroactive PTET elections for tax years 2018 – 2022 (Form PTET-ER). </a:t>
            </a:r>
          </a:p>
          <a:p>
            <a:pPr lvl="1"/>
            <a:r>
              <a:rPr lang="en-US" sz="6000" dirty="0"/>
              <a:t>Many businesses took advantage of retroactive elections either during 2023 or upon filing their 2023 return in 2024.</a:t>
            </a:r>
          </a:p>
          <a:p>
            <a:pPr lvl="1"/>
            <a:r>
              <a:rPr lang="en-US" sz="6000" dirty="0"/>
              <a:t>Businesses have until the end of 2025 to make the retroactive PTET election if not already elected.</a:t>
            </a:r>
          </a:p>
          <a:p>
            <a:pPr lvl="1"/>
            <a:r>
              <a:rPr lang="en-US" sz="6000" dirty="0"/>
              <a:t>Amended returns are NOT REQUIRED.</a:t>
            </a:r>
          </a:p>
          <a:p>
            <a:r>
              <a:rPr lang="en-US" sz="7200" dirty="0"/>
              <a:t>If the current federal tax law reverts to pre-TCJA at the end of 2025, PTE’s will still have the ability to make Nebraska PTET elections.</a:t>
            </a:r>
          </a:p>
          <a:p>
            <a:pPr lvl="1"/>
            <a:r>
              <a:rPr lang="en-US" sz="6000" dirty="0"/>
              <a:t>Some states have legislation that will terminate PTET elections if TCJA sunsets.</a:t>
            </a:r>
          </a:p>
          <a:p>
            <a:pPr lvl="1"/>
            <a:endParaRPr lang="en-US" sz="5500" dirty="0"/>
          </a:p>
          <a:p>
            <a:endParaRPr lang="en-US" dirty="0"/>
          </a:p>
          <a:p>
            <a:endParaRPr lang="en-US" dirty="0"/>
          </a:p>
          <a:p>
            <a:endParaRPr lang="en-US" dirty="0"/>
          </a:p>
          <a:p>
            <a:endParaRPr lang="en-US" dirty="0"/>
          </a:p>
        </p:txBody>
      </p:sp>
      <p:sp>
        <p:nvSpPr>
          <p:cNvPr id="4" name="Slide Number Placeholder 1">
            <a:extLst>
              <a:ext uri="{FF2B5EF4-FFF2-40B4-BE49-F238E27FC236}">
                <a16:creationId xmlns:a16="http://schemas.microsoft.com/office/drawing/2014/main" id="{BDAE4AC2-649C-04C5-C488-91CC068056D8}"/>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4</a:t>
            </a:fld>
            <a:endParaRPr lang="en-US" dirty="0"/>
          </a:p>
        </p:txBody>
      </p:sp>
    </p:spTree>
    <p:extLst>
      <p:ext uri="{BB962C8B-B14F-4D97-AF65-F5344CB8AC3E}">
        <p14:creationId xmlns:p14="http://schemas.microsoft.com/office/powerpoint/2010/main" val="87348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054F2-FCF9-2B56-7692-236F1B40C4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465241-BA5B-5056-40E6-F55D01B9525B}"/>
              </a:ext>
            </a:extLst>
          </p:cNvPr>
          <p:cNvSpPr>
            <a:spLocks noGrp="1"/>
          </p:cNvSpPr>
          <p:nvPr>
            <p:ph type="title"/>
          </p:nvPr>
        </p:nvSpPr>
        <p:spPr/>
        <p:txBody>
          <a:bodyPr>
            <a:normAutofit/>
          </a:bodyPr>
          <a:lstStyle/>
          <a:p>
            <a:r>
              <a:rPr lang="en-US" sz="3200" dirty="0"/>
              <a:t>Lowered Nebraska Tax Rates</a:t>
            </a:r>
          </a:p>
        </p:txBody>
      </p:sp>
      <p:sp>
        <p:nvSpPr>
          <p:cNvPr id="6" name="Content Placeholder 5">
            <a:extLst>
              <a:ext uri="{FF2B5EF4-FFF2-40B4-BE49-F238E27FC236}">
                <a16:creationId xmlns:a16="http://schemas.microsoft.com/office/drawing/2014/main" id="{9FF54E59-5641-D72E-090E-4F06F235F08F}"/>
              </a:ext>
            </a:extLst>
          </p:cNvPr>
          <p:cNvSpPr>
            <a:spLocks noGrp="1"/>
          </p:cNvSpPr>
          <p:nvPr>
            <p:ph idx="1"/>
          </p:nvPr>
        </p:nvSpPr>
        <p:spPr>
          <a:xfrm>
            <a:off x="1347535" y="1578634"/>
            <a:ext cx="10006265" cy="4114475"/>
          </a:xfrm>
        </p:spPr>
        <p:txBody>
          <a:bodyPr>
            <a:normAutofit/>
          </a:bodyPr>
          <a:lstStyle/>
          <a:p>
            <a:r>
              <a:rPr lang="en-US" dirty="0"/>
              <a:t>Top Individual Tax Rates (6.84% in 2022 and prior)</a:t>
            </a:r>
          </a:p>
          <a:p>
            <a:pPr lvl="1"/>
            <a:r>
              <a:rPr lang="en-US" dirty="0"/>
              <a:t>2023 – 6.64%</a:t>
            </a:r>
          </a:p>
          <a:p>
            <a:pPr lvl="1"/>
            <a:r>
              <a:rPr lang="en-US" b="1" dirty="0"/>
              <a:t>2024 – 5.84%</a:t>
            </a:r>
          </a:p>
          <a:p>
            <a:pPr lvl="1"/>
            <a:r>
              <a:rPr lang="en-US" dirty="0"/>
              <a:t>2025 – 5.20%</a:t>
            </a:r>
          </a:p>
          <a:p>
            <a:pPr lvl="1"/>
            <a:r>
              <a:rPr lang="en-US" dirty="0"/>
              <a:t>2026 – 4.55%</a:t>
            </a:r>
          </a:p>
          <a:p>
            <a:pPr lvl="1"/>
            <a:r>
              <a:rPr lang="en-US" dirty="0"/>
              <a:t>2027 – 3.99%</a:t>
            </a:r>
          </a:p>
          <a:p>
            <a:pPr lvl="1"/>
            <a:endParaRPr lang="en-US" dirty="0"/>
          </a:p>
          <a:p>
            <a:pPr marL="0" indent="0">
              <a:buNone/>
            </a:pPr>
            <a:r>
              <a:rPr lang="en-US" sz="1800" dirty="0"/>
              <a:t>*Nebraska PTET is a flat tax rate that is the same as the highest individual tax rate shown above*</a:t>
            </a:r>
          </a:p>
        </p:txBody>
      </p:sp>
      <p:sp>
        <p:nvSpPr>
          <p:cNvPr id="5" name="Slide Number Placeholder 1">
            <a:extLst>
              <a:ext uri="{FF2B5EF4-FFF2-40B4-BE49-F238E27FC236}">
                <a16:creationId xmlns:a16="http://schemas.microsoft.com/office/drawing/2014/main" id="{07BDE30F-34C9-1B10-2454-81480998F1A1}"/>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5</a:t>
            </a:fld>
            <a:endParaRPr lang="en-US" dirty="0"/>
          </a:p>
        </p:txBody>
      </p:sp>
    </p:spTree>
    <p:extLst>
      <p:ext uri="{BB962C8B-B14F-4D97-AF65-F5344CB8AC3E}">
        <p14:creationId xmlns:p14="http://schemas.microsoft.com/office/powerpoint/2010/main" val="185372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Cash vs. Accrual Basis Entities</a:t>
            </a:r>
          </a:p>
        </p:txBody>
      </p:sp>
      <p:sp>
        <p:nvSpPr>
          <p:cNvPr id="6" name="Content Placeholder 5"/>
          <p:cNvSpPr>
            <a:spLocks noGrp="1"/>
          </p:cNvSpPr>
          <p:nvPr>
            <p:ph idx="1"/>
          </p:nvPr>
        </p:nvSpPr>
        <p:spPr>
          <a:xfrm>
            <a:off x="1347535" y="1578634"/>
            <a:ext cx="10006265" cy="4114475"/>
          </a:xfrm>
        </p:spPr>
        <p:txBody>
          <a:bodyPr>
            <a:normAutofit fontScale="77500" lnSpcReduction="20000"/>
          </a:bodyPr>
          <a:lstStyle/>
          <a:p>
            <a:r>
              <a:rPr lang="en-US" sz="3100" dirty="0"/>
              <a:t>The PTE’s accounting method can dictate when the election and payment should be made.</a:t>
            </a:r>
          </a:p>
          <a:p>
            <a:pPr lvl="1"/>
            <a:r>
              <a:rPr lang="en-US" sz="2300" dirty="0"/>
              <a:t>Cash basis – Payment must be made before year-end to receive the deduction in the 2024 tax year. Election won’t need to be formally made until filing 2024 tax return (including extension).</a:t>
            </a:r>
          </a:p>
          <a:p>
            <a:pPr lvl="2"/>
            <a:r>
              <a:rPr lang="en-US" sz="1900" dirty="0"/>
              <a:t>Once the return is filed and Nebraska taxable income is known, can choose to either refund the overpayment/apply towards next year or pay the remaining balance due.</a:t>
            </a:r>
          </a:p>
          <a:p>
            <a:pPr lvl="1"/>
            <a:r>
              <a:rPr lang="en-US" sz="2300" dirty="0"/>
              <a:t>Accrual basis – Payment can be made before year-end. Alternatively, can choose to make the current year election before year-end (PTET-E) and accrue the tax on the 2024 tax return. Then make the payment in full based on the 2024 NE taxable income.</a:t>
            </a:r>
          </a:p>
          <a:p>
            <a:r>
              <a:rPr lang="en-US" sz="3100" dirty="0"/>
              <a:t>For both cash and accrual entities, If payment hasn’t been made by the original due date (March 15), then interest will compute. However, no late filing penalties if extension made.</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6</a:t>
            </a:fld>
            <a:endParaRPr lang="en-US" dirty="0"/>
          </a:p>
        </p:txBody>
      </p:sp>
    </p:spTree>
    <p:extLst>
      <p:ext uri="{BB962C8B-B14F-4D97-AF65-F5344CB8AC3E}">
        <p14:creationId xmlns:p14="http://schemas.microsoft.com/office/powerpoint/2010/main" val="234390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6885-640F-64EC-8234-2F4658F6AF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104E52-6942-7B84-334A-8FA947E0DA40}"/>
              </a:ext>
            </a:extLst>
          </p:cNvPr>
          <p:cNvSpPr>
            <a:spLocks noGrp="1"/>
          </p:cNvSpPr>
          <p:nvPr>
            <p:ph type="title"/>
          </p:nvPr>
        </p:nvSpPr>
        <p:spPr/>
        <p:txBody>
          <a:bodyPr>
            <a:normAutofit/>
          </a:bodyPr>
          <a:lstStyle/>
          <a:p>
            <a:r>
              <a:rPr lang="en-US" sz="3200"/>
              <a:t>Taxability of PTET Refund</a:t>
            </a:r>
            <a:endParaRPr lang="en-US" sz="3200" dirty="0"/>
          </a:p>
        </p:txBody>
      </p:sp>
      <p:sp>
        <p:nvSpPr>
          <p:cNvPr id="6" name="Content Placeholder 5">
            <a:extLst>
              <a:ext uri="{FF2B5EF4-FFF2-40B4-BE49-F238E27FC236}">
                <a16:creationId xmlns:a16="http://schemas.microsoft.com/office/drawing/2014/main" id="{E737AF9A-341F-735C-ECA9-F61FD879BA41}"/>
              </a:ext>
            </a:extLst>
          </p:cNvPr>
          <p:cNvSpPr>
            <a:spLocks noGrp="1"/>
          </p:cNvSpPr>
          <p:nvPr>
            <p:ph idx="1"/>
          </p:nvPr>
        </p:nvSpPr>
        <p:spPr>
          <a:xfrm>
            <a:off x="1347535" y="1578634"/>
            <a:ext cx="10006265" cy="4114475"/>
          </a:xfrm>
        </p:spPr>
        <p:txBody>
          <a:bodyPr>
            <a:normAutofit fontScale="85000" lnSpcReduction="10000"/>
          </a:bodyPr>
          <a:lstStyle/>
          <a:p>
            <a:r>
              <a:rPr lang="en-US" dirty="0"/>
              <a:t>Taxpayers who itemize will receive a Form 1099-G in the following year.</a:t>
            </a:r>
          </a:p>
          <a:p>
            <a:r>
              <a:rPr lang="en-US" dirty="0"/>
              <a:t>Retroactive elections will receive a separate form 1099-G for each year the credit was claimed during 2018- 2022. </a:t>
            </a:r>
          </a:p>
          <a:p>
            <a:r>
              <a:rPr lang="en-US" dirty="0"/>
              <a:t>Retroactive credits – Generally, no taxable issue since simply repaying taxes that were already paid in the applicable prior years.</a:t>
            </a:r>
          </a:p>
          <a:p>
            <a:r>
              <a:rPr lang="en-US" dirty="0"/>
              <a:t>Current year credits – A portion might be taxable, but generally only up to the $10,000 limit (which would include other state taxes and local taxes paid).</a:t>
            </a:r>
          </a:p>
          <a:p>
            <a:r>
              <a:rPr lang="en-US" dirty="0"/>
              <a:t>The benefit of the credits will far outweigh any potential taxable income require to be picked up in the following year.</a:t>
            </a:r>
          </a:p>
          <a:p>
            <a:endParaRPr lang="en-US" dirty="0"/>
          </a:p>
        </p:txBody>
      </p:sp>
      <p:sp>
        <p:nvSpPr>
          <p:cNvPr id="5" name="Slide Number Placeholder 1">
            <a:extLst>
              <a:ext uri="{FF2B5EF4-FFF2-40B4-BE49-F238E27FC236}">
                <a16:creationId xmlns:a16="http://schemas.microsoft.com/office/drawing/2014/main" id="{F8E8E771-045F-344B-EFFA-C748A9E9827C}"/>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7</a:t>
            </a:fld>
            <a:endParaRPr lang="en-US" dirty="0"/>
          </a:p>
        </p:txBody>
      </p:sp>
    </p:spTree>
    <p:extLst>
      <p:ext uri="{BB962C8B-B14F-4D97-AF65-F5344CB8AC3E}">
        <p14:creationId xmlns:p14="http://schemas.microsoft.com/office/powerpoint/2010/main" val="374230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0E099-0A3B-31A8-6059-4D1836C9B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8F15A-ABA5-26A0-6B0B-F19ADCE66A4A}"/>
              </a:ext>
            </a:extLst>
          </p:cNvPr>
          <p:cNvSpPr>
            <a:spLocks noGrp="1"/>
          </p:cNvSpPr>
          <p:nvPr>
            <p:ph type="title"/>
          </p:nvPr>
        </p:nvSpPr>
        <p:spPr/>
        <p:txBody>
          <a:bodyPr>
            <a:normAutofit/>
          </a:bodyPr>
          <a:lstStyle/>
          <a:p>
            <a:r>
              <a:rPr lang="en-US" sz="3200" dirty="0"/>
              <a:t>Other Considerations and Planning Opportunities</a:t>
            </a:r>
          </a:p>
        </p:txBody>
      </p:sp>
      <p:sp>
        <p:nvSpPr>
          <p:cNvPr id="3" name="Content Placeholder 2">
            <a:extLst>
              <a:ext uri="{FF2B5EF4-FFF2-40B4-BE49-F238E27FC236}">
                <a16:creationId xmlns:a16="http://schemas.microsoft.com/office/drawing/2014/main" id="{1B9B6A9F-4356-FE2F-1C5A-FA54B0172FCC}"/>
              </a:ext>
            </a:extLst>
          </p:cNvPr>
          <p:cNvSpPr>
            <a:spLocks noGrp="1"/>
          </p:cNvSpPr>
          <p:nvPr>
            <p:ph idx="1"/>
          </p:nvPr>
        </p:nvSpPr>
        <p:spPr>
          <a:xfrm>
            <a:off x="1347535" y="1676400"/>
            <a:ext cx="10006265" cy="3864309"/>
          </a:xfrm>
        </p:spPr>
        <p:txBody>
          <a:bodyPr>
            <a:normAutofit fontScale="62500" lnSpcReduction="20000"/>
          </a:bodyPr>
          <a:lstStyle/>
          <a:p>
            <a:r>
              <a:rPr lang="en-US" dirty="0"/>
              <a:t>Have 2024 estimate tax payments been made?</a:t>
            </a:r>
          </a:p>
          <a:p>
            <a:pPr lvl="1"/>
            <a:r>
              <a:rPr lang="en-US" dirty="0"/>
              <a:t>Safe harbor estimates typically set up for 100% of 2023 NE tax.</a:t>
            </a:r>
          </a:p>
          <a:p>
            <a:pPr lvl="1"/>
            <a:r>
              <a:rPr lang="en-US" dirty="0"/>
              <a:t>Underpayment penalties would incur if estimates not made equally.</a:t>
            </a:r>
          </a:p>
          <a:p>
            <a:r>
              <a:rPr lang="en-US" dirty="0"/>
              <a:t>If estimate payments have been made, is income projected to be higher or lower than anticipated when filing 2023 tax return?</a:t>
            </a:r>
          </a:p>
          <a:p>
            <a:r>
              <a:rPr lang="en-US" dirty="0"/>
              <a:t>Is income expected to be significantly higher in 2025 than 2024?</a:t>
            </a:r>
          </a:p>
          <a:p>
            <a:r>
              <a:rPr lang="en-US" dirty="0"/>
              <a:t>Have there been any ownership changes?</a:t>
            </a:r>
          </a:p>
          <a:p>
            <a:r>
              <a:rPr lang="en-US" dirty="0"/>
              <a:t>Any expected business buy/sell that will occur before year-end?</a:t>
            </a:r>
          </a:p>
          <a:p>
            <a:r>
              <a:rPr lang="en-US" dirty="0"/>
              <a:t>Real estate partnerships with significant Property Tax Credits (PTC) in 2023, should review how the elimination of PTC will impact tax due on 2024 return. If PTC was greater than PTET tax, most likely no estimates set up for current year.</a:t>
            </a:r>
          </a:p>
          <a:p>
            <a:r>
              <a:rPr lang="en-US" dirty="0"/>
              <a:t>Tiered partnerships, who makes election and how are they distributed to owners.</a:t>
            </a:r>
          </a:p>
        </p:txBody>
      </p:sp>
      <p:sp>
        <p:nvSpPr>
          <p:cNvPr id="4" name="Slide Number Placeholder 1">
            <a:extLst>
              <a:ext uri="{FF2B5EF4-FFF2-40B4-BE49-F238E27FC236}">
                <a16:creationId xmlns:a16="http://schemas.microsoft.com/office/drawing/2014/main" id="{A3D37A7B-1D25-67CB-D626-EDC582389414}"/>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8</a:t>
            </a:fld>
            <a:endParaRPr lang="en-US" dirty="0"/>
          </a:p>
        </p:txBody>
      </p:sp>
    </p:spTree>
    <p:extLst>
      <p:ext uri="{BB962C8B-B14F-4D97-AF65-F5344CB8AC3E}">
        <p14:creationId xmlns:p14="http://schemas.microsoft.com/office/powerpoint/2010/main" val="293231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BD22-FB78-98F6-859A-000D02DAE577}"/>
              </a:ext>
            </a:extLst>
          </p:cNvPr>
          <p:cNvSpPr>
            <a:spLocks noGrp="1"/>
          </p:cNvSpPr>
          <p:nvPr>
            <p:ph type="title"/>
          </p:nvPr>
        </p:nvSpPr>
        <p:spPr/>
        <p:txBody>
          <a:bodyPr>
            <a:normAutofit/>
          </a:bodyPr>
          <a:lstStyle/>
          <a:p>
            <a:r>
              <a:rPr lang="en-US" sz="3200" dirty="0"/>
              <a:t>PTET Example</a:t>
            </a:r>
          </a:p>
        </p:txBody>
      </p:sp>
      <p:sp>
        <p:nvSpPr>
          <p:cNvPr id="7" name="TextBox 6">
            <a:extLst>
              <a:ext uri="{FF2B5EF4-FFF2-40B4-BE49-F238E27FC236}">
                <a16:creationId xmlns:a16="http://schemas.microsoft.com/office/drawing/2014/main" id="{AA12569A-1F0E-D99B-673A-6CE8DE6844AF}"/>
              </a:ext>
            </a:extLst>
          </p:cNvPr>
          <p:cNvSpPr txBox="1"/>
          <p:nvPr/>
        </p:nvSpPr>
        <p:spPr>
          <a:xfrm>
            <a:off x="1200903" y="2319026"/>
            <a:ext cx="4626502" cy="2123658"/>
          </a:xfrm>
          <a:prstGeom prst="rect">
            <a:avLst/>
          </a:prstGeom>
          <a:noFill/>
        </p:spPr>
        <p:txBody>
          <a:bodyPr wrap="square" rtlCol="0">
            <a:spAutoFit/>
          </a:bodyPr>
          <a:lstStyle/>
          <a:p>
            <a:r>
              <a:rPr lang="en-US" sz="2400" dirty="0"/>
              <a:t>Assumptions in our example:</a:t>
            </a:r>
          </a:p>
          <a:p>
            <a:pPr marL="285750" indent="-285750">
              <a:buFont typeface="Arial" panose="020B0604020202020204" pitchFamily="34" charset="0"/>
              <a:buChar char="•"/>
            </a:pPr>
            <a:r>
              <a:rPr lang="en-US" dirty="0"/>
              <a:t>100% of income is Nebraska sourced</a:t>
            </a:r>
          </a:p>
          <a:p>
            <a:pPr marL="285750" indent="-285750">
              <a:buFont typeface="Arial" panose="020B0604020202020204" pitchFamily="34" charset="0"/>
              <a:buChar char="•"/>
            </a:pPr>
            <a:r>
              <a:rPr lang="en-US" dirty="0"/>
              <a:t>Accrual basis, and no taxes paid in 2024.</a:t>
            </a:r>
          </a:p>
          <a:p>
            <a:pPr marL="285750" indent="-285750">
              <a:buFont typeface="Arial" panose="020B0604020202020204" pitchFamily="34" charset="0"/>
              <a:buChar char="•"/>
            </a:pPr>
            <a:r>
              <a:rPr lang="en-US" dirty="0"/>
              <a:t>This is the only income on the taxpayers return</a:t>
            </a:r>
          </a:p>
          <a:p>
            <a:pPr marL="285750" indent="-285750">
              <a:buFont typeface="Arial" panose="020B0604020202020204" pitchFamily="34" charset="0"/>
              <a:buChar char="•"/>
            </a:pPr>
            <a:r>
              <a:rPr lang="en-US" dirty="0"/>
              <a:t>The Fed Tax Rate is at the marginal rate (what is your next dollar earned taxed at).</a:t>
            </a:r>
          </a:p>
        </p:txBody>
      </p:sp>
      <p:graphicFrame>
        <p:nvGraphicFramePr>
          <p:cNvPr id="3" name="Object 2">
            <a:extLst>
              <a:ext uri="{FF2B5EF4-FFF2-40B4-BE49-F238E27FC236}">
                <a16:creationId xmlns:a16="http://schemas.microsoft.com/office/drawing/2014/main" id="{8986A2CF-D57A-774F-B979-874C2B9418DB}"/>
              </a:ext>
            </a:extLst>
          </p:cNvPr>
          <p:cNvGraphicFramePr>
            <a:graphicFrameLocks noChangeAspect="1"/>
          </p:cNvGraphicFramePr>
          <p:nvPr>
            <p:extLst>
              <p:ext uri="{D42A27DB-BD31-4B8C-83A1-F6EECF244321}">
                <p14:modId xmlns:p14="http://schemas.microsoft.com/office/powerpoint/2010/main" val="389485556"/>
              </p:ext>
            </p:extLst>
          </p:nvPr>
        </p:nvGraphicFramePr>
        <p:xfrm>
          <a:off x="5939084" y="365125"/>
          <a:ext cx="4465329" cy="5168531"/>
        </p:xfrm>
        <a:graphic>
          <a:graphicData uri="http://schemas.openxmlformats.org/presentationml/2006/ole">
            <mc:AlternateContent xmlns:mc="http://schemas.openxmlformats.org/markup-compatibility/2006">
              <mc:Choice xmlns:v="urn:schemas-microsoft-com:vml" Requires="v">
                <p:oleObj name="Worksheet" r:id="rId2" imgW="3629195" imgH="4200657" progId="Excel.Sheet.12">
                  <p:link updateAutomatic="1"/>
                </p:oleObj>
              </mc:Choice>
              <mc:Fallback>
                <p:oleObj name="Worksheet" r:id="rId2" imgW="3629195" imgH="4200657" progId="Excel.Sheet.12">
                  <p:link updateAutomatic="1"/>
                  <p:pic>
                    <p:nvPicPr>
                      <p:cNvPr id="0" name=""/>
                      <p:cNvPicPr/>
                      <p:nvPr/>
                    </p:nvPicPr>
                    <p:blipFill>
                      <a:blip r:embed="rId3"/>
                      <a:stretch>
                        <a:fillRect/>
                      </a:stretch>
                    </p:blipFill>
                    <p:spPr>
                      <a:xfrm>
                        <a:off x="5939084" y="365125"/>
                        <a:ext cx="4465329" cy="5168531"/>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8FE96CAC-B6CC-AAB1-47E0-A3EC6BF06745}"/>
              </a:ext>
            </a:extLst>
          </p:cNvPr>
          <p:cNvSpPr>
            <a:spLocks noGrp="1"/>
          </p:cNvSpPr>
          <p:nvPr>
            <p:ph type="sldNum" sz="quarter" idx="12"/>
          </p:nvPr>
        </p:nvSpPr>
        <p:spPr>
          <a:xfrm>
            <a:off x="8610600" y="6356350"/>
            <a:ext cx="2743200" cy="365125"/>
          </a:xfrm>
        </p:spPr>
        <p:txBody>
          <a:bodyPr/>
          <a:lstStyle/>
          <a:p>
            <a:fld id="{F1B41327-2B6F-4AF7-9E91-2931490A5173}" type="slidenum">
              <a:rPr lang="en-US" smtClean="0"/>
              <a:t>9</a:t>
            </a:fld>
            <a:endParaRPr lang="en-US" dirty="0"/>
          </a:p>
        </p:txBody>
      </p:sp>
    </p:spTree>
    <p:extLst>
      <p:ext uri="{BB962C8B-B14F-4D97-AF65-F5344CB8AC3E}">
        <p14:creationId xmlns:p14="http://schemas.microsoft.com/office/powerpoint/2010/main" val="378532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4507</TotalTime>
  <Words>1306</Words>
  <Application>Microsoft Office PowerPoint</Application>
  <PresentationFormat>Widescreen</PresentationFormat>
  <Paragraphs>98</Paragraphs>
  <Slides>11</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file:///\\HBE-APP1\Data1\Marketing\Presentations\PTET%20Example.xlsx!Sheet1!R1C1:R22C2</vt:lpstr>
      <vt:lpstr>November 5, 2024 Understanding Nebraska’s PTET Key Updates and Strategic Insights for Businesses</vt:lpstr>
      <vt:lpstr>Nebraska Pass-Through Entity Tax (PTET) Election</vt:lpstr>
      <vt:lpstr>Nebraska (PTET) Election Mechanics</vt:lpstr>
      <vt:lpstr>Nebraska (PTET) Election Mechanics - Continued</vt:lpstr>
      <vt:lpstr>Lowered Nebraska Tax Rates</vt:lpstr>
      <vt:lpstr>Cash vs. Accrual Basis Entities</vt:lpstr>
      <vt:lpstr>Taxability of PTET Refund</vt:lpstr>
      <vt:lpstr>Other Considerations and Planning Opportunities</vt:lpstr>
      <vt:lpstr>PTET Example</vt:lpstr>
      <vt:lpstr>Useful Links – Nebraska Department of Revenue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ANNE-MARIE E. WILLIAMSON</cp:lastModifiedBy>
  <cp:revision>183</cp:revision>
  <cp:lastPrinted>2024-11-01T16:12:49Z</cp:lastPrinted>
  <dcterms:created xsi:type="dcterms:W3CDTF">2018-12-18T15:02:59Z</dcterms:created>
  <dcterms:modified xsi:type="dcterms:W3CDTF">2024-11-04T16:41:12Z</dcterms:modified>
</cp:coreProperties>
</file>