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330" r:id="rId6"/>
    <p:sldId id="316" r:id="rId7"/>
    <p:sldId id="319" r:id="rId8"/>
    <p:sldId id="324" r:id="rId9"/>
    <p:sldId id="325" r:id="rId10"/>
    <p:sldId id="326" r:id="rId11"/>
    <p:sldId id="327" r:id="rId12"/>
    <p:sldId id="31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A75"/>
    <a:srgbClr val="17A18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snapToGrid="0">
      <p:cViewPr varScale="1">
        <p:scale>
          <a:sx n="112" d="100"/>
          <a:sy n="112" d="100"/>
        </p:scale>
        <p:origin x="420" y="354"/>
      </p:cViewPr>
      <p:guideLst/>
    </p:cSldViewPr>
  </p:slideViewPr>
  <p:notesTextViewPr>
    <p:cViewPr>
      <p:scale>
        <a:sx n="3" d="2"/>
        <a:sy n="3" d="2"/>
      </p:scale>
      <p:origin x="0" y="0"/>
    </p:cViewPr>
  </p:notesTextViewPr>
  <p:notesViewPr>
    <p:cSldViewPr snapToGrid="0">
      <p:cViewPr varScale="1">
        <p:scale>
          <a:sx n="53" d="100"/>
          <a:sy n="53" d="100"/>
        </p:scale>
        <p:origin x="19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6A9C3D-13CA-4497-AEE2-2C9D21BB2820}" type="datetimeFigureOut">
              <a:rPr lang="en-US" smtClean="0"/>
              <a:t>9/11/2024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0E7B3D-E1AD-4A68-B66D-F0D624FFFFA1}" type="slidenum">
              <a:rPr lang="en-US" smtClean="0"/>
              <a:t>‹#›</a:t>
            </a:fld>
            <a:endParaRPr lang="en-US"/>
          </a:p>
        </p:txBody>
      </p:sp>
    </p:spTree>
    <p:extLst>
      <p:ext uri="{BB962C8B-B14F-4D97-AF65-F5344CB8AC3E}">
        <p14:creationId xmlns:p14="http://schemas.microsoft.com/office/powerpoint/2010/main" val="2631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1909B8-B7D4-4AA8-B768-B640945EB2F6}" type="datetimeFigureOut">
              <a:rPr lang="en-US" smtClean="0"/>
              <a:t>9/11/2024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7CAE86-BD2F-42DE-B720-40E106858311}" type="slidenum">
              <a:rPr lang="en-US" smtClean="0"/>
              <a:t>‹#›</a:t>
            </a:fld>
            <a:endParaRPr lang="en-US"/>
          </a:p>
        </p:txBody>
      </p:sp>
    </p:spTree>
    <p:extLst>
      <p:ext uri="{BB962C8B-B14F-4D97-AF65-F5344CB8AC3E}">
        <p14:creationId xmlns:p14="http://schemas.microsoft.com/office/powerpoint/2010/main" val="11123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1</a:t>
            </a:fld>
            <a:endParaRPr lang="en-US"/>
          </a:p>
        </p:txBody>
      </p:sp>
    </p:spTree>
    <p:extLst>
      <p:ext uri="{BB962C8B-B14F-4D97-AF65-F5344CB8AC3E}">
        <p14:creationId xmlns:p14="http://schemas.microsoft.com/office/powerpoint/2010/main" val="34658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2</a:t>
            </a:fld>
            <a:endParaRPr lang="en-US"/>
          </a:p>
        </p:txBody>
      </p:sp>
    </p:spTree>
    <p:extLst>
      <p:ext uri="{BB962C8B-B14F-4D97-AF65-F5344CB8AC3E}">
        <p14:creationId xmlns:p14="http://schemas.microsoft.com/office/powerpoint/2010/main" val="392332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3</a:t>
            </a:fld>
            <a:endParaRPr lang="en-US"/>
          </a:p>
        </p:txBody>
      </p:sp>
    </p:spTree>
    <p:extLst>
      <p:ext uri="{BB962C8B-B14F-4D97-AF65-F5344CB8AC3E}">
        <p14:creationId xmlns:p14="http://schemas.microsoft.com/office/powerpoint/2010/main" val="132409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DF9C2-7853-4168-836D-4280E38DF11D}" type="slidenum">
              <a:rPr lang="en-US" smtClean="0"/>
              <a:t>9</a:t>
            </a:fld>
            <a:endParaRPr lang="en-US"/>
          </a:p>
        </p:txBody>
      </p:sp>
    </p:spTree>
    <p:extLst>
      <p:ext uri="{BB962C8B-B14F-4D97-AF65-F5344CB8AC3E}">
        <p14:creationId xmlns:p14="http://schemas.microsoft.com/office/powerpoint/2010/main" val="16632103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234" y="-394717"/>
            <a:ext cx="12209183" cy="8139454"/>
          </a:xfrm>
          <a:prstGeom prst="rect">
            <a:avLst/>
          </a:prstGeom>
          <a:noFill/>
        </p:spPr>
      </p:pic>
      <p:sp>
        <p:nvSpPr>
          <p:cNvPr id="2" name="Title 1"/>
          <p:cNvSpPr>
            <a:spLocks noGrp="1"/>
          </p:cNvSpPr>
          <p:nvPr>
            <p:ph type="ctrTitle" hasCustomPrompt="1"/>
          </p:nvPr>
        </p:nvSpPr>
        <p:spPr>
          <a:xfrm>
            <a:off x="6418135" y="3743349"/>
            <a:ext cx="5164265" cy="1236664"/>
          </a:xfrm>
        </p:spPr>
        <p:txBody>
          <a:bodyPr anchor="b">
            <a:noAutofit/>
          </a:bodyPr>
          <a:lstStyle>
            <a:lvl1pPr algn="l">
              <a:defRPr sz="5400" b="1">
                <a:solidFill>
                  <a:srgbClr val="3F4A75"/>
                </a:solidFill>
                <a:latin typeface="Century Gothic" panose="020B0502020202020204" pitchFamily="34" charset="0"/>
              </a:defRPr>
            </a:lvl1pPr>
          </a:lstStyle>
          <a:p>
            <a:r>
              <a:rPr lang="en-US" dirty="0"/>
              <a:t>CLICK TO EDIT MASTER TITLE STYLE</a:t>
            </a:r>
          </a:p>
        </p:txBody>
      </p:sp>
      <p:sp>
        <p:nvSpPr>
          <p:cNvPr id="23" name="Text Placeholder 2"/>
          <p:cNvSpPr>
            <a:spLocks noGrp="1"/>
          </p:cNvSpPr>
          <p:nvPr>
            <p:ph type="body" idx="1" hasCustomPrompt="1"/>
          </p:nvPr>
        </p:nvSpPr>
        <p:spPr>
          <a:xfrm>
            <a:off x="6418134" y="5376520"/>
            <a:ext cx="5092021" cy="445669"/>
          </a:xfrm>
        </p:spPr>
        <p:txBody>
          <a:bodyPr>
            <a:noAutofit/>
          </a:bodyPr>
          <a:lstStyle>
            <a:lvl1pPr marL="0" indent="0" algn="l">
              <a:buNone/>
              <a:defRPr sz="2800" b="1">
                <a:solidFill>
                  <a:srgbClr val="3F4A75"/>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Date Placeholder 23"/>
          <p:cNvSpPr>
            <a:spLocks noGrp="1"/>
          </p:cNvSpPr>
          <p:nvPr>
            <p:ph type="dt" sz="half" idx="10"/>
          </p:nvPr>
        </p:nvSpPr>
        <p:spPr/>
        <p:txBody>
          <a:bodyPr/>
          <a:lstStyle/>
          <a:p>
            <a:fld id="{C68A4F93-D1E3-45F2-A99A-4899D37538E3}" type="datetimeFigureOut">
              <a:rPr lang="en-US" smtClean="0"/>
              <a:t>9/11/2024</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a:solidFill>
                  <a:schemeClr val="bg1"/>
                </a:solidFill>
              </a:defRPr>
            </a:lvl1pPr>
          </a:lstStyle>
          <a:p>
            <a:fld id="{44A8031B-20CB-41F1-9717-940801FC498A}" type="slidenum">
              <a:rPr lang="en-US" smtClean="0"/>
              <a:pPr/>
              <a:t>‹#›</a:t>
            </a:fld>
            <a:endParaRPr lang="en-US"/>
          </a:p>
        </p:txBody>
      </p:sp>
      <p:sp>
        <p:nvSpPr>
          <p:cNvPr id="15" name="Rectangle 14"/>
          <p:cNvSpPr/>
          <p:nvPr userDrawn="1"/>
        </p:nvSpPr>
        <p:spPr>
          <a:xfrm>
            <a:off x="6221047" y="-6708"/>
            <a:ext cx="5970953" cy="2177340"/>
          </a:xfrm>
          <a:prstGeom prst="rect">
            <a:avLst/>
          </a:prstGeom>
          <a:solidFill>
            <a:srgbClr val="3F4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23813" r="23924" b="37923"/>
          <a:stretch/>
        </p:blipFill>
        <p:spPr>
          <a:xfrm>
            <a:off x="6904825" y="337506"/>
            <a:ext cx="1381570" cy="446660"/>
          </a:xfrm>
          <a:prstGeom prst="rect">
            <a:avLst/>
          </a:prstGeom>
        </p:spPr>
      </p:pic>
      <p:sp>
        <p:nvSpPr>
          <p:cNvPr id="17" name="TextBox 16"/>
          <p:cNvSpPr txBox="1"/>
          <p:nvPr userDrawn="1"/>
        </p:nvSpPr>
        <p:spPr>
          <a:xfrm>
            <a:off x="6773497" y="975616"/>
            <a:ext cx="5531487" cy="969496"/>
          </a:xfrm>
          <a:prstGeom prst="rect">
            <a:avLst/>
          </a:prstGeom>
          <a:noFill/>
        </p:spPr>
        <p:txBody>
          <a:bodyPr wrap="square" rtlCol="0">
            <a:spAutoFit/>
          </a:bodyPr>
          <a:lstStyle/>
          <a:p>
            <a:pPr>
              <a:spcAft>
                <a:spcPts val="600"/>
              </a:spcAft>
            </a:pPr>
            <a:r>
              <a:rPr lang="en-US" sz="3200" b="1" spc="80" baseline="0" dirty="0">
                <a:solidFill>
                  <a:schemeClr val="bg1"/>
                </a:solidFill>
                <a:latin typeface="Arial" panose="020B0604020202020204" pitchFamily="34" charset="0"/>
                <a:cs typeface="Arial" panose="020B0604020202020204" pitchFamily="34" charset="0"/>
              </a:rPr>
              <a:t>10 Minute Tuesdays</a:t>
            </a:r>
          </a:p>
          <a:p>
            <a:r>
              <a:rPr lang="en-US" sz="2000" b="0" spc="80" dirty="0">
                <a:solidFill>
                  <a:schemeClr val="bg1"/>
                </a:solidFill>
                <a:latin typeface="Century Gothic" panose="020B0502020202020204" pitchFamily="34" charset="0"/>
                <a:cs typeface="Arial" panose="020B0604020202020204" pitchFamily="34" charset="0"/>
              </a:rPr>
              <a:t>Webinar</a:t>
            </a:r>
            <a:r>
              <a:rPr lang="en-US" sz="2000" b="0" spc="80" baseline="0" dirty="0">
                <a:solidFill>
                  <a:schemeClr val="bg1"/>
                </a:solidFill>
                <a:latin typeface="Century Gothic" panose="020B0502020202020204" pitchFamily="34" charset="0"/>
                <a:cs typeface="Arial" panose="020B0604020202020204" pitchFamily="34" charset="0"/>
              </a:rPr>
              <a:t> Series</a:t>
            </a:r>
            <a:endParaRPr lang="en-US" sz="2000" b="0" spc="80" dirty="0">
              <a:solidFill>
                <a:schemeClr val="bg1"/>
              </a:solidFill>
              <a:latin typeface="Century Gothic" panose="020B0502020202020204" pitchFamily="34" charset="0"/>
              <a:cs typeface="Arial" panose="020B0604020202020204" pitchFamily="34" charset="0"/>
            </a:endParaRPr>
          </a:p>
        </p:txBody>
      </p:sp>
      <p:grpSp>
        <p:nvGrpSpPr>
          <p:cNvPr id="54" name="Group 53"/>
          <p:cNvGrpSpPr/>
          <p:nvPr userDrawn="1"/>
        </p:nvGrpSpPr>
        <p:grpSpPr>
          <a:xfrm>
            <a:off x="9062709" y="-21125"/>
            <a:ext cx="3129291" cy="197088"/>
            <a:chOff x="9062709" y="4513"/>
            <a:chExt cx="3129291" cy="197088"/>
          </a:xfrm>
        </p:grpSpPr>
        <p:grpSp>
          <p:nvGrpSpPr>
            <p:cNvPr id="32" name="Group 31"/>
            <p:cNvGrpSpPr/>
            <p:nvPr userDrawn="1"/>
          </p:nvGrpSpPr>
          <p:grpSpPr>
            <a:xfrm>
              <a:off x="9062709" y="4513"/>
              <a:ext cx="1049392" cy="197088"/>
              <a:chOff x="6229350" y="3177574"/>
              <a:chExt cx="1049392" cy="197088"/>
            </a:xfrm>
          </p:grpSpPr>
          <p:cxnSp>
            <p:nvCxnSpPr>
              <p:cNvPr id="33" name="Straight Connector 32"/>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10102658" y="4513"/>
              <a:ext cx="1049392" cy="197088"/>
              <a:chOff x="6229350" y="3177574"/>
              <a:chExt cx="1049392" cy="197088"/>
            </a:xfrm>
          </p:grpSpPr>
          <p:cxnSp>
            <p:nvCxnSpPr>
              <p:cNvPr id="40" name="Straight Connector 39"/>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11142608" y="4513"/>
              <a:ext cx="1049392" cy="197088"/>
              <a:chOff x="6229350" y="3177574"/>
              <a:chExt cx="1049392" cy="197088"/>
            </a:xfrm>
          </p:grpSpPr>
          <p:cxnSp>
            <p:nvCxnSpPr>
              <p:cNvPr id="47" name="Straight Connector 46"/>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userDrawn="1"/>
        </p:nvGrpSpPr>
        <p:grpSpPr>
          <a:xfrm rot="16200000">
            <a:off x="5794894" y="1547392"/>
            <a:ext cx="1049392" cy="197088"/>
            <a:chOff x="6229350" y="3177574"/>
            <a:chExt cx="1049392" cy="197088"/>
          </a:xfrm>
        </p:grpSpPr>
        <p:cxnSp>
          <p:nvCxnSpPr>
            <p:cNvPr id="78" name="Straight Connector 77"/>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5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8623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878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66121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62116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566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0" hasCustomPrompt="1"/>
          </p:nvPr>
        </p:nvSpPr>
        <p:spPr>
          <a:xfrm>
            <a:off x="609600" y="914400"/>
            <a:ext cx="10668000" cy="533400"/>
          </a:xfrm>
        </p:spPr>
        <p:txBody>
          <a:bodyPr>
            <a:normAutofit/>
          </a:bodyPr>
          <a:lstStyle>
            <a:lvl1pPr marL="0" indent="0">
              <a:buNone/>
              <a:defRPr sz="2667" baseline="0">
                <a:solidFill>
                  <a:schemeClr val="bg1">
                    <a:lumMod val="50000"/>
                  </a:schemeClr>
                </a:solidFill>
              </a:defRPr>
            </a:lvl1pPr>
          </a:lstStyle>
          <a:p>
            <a:pPr lvl="0"/>
            <a:r>
              <a:rPr lang="en-US" dirty="0"/>
              <a:t>Click to edit subtitle style</a:t>
            </a:r>
          </a:p>
        </p:txBody>
      </p:sp>
      <p:sp>
        <p:nvSpPr>
          <p:cNvPr id="23" name="Title 22"/>
          <p:cNvSpPr>
            <a:spLocks noGrp="1"/>
          </p:cNvSpPr>
          <p:nvPr>
            <p:ph type="title"/>
          </p:nvPr>
        </p:nvSpPr>
        <p:spPr>
          <a:xfrm>
            <a:off x="609600" y="274637"/>
            <a:ext cx="10668000" cy="715963"/>
          </a:xfrm>
        </p:spPr>
        <p:txBody>
          <a:bodyPr>
            <a:normAutofit/>
          </a:bodyPr>
          <a:lstStyle>
            <a:lvl1pPr algn="l">
              <a:defRPr sz="5867" b="1">
                <a:solidFill>
                  <a:schemeClr val="accent1">
                    <a:lumMod val="50000"/>
                  </a:schemeClr>
                </a:solidFill>
              </a:defRPr>
            </a:lvl1pPr>
          </a:lstStyle>
          <a:p>
            <a:r>
              <a:rPr lang="en-US" dirty="0"/>
              <a:t>Click to edit Master title style</a:t>
            </a:r>
          </a:p>
        </p:txBody>
      </p:sp>
      <p:sp>
        <p:nvSpPr>
          <p:cNvPr id="12" name="Slide Number Placeholder 5"/>
          <p:cNvSpPr>
            <a:spLocks noGrp="1"/>
          </p:cNvSpPr>
          <p:nvPr>
            <p:ph type="sldNum" sz="quarter" idx="12"/>
          </p:nvPr>
        </p:nvSpPr>
        <p:spPr>
          <a:xfrm>
            <a:off x="8737600" y="6356352"/>
            <a:ext cx="2844800" cy="365125"/>
          </a:xfrm>
        </p:spPr>
        <p:txBody>
          <a:bodyPr/>
          <a:lstStyle/>
          <a:p>
            <a:fld id="{F1B41327-2B6F-4AF7-9E91-2931490A5173}" type="slidenum">
              <a:rPr lang="en-US" smtClean="0"/>
              <a:t>‹#›</a:t>
            </a:fld>
            <a:endParaRPr lang="en-US" dirty="0"/>
          </a:p>
        </p:txBody>
      </p:sp>
    </p:spTree>
    <p:extLst>
      <p:ext uri="{BB962C8B-B14F-4D97-AF65-F5344CB8AC3E}">
        <p14:creationId xmlns:p14="http://schemas.microsoft.com/office/powerpoint/2010/main" val="4210486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909634"/>
            <a:ext cx="10006265" cy="3783475"/>
          </a:xfrm>
          <a:noFill/>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cxnSp>
        <p:nvCxnSpPr>
          <p:cNvPr id="8" name="Straight Connector 7"/>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8" name="Straight Connector 27"/>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423" y="365125"/>
            <a:ext cx="10484377" cy="728162"/>
          </a:xfrm>
        </p:spPr>
        <p:txBody>
          <a:bodyPr/>
          <a:lstStyle>
            <a:lvl1pPr>
              <a:defRPr b="1">
                <a:solidFill>
                  <a:srgbClr val="17A18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828800"/>
            <a:ext cx="10006265" cy="3864309"/>
          </a:xfrm>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F4A75"/>
                </a:solidFill>
              </a:defRPr>
            </a:lvl1pPr>
          </a:lstStyle>
          <a:p>
            <a:fld id="{44A8031B-20CB-41F1-9717-940801FC498A}" type="slidenum">
              <a:rPr lang="en-US" smtClean="0"/>
              <a:pPr/>
              <a:t>‹#›</a:t>
            </a:fld>
            <a:endParaRPr lang="en-US"/>
          </a:p>
        </p:txBody>
      </p:sp>
      <p:cxnSp>
        <p:nvCxnSpPr>
          <p:cNvPr id="11" name="Straight Connector 10"/>
          <p:cNvCxnSpPr/>
          <p:nvPr userDrawn="1"/>
        </p:nvCxnSpPr>
        <p:spPr>
          <a:xfrm>
            <a:off x="869423" y="1323474"/>
            <a:ext cx="4350277" cy="0"/>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0" name="Straight Connector 19"/>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4416"/>
          <a:stretch/>
        </p:blipFill>
        <p:spPr>
          <a:xfrm>
            <a:off x="-1" y="0"/>
            <a:ext cx="12211844" cy="6858000"/>
          </a:xfrm>
          <a:prstGeom prst="rect">
            <a:avLst/>
          </a:prstGeom>
        </p:spPr>
      </p:pic>
      <p:sp>
        <p:nvSpPr>
          <p:cNvPr id="2" name="Title 1"/>
          <p:cNvSpPr>
            <a:spLocks noGrp="1"/>
          </p:cNvSpPr>
          <p:nvPr>
            <p:ph type="title" hasCustomPrompt="1"/>
          </p:nvPr>
        </p:nvSpPr>
        <p:spPr>
          <a:xfrm>
            <a:off x="2209800" y="2469366"/>
            <a:ext cx="9144000" cy="1166334"/>
          </a:xfrm>
        </p:spPr>
        <p:txBody>
          <a:bodyPr>
            <a:noAutofit/>
          </a:bodyPr>
          <a:lstStyle>
            <a:lvl1pPr algn="l">
              <a:defRPr sz="6000" b="1">
                <a:solidFill>
                  <a:srgbClr val="3F4A75"/>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grpSp>
        <p:nvGrpSpPr>
          <p:cNvPr id="45" name="Group 44"/>
          <p:cNvGrpSpPr/>
          <p:nvPr userDrawn="1"/>
        </p:nvGrpSpPr>
        <p:grpSpPr>
          <a:xfrm>
            <a:off x="838200" y="1003636"/>
            <a:ext cx="2743200" cy="2775859"/>
            <a:chOff x="838200" y="2165686"/>
            <a:chExt cx="2743200" cy="2775859"/>
          </a:xfrm>
        </p:grpSpPr>
        <p:cxnSp>
          <p:nvCxnSpPr>
            <p:cNvPr id="9" name="Elbow Connector 8"/>
            <p:cNvCxnSpPr/>
            <p:nvPr userDrawn="1"/>
          </p:nvCxnSpPr>
          <p:spPr>
            <a:xfrm>
              <a:off x="838200" y="2165686"/>
              <a:ext cx="2743200" cy="947196"/>
            </a:xfrm>
            <a:prstGeom prst="bentConnector3">
              <a:avLst>
                <a:gd name="adj1" fmla="val 98622"/>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userDrawn="1"/>
          </p:nvCxnSpPr>
          <p:spPr>
            <a:xfrm rot="16200000" flipH="1">
              <a:off x="693506" y="3612408"/>
              <a:ext cx="1513800" cy="1144473"/>
            </a:xfrm>
            <a:prstGeom prst="bentConnector3">
              <a:avLst>
                <a:gd name="adj1" fmla="val 96993"/>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78169" y="2165686"/>
              <a:ext cx="0" cy="1346036"/>
            </a:xfrm>
            <a:prstGeom prst="line">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47" name="Straight Connector 46"/>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A4F93-D1E3-45F2-A99A-4899D37538E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
        <p:nvSpPr>
          <p:cNvPr id="8"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cxnSp>
        <p:nvCxnSpPr>
          <p:cNvPr id="9" name="Straight Connector 8"/>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12" name="Straight Connector 11"/>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
        <p:nvSpPr>
          <p:cNvPr id="17" name="L-Shape 16"/>
          <p:cNvSpPr/>
          <p:nvPr userDrawn="1"/>
        </p:nvSpPr>
        <p:spPr>
          <a:xfrm rot="5400000">
            <a:off x="1347341"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Shape 19"/>
          <p:cNvSpPr/>
          <p:nvPr userDrawn="1"/>
        </p:nvSpPr>
        <p:spPr>
          <a:xfrm rot="5400000">
            <a:off x="6350473"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A4F93-D1E3-45F2-A99A-4899D37538E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8944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4F93-D1E3-45F2-A99A-4899D37538E3}"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033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8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4F93-D1E3-45F2-A99A-4899D37538E3}"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97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4F93-D1E3-45F2-A99A-4899D37538E3}" type="datetimeFigureOut">
              <a:rPr lang="en-US" smtClean="0"/>
              <a:t>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031B-20CB-41F1-9717-940801FC498A}" type="slidenum">
              <a:rPr lang="en-US" smtClean="0"/>
              <a:t>‹#›</a:t>
            </a:fld>
            <a:endParaRPr lang="en-US"/>
          </a:p>
        </p:txBody>
      </p:sp>
    </p:spTree>
    <p:extLst>
      <p:ext uri="{BB962C8B-B14F-4D97-AF65-F5344CB8AC3E}">
        <p14:creationId xmlns:p14="http://schemas.microsoft.com/office/powerpoint/2010/main" val="19139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http://www.hbecpa.com/"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8135" y="2971800"/>
            <a:ext cx="5164265" cy="2324099"/>
          </a:xfrm>
        </p:spPr>
        <p:txBody>
          <a:bodyPr/>
          <a:lstStyle/>
          <a:p>
            <a:pPr>
              <a:lnSpc>
                <a:spcPct val="100000"/>
              </a:lnSpc>
              <a:spcBef>
                <a:spcPts val="1200"/>
              </a:spcBef>
              <a:spcAft>
                <a:spcPts val="1200"/>
              </a:spcAft>
            </a:pPr>
            <a:r>
              <a:rPr lang="en-US" sz="2400" dirty="0"/>
              <a:t>September 17, 2024</a:t>
            </a:r>
            <a:br>
              <a:rPr lang="en-US" sz="2400" dirty="0"/>
            </a:br>
            <a:br>
              <a:rPr lang="en-US" sz="2400" dirty="0"/>
            </a:br>
            <a:r>
              <a:rPr lang="en-US" sz="3600" dirty="0"/>
              <a:t>Business Valuations: Do you know what your business is worth?</a:t>
            </a:r>
          </a:p>
        </p:txBody>
      </p:sp>
      <p:sp>
        <p:nvSpPr>
          <p:cNvPr id="3" name="Text Placeholder 2"/>
          <p:cNvSpPr>
            <a:spLocks noGrp="1"/>
          </p:cNvSpPr>
          <p:nvPr>
            <p:ph type="body" idx="1"/>
          </p:nvPr>
        </p:nvSpPr>
        <p:spPr>
          <a:xfrm>
            <a:off x="6418135" y="5681320"/>
            <a:ext cx="5092021" cy="445669"/>
          </a:xfrm>
        </p:spPr>
        <p:txBody>
          <a:bodyPr/>
          <a:lstStyle/>
          <a:p>
            <a:pPr>
              <a:lnSpc>
                <a:spcPct val="100000"/>
              </a:lnSpc>
              <a:spcBef>
                <a:spcPts val="0"/>
              </a:spcBef>
            </a:pPr>
            <a:r>
              <a:rPr lang="en-US" sz="2000" dirty="0"/>
              <a:t>Scott J. Scheef, CPA, CVA</a:t>
            </a:r>
          </a:p>
          <a:p>
            <a:pPr>
              <a:lnSpc>
                <a:spcPct val="100000"/>
              </a:lnSpc>
              <a:spcBef>
                <a:spcPts val="0"/>
              </a:spcBef>
            </a:pPr>
            <a:r>
              <a:rPr lang="en-US" sz="2000" dirty="0"/>
              <a:t>Partner</a:t>
            </a:r>
          </a:p>
        </p:txBody>
      </p:sp>
    </p:spTree>
    <p:extLst>
      <p:ext uri="{BB962C8B-B14F-4D97-AF65-F5344CB8AC3E}">
        <p14:creationId xmlns:p14="http://schemas.microsoft.com/office/powerpoint/2010/main" val="393560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Reasons To Seek A Business Valuation</a:t>
            </a:r>
          </a:p>
        </p:txBody>
      </p:sp>
      <p:sp>
        <p:nvSpPr>
          <p:cNvPr id="6" name="Content Placeholder 5"/>
          <p:cNvSpPr>
            <a:spLocks noGrp="1"/>
          </p:cNvSpPr>
          <p:nvPr>
            <p:ph idx="1"/>
          </p:nvPr>
        </p:nvSpPr>
        <p:spPr>
          <a:xfrm>
            <a:off x="1114859" y="1578634"/>
            <a:ext cx="9486900" cy="4114475"/>
          </a:xfrm>
        </p:spPr>
        <p:txBody>
          <a:bodyPr>
            <a:normAutofit lnSpcReduction="10000"/>
          </a:bodyPr>
          <a:lstStyle/>
          <a:p>
            <a:pPr marL="0" indent="0">
              <a:buNone/>
            </a:pPr>
            <a:r>
              <a:rPr lang="en-US" sz="3500" dirty="0">
                <a:solidFill>
                  <a:schemeClr val="accent5">
                    <a:lumMod val="75000"/>
                  </a:schemeClr>
                </a:solidFill>
              </a:rPr>
              <a:t>Business Transaction Pricing</a:t>
            </a:r>
          </a:p>
          <a:p>
            <a:pPr marL="0" indent="0">
              <a:buNone/>
            </a:pPr>
            <a:r>
              <a:rPr lang="en-US" sz="3600" dirty="0">
                <a:solidFill>
                  <a:schemeClr val="accent5">
                    <a:lumMod val="75000"/>
                  </a:schemeClr>
                </a:solidFill>
              </a:rPr>
              <a:t>Succession and Estate Planning</a:t>
            </a:r>
          </a:p>
          <a:p>
            <a:pPr marL="0" indent="0">
              <a:buNone/>
            </a:pPr>
            <a:r>
              <a:rPr lang="en-US" sz="3600" dirty="0">
                <a:solidFill>
                  <a:schemeClr val="accent5">
                    <a:lumMod val="75000"/>
                  </a:schemeClr>
                </a:solidFill>
              </a:rPr>
              <a:t>Litigation Support</a:t>
            </a:r>
          </a:p>
          <a:p>
            <a:pPr marL="0" indent="0">
              <a:buNone/>
            </a:pPr>
            <a:r>
              <a:rPr lang="en-US" sz="3600" dirty="0">
                <a:solidFill>
                  <a:schemeClr val="accent5">
                    <a:lumMod val="75000"/>
                  </a:schemeClr>
                </a:solidFill>
              </a:rPr>
              <a:t>Marital Dissolution</a:t>
            </a:r>
          </a:p>
          <a:p>
            <a:pPr marL="0" indent="0">
              <a:buNone/>
            </a:pPr>
            <a:r>
              <a:rPr lang="en-US" sz="3600" dirty="0">
                <a:solidFill>
                  <a:schemeClr val="accent5">
                    <a:lumMod val="75000"/>
                  </a:schemeClr>
                </a:solidFill>
              </a:rPr>
              <a:t>Lending and Funding</a:t>
            </a:r>
          </a:p>
          <a:p>
            <a:pPr marL="0" indent="0">
              <a:buNone/>
            </a:pPr>
            <a:r>
              <a:rPr lang="en-US" sz="3600" dirty="0">
                <a:solidFill>
                  <a:schemeClr val="accent5">
                    <a:lumMod val="75000"/>
                  </a:schemeClr>
                </a:solidFill>
              </a:rPr>
              <a:t>Employee Stock Owner Plan (ESOP)</a:t>
            </a:r>
            <a:endParaRPr lang="en-US" sz="3500" dirty="0">
              <a:solidFill>
                <a:schemeClr val="accent5">
                  <a:lumMod val="75000"/>
                </a:schemeClr>
              </a:solidFill>
            </a:endParaRPr>
          </a:p>
        </p:txBody>
      </p:sp>
    </p:spTree>
    <p:extLst>
      <p:ext uri="{BB962C8B-B14F-4D97-AF65-F5344CB8AC3E}">
        <p14:creationId xmlns:p14="http://schemas.microsoft.com/office/powerpoint/2010/main" val="332460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Valuation Approaches</a:t>
            </a:r>
          </a:p>
        </p:txBody>
      </p:sp>
      <p:sp>
        <p:nvSpPr>
          <p:cNvPr id="6" name="Content Placeholder 5"/>
          <p:cNvSpPr>
            <a:spLocks noGrp="1"/>
          </p:cNvSpPr>
          <p:nvPr>
            <p:ph idx="1"/>
          </p:nvPr>
        </p:nvSpPr>
        <p:spPr>
          <a:xfrm>
            <a:off x="1866900" y="1578634"/>
            <a:ext cx="9486900" cy="4114475"/>
          </a:xfrm>
        </p:spPr>
        <p:txBody>
          <a:bodyPr>
            <a:normAutofit fontScale="92500" lnSpcReduction="10000"/>
          </a:bodyPr>
          <a:lstStyle/>
          <a:p>
            <a:pPr marL="0" indent="0">
              <a:buNone/>
            </a:pPr>
            <a:r>
              <a:rPr lang="en-US" sz="3500" dirty="0">
                <a:solidFill>
                  <a:schemeClr val="accent5">
                    <a:lumMod val="75000"/>
                  </a:schemeClr>
                </a:solidFill>
              </a:rPr>
              <a:t>Asset Approach</a:t>
            </a:r>
          </a:p>
          <a:p>
            <a:pPr lvl="1"/>
            <a:r>
              <a:rPr lang="en-US" sz="2600" dirty="0"/>
              <a:t>Focuses on the fair market value of balance sheet items</a:t>
            </a:r>
          </a:p>
          <a:p>
            <a:pPr marL="0" indent="0">
              <a:buNone/>
            </a:pPr>
            <a:r>
              <a:rPr lang="en-US" sz="3500" dirty="0">
                <a:solidFill>
                  <a:schemeClr val="accent5">
                    <a:lumMod val="75000"/>
                  </a:schemeClr>
                </a:solidFill>
              </a:rPr>
              <a:t>Income Approach</a:t>
            </a:r>
          </a:p>
          <a:p>
            <a:pPr lvl="1"/>
            <a:r>
              <a:rPr lang="en-US" sz="2600" dirty="0"/>
              <a:t>Calculates the value of anticipated cash flows using a capitalization or discount rate</a:t>
            </a:r>
          </a:p>
          <a:p>
            <a:pPr marL="0" indent="0">
              <a:buNone/>
            </a:pPr>
            <a:r>
              <a:rPr lang="en-US" sz="3500" dirty="0">
                <a:solidFill>
                  <a:schemeClr val="accent5">
                    <a:lumMod val="75000"/>
                  </a:schemeClr>
                </a:solidFill>
              </a:rPr>
              <a:t>Market Approach</a:t>
            </a:r>
          </a:p>
          <a:p>
            <a:pPr lvl="1"/>
            <a:r>
              <a:rPr lang="en-US" sz="2600" dirty="0"/>
              <a:t>Compares subject company to other similar companies to derive a value, often utilizing a multiple of earnings or revenue</a:t>
            </a:r>
          </a:p>
        </p:txBody>
      </p:sp>
      <p:pic>
        <p:nvPicPr>
          <p:cNvPr id="1028" name="Picture 4" descr="Asset Management Svg Png Icon Free Download (#237563) - OnlineWebFonts.COM">
            <a:extLst>
              <a:ext uri="{FF2B5EF4-FFF2-40B4-BE49-F238E27FC236}">
                <a16:creationId xmlns:a16="http://schemas.microsoft.com/office/drawing/2014/main" id="{51D3E798-0E94-4DC2-8A3B-A15EC2C62AC2}"/>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0554" y="1578634"/>
            <a:ext cx="595005" cy="5950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nd Money Income Dollar icon PNG and SVG Vector Free Download">
            <a:extLst>
              <a:ext uri="{FF2B5EF4-FFF2-40B4-BE49-F238E27FC236}">
                <a16:creationId xmlns:a16="http://schemas.microsoft.com/office/drawing/2014/main" id="{EF247A6D-FDBF-4F5E-BA22-46E80D48A83A}"/>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5580" y="2616566"/>
            <a:ext cx="702533" cy="5525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rketing Data Comparison Svg Png Icon Free Download (#545275) -  OnlineWebFonts.COM">
            <a:extLst>
              <a:ext uri="{FF2B5EF4-FFF2-40B4-BE49-F238E27FC236}">
                <a16:creationId xmlns:a16="http://schemas.microsoft.com/office/drawing/2014/main" id="{C4B61E60-3FBE-4C91-B868-61AC44980644}"/>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8134" y="4038599"/>
            <a:ext cx="6374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Top Five Items Impacting Company Value</a:t>
            </a:r>
          </a:p>
        </p:txBody>
      </p:sp>
      <p:sp>
        <p:nvSpPr>
          <p:cNvPr id="3" name="Content Placeholder 2"/>
          <p:cNvSpPr>
            <a:spLocks noGrp="1"/>
          </p:cNvSpPr>
          <p:nvPr>
            <p:ph idx="1"/>
          </p:nvPr>
        </p:nvSpPr>
        <p:spPr>
          <a:xfrm>
            <a:off x="1347535" y="2622430"/>
            <a:ext cx="10006265" cy="3070679"/>
          </a:xfrm>
        </p:spPr>
        <p:txBody>
          <a:bodyPr>
            <a:normAutofit/>
          </a:bodyPr>
          <a:lstStyle/>
          <a:p>
            <a:pPr lvl="1"/>
            <a:r>
              <a:rPr lang="en-US" dirty="0"/>
              <a:t>Earnings History</a:t>
            </a:r>
          </a:p>
          <a:p>
            <a:pPr lvl="1"/>
            <a:r>
              <a:rPr lang="en-US" dirty="0"/>
              <a:t>Growth Potential</a:t>
            </a:r>
          </a:p>
          <a:p>
            <a:pPr lvl="1"/>
            <a:r>
              <a:rPr lang="en-US" dirty="0"/>
              <a:t>Management and Key Employees </a:t>
            </a:r>
          </a:p>
          <a:p>
            <a:pPr lvl="1"/>
            <a:r>
              <a:rPr lang="en-US" dirty="0"/>
              <a:t>Reputation </a:t>
            </a:r>
          </a:p>
          <a:p>
            <a:pPr lvl="1"/>
            <a:r>
              <a:rPr lang="en-US" dirty="0"/>
              <a:t>Location </a:t>
            </a:r>
          </a:p>
          <a:p>
            <a:pPr lvl="1"/>
            <a:r>
              <a:rPr lang="en-US" dirty="0"/>
              <a:t>Governmental/Environmental Risks</a:t>
            </a:r>
          </a:p>
        </p:txBody>
      </p:sp>
      <p:sp>
        <p:nvSpPr>
          <p:cNvPr id="4" name="Oval 3">
            <a:extLst>
              <a:ext uri="{FF2B5EF4-FFF2-40B4-BE49-F238E27FC236}">
                <a16:creationId xmlns:a16="http://schemas.microsoft.com/office/drawing/2014/main" id="{84D5AEC1-2F78-4E8D-BA44-5E0265C2C568}"/>
              </a:ext>
            </a:extLst>
          </p:cNvPr>
          <p:cNvSpPr/>
          <p:nvPr/>
        </p:nvSpPr>
        <p:spPr>
          <a:xfrm>
            <a:off x="1214202" y="1700552"/>
            <a:ext cx="777439" cy="777439"/>
          </a:xfrm>
          <a:prstGeom prst="ellipse">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sp>
        <p:nvSpPr>
          <p:cNvPr id="5" name="Content Placeholder 2">
            <a:extLst>
              <a:ext uri="{FF2B5EF4-FFF2-40B4-BE49-F238E27FC236}">
                <a16:creationId xmlns:a16="http://schemas.microsoft.com/office/drawing/2014/main" id="{4F18AE6C-4FA8-4698-8285-F8FD91B4C67A}"/>
              </a:ext>
            </a:extLst>
          </p:cNvPr>
          <p:cNvSpPr txBox="1">
            <a:spLocks/>
          </p:cNvSpPr>
          <p:nvPr/>
        </p:nvSpPr>
        <p:spPr>
          <a:xfrm>
            <a:off x="2070340" y="1822464"/>
            <a:ext cx="9927566" cy="53361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3F4A75"/>
                </a:solidFill>
              </a:rPr>
              <a:t>Company and Industry Volatility and Risk</a:t>
            </a:r>
            <a:endParaRPr lang="en-US" sz="3200" dirty="0">
              <a:solidFill>
                <a:srgbClr val="3F4A75"/>
              </a:solidFill>
            </a:endParaRPr>
          </a:p>
        </p:txBody>
      </p:sp>
    </p:spTree>
    <p:extLst>
      <p:ext uri="{BB962C8B-B14F-4D97-AF65-F5344CB8AC3E}">
        <p14:creationId xmlns:p14="http://schemas.microsoft.com/office/powerpoint/2010/main" val="426480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Top Five Items Impacting Company Value</a:t>
            </a:r>
          </a:p>
        </p:txBody>
      </p:sp>
      <p:sp>
        <p:nvSpPr>
          <p:cNvPr id="3" name="Content Placeholder 2"/>
          <p:cNvSpPr>
            <a:spLocks noGrp="1"/>
          </p:cNvSpPr>
          <p:nvPr>
            <p:ph idx="1"/>
          </p:nvPr>
        </p:nvSpPr>
        <p:spPr>
          <a:xfrm>
            <a:off x="1347536" y="2622430"/>
            <a:ext cx="8814382" cy="1262791"/>
          </a:xfrm>
        </p:spPr>
        <p:txBody>
          <a:bodyPr>
            <a:normAutofit lnSpcReduction="10000"/>
          </a:bodyPr>
          <a:lstStyle/>
          <a:p>
            <a:pPr lvl="1"/>
            <a:r>
              <a:rPr lang="en-US" dirty="0"/>
              <a:t>In Business Valuations, Cash Flow is KING!</a:t>
            </a:r>
          </a:p>
          <a:p>
            <a:pPr lvl="1"/>
            <a:r>
              <a:rPr lang="en-US" dirty="0"/>
              <a:t>Companies with higher cash flow generate higher rates of return and demand a higher value.</a:t>
            </a:r>
          </a:p>
        </p:txBody>
      </p:sp>
      <p:sp>
        <p:nvSpPr>
          <p:cNvPr id="4" name="Oval 3">
            <a:extLst>
              <a:ext uri="{FF2B5EF4-FFF2-40B4-BE49-F238E27FC236}">
                <a16:creationId xmlns:a16="http://schemas.microsoft.com/office/drawing/2014/main" id="{84D5AEC1-2F78-4E8D-BA44-5E0265C2C568}"/>
              </a:ext>
            </a:extLst>
          </p:cNvPr>
          <p:cNvSpPr/>
          <p:nvPr/>
        </p:nvSpPr>
        <p:spPr>
          <a:xfrm>
            <a:off x="1214202" y="1700552"/>
            <a:ext cx="777439" cy="777439"/>
          </a:xfrm>
          <a:prstGeom prst="ellipse">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2</a:t>
            </a:r>
          </a:p>
        </p:txBody>
      </p:sp>
      <p:sp>
        <p:nvSpPr>
          <p:cNvPr id="5" name="Content Placeholder 2">
            <a:extLst>
              <a:ext uri="{FF2B5EF4-FFF2-40B4-BE49-F238E27FC236}">
                <a16:creationId xmlns:a16="http://schemas.microsoft.com/office/drawing/2014/main" id="{4F18AE6C-4FA8-4698-8285-F8FD91B4C67A}"/>
              </a:ext>
            </a:extLst>
          </p:cNvPr>
          <p:cNvSpPr txBox="1">
            <a:spLocks/>
          </p:cNvSpPr>
          <p:nvPr/>
        </p:nvSpPr>
        <p:spPr>
          <a:xfrm>
            <a:off x="2070340" y="1822464"/>
            <a:ext cx="9927566" cy="53361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3F4A75"/>
                </a:solidFill>
              </a:rPr>
              <a:t>Company Cash Flow</a:t>
            </a:r>
            <a:endParaRPr lang="en-US" sz="3200" dirty="0">
              <a:solidFill>
                <a:srgbClr val="3F4A75"/>
              </a:solidFill>
            </a:endParaRPr>
          </a:p>
        </p:txBody>
      </p:sp>
      <p:pic>
        <p:nvPicPr>
          <p:cNvPr id="7" name="Graphic 6" descr="Open quotation mark">
            <a:extLst>
              <a:ext uri="{FF2B5EF4-FFF2-40B4-BE49-F238E27FC236}">
                <a16:creationId xmlns:a16="http://schemas.microsoft.com/office/drawing/2014/main" id="{2E068AF4-1FC6-48BB-A6B2-6A0E902BD6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166" y="4007134"/>
            <a:ext cx="914400" cy="914400"/>
          </a:xfrm>
          <a:prstGeom prst="rect">
            <a:avLst/>
          </a:prstGeom>
        </p:spPr>
      </p:pic>
      <p:sp>
        <p:nvSpPr>
          <p:cNvPr id="8" name="Rectangle 7">
            <a:extLst>
              <a:ext uri="{FF2B5EF4-FFF2-40B4-BE49-F238E27FC236}">
                <a16:creationId xmlns:a16="http://schemas.microsoft.com/office/drawing/2014/main" id="{29B5D8FB-8EB2-4AC3-9EF6-93BEB890E62D}"/>
              </a:ext>
            </a:extLst>
          </p:cNvPr>
          <p:cNvSpPr/>
          <p:nvPr/>
        </p:nvSpPr>
        <p:spPr>
          <a:xfrm>
            <a:off x="1728157" y="3885221"/>
            <a:ext cx="8028317" cy="1569660"/>
          </a:xfrm>
          <a:prstGeom prst="rect">
            <a:avLst/>
          </a:prstGeom>
        </p:spPr>
        <p:txBody>
          <a:bodyPr wrap="square">
            <a:spAutoFit/>
          </a:bodyPr>
          <a:lstStyle/>
          <a:p>
            <a:pPr lvl="1"/>
            <a:endParaRPr lang="en-US" sz="2400" dirty="0"/>
          </a:p>
          <a:p>
            <a:pPr lvl="1"/>
            <a:r>
              <a:rPr lang="en-US" sz="2400" i="1" dirty="0">
                <a:solidFill>
                  <a:srgbClr val="3F4A75"/>
                </a:solidFill>
              </a:rPr>
              <a:t>Never take your eyes off the cash flow of the business because it’s the life blood of the business. </a:t>
            </a:r>
          </a:p>
          <a:p>
            <a:pPr lvl="1"/>
            <a:r>
              <a:rPr lang="en-US" sz="2400" dirty="0">
                <a:solidFill>
                  <a:srgbClr val="3F4A75"/>
                </a:solidFill>
              </a:rPr>
              <a:t> - Richard Branson </a:t>
            </a:r>
          </a:p>
        </p:txBody>
      </p:sp>
    </p:spTree>
    <p:extLst>
      <p:ext uri="{BB962C8B-B14F-4D97-AF65-F5344CB8AC3E}">
        <p14:creationId xmlns:p14="http://schemas.microsoft.com/office/powerpoint/2010/main" val="253550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Top Five Items Impacting Company Value</a:t>
            </a:r>
          </a:p>
        </p:txBody>
      </p:sp>
      <p:sp>
        <p:nvSpPr>
          <p:cNvPr id="3" name="Content Placeholder 2"/>
          <p:cNvSpPr>
            <a:spLocks noGrp="1"/>
          </p:cNvSpPr>
          <p:nvPr>
            <p:ph idx="1"/>
          </p:nvPr>
        </p:nvSpPr>
        <p:spPr>
          <a:xfrm>
            <a:off x="1347535" y="2622430"/>
            <a:ext cx="10006265" cy="3070679"/>
          </a:xfrm>
        </p:spPr>
        <p:txBody>
          <a:bodyPr>
            <a:normAutofit/>
          </a:bodyPr>
          <a:lstStyle/>
          <a:p>
            <a:pPr lvl="1"/>
            <a:r>
              <a:rPr lang="en-US" dirty="0"/>
              <a:t>Maintain sufficient cash balances for operations and growth</a:t>
            </a:r>
          </a:p>
          <a:p>
            <a:pPr lvl="1"/>
            <a:r>
              <a:rPr lang="en-US" dirty="0"/>
              <a:t>Asset and Liability Maturities Match</a:t>
            </a:r>
          </a:p>
          <a:p>
            <a:pPr lvl="1"/>
            <a:r>
              <a:rPr lang="en-US" dirty="0"/>
              <a:t>Liquidity to Cover Operating Costs and Investor Returns</a:t>
            </a:r>
          </a:p>
        </p:txBody>
      </p:sp>
      <p:sp>
        <p:nvSpPr>
          <p:cNvPr id="4" name="Oval 3">
            <a:extLst>
              <a:ext uri="{FF2B5EF4-FFF2-40B4-BE49-F238E27FC236}">
                <a16:creationId xmlns:a16="http://schemas.microsoft.com/office/drawing/2014/main" id="{84D5AEC1-2F78-4E8D-BA44-5E0265C2C568}"/>
              </a:ext>
            </a:extLst>
          </p:cNvPr>
          <p:cNvSpPr/>
          <p:nvPr/>
        </p:nvSpPr>
        <p:spPr>
          <a:xfrm>
            <a:off x="1214202" y="1700552"/>
            <a:ext cx="777439" cy="777439"/>
          </a:xfrm>
          <a:prstGeom prst="ellipse">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3</a:t>
            </a:r>
          </a:p>
        </p:txBody>
      </p:sp>
      <p:sp>
        <p:nvSpPr>
          <p:cNvPr id="5" name="Content Placeholder 2">
            <a:extLst>
              <a:ext uri="{FF2B5EF4-FFF2-40B4-BE49-F238E27FC236}">
                <a16:creationId xmlns:a16="http://schemas.microsoft.com/office/drawing/2014/main" id="{4F18AE6C-4FA8-4698-8285-F8FD91B4C67A}"/>
              </a:ext>
            </a:extLst>
          </p:cNvPr>
          <p:cNvSpPr txBox="1">
            <a:spLocks/>
          </p:cNvSpPr>
          <p:nvPr/>
        </p:nvSpPr>
        <p:spPr>
          <a:xfrm>
            <a:off x="2070340" y="1822464"/>
            <a:ext cx="9927566" cy="53361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3F4A75"/>
                </a:solidFill>
              </a:rPr>
              <a:t>Capital and Equity Balances</a:t>
            </a:r>
            <a:endParaRPr lang="en-US" sz="3200" dirty="0">
              <a:solidFill>
                <a:srgbClr val="3F4A75"/>
              </a:solidFill>
            </a:endParaRPr>
          </a:p>
        </p:txBody>
      </p:sp>
    </p:spTree>
    <p:extLst>
      <p:ext uri="{BB962C8B-B14F-4D97-AF65-F5344CB8AC3E}">
        <p14:creationId xmlns:p14="http://schemas.microsoft.com/office/powerpoint/2010/main" val="331077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Top Five Items Impacting Company Value</a:t>
            </a:r>
          </a:p>
        </p:txBody>
      </p:sp>
      <p:sp>
        <p:nvSpPr>
          <p:cNvPr id="3" name="Content Placeholder 2"/>
          <p:cNvSpPr>
            <a:spLocks noGrp="1"/>
          </p:cNvSpPr>
          <p:nvPr>
            <p:ph idx="1"/>
          </p:nvPr>
        </p:nvSpPr>
        <p:spPr>
          <a:xfrm>
            <a:off x="1347535" y="2622430"/>
            <a:ext cx="10006265" cy="3070679"/>
          </a:xfrm>
        </p:spPr>
        <p:txBody>
          <a:bodyPr>
            <a:normAutofit/>
          </a:bodyPr>
          <a:lstStyle/>
          <a:p>
            <a:pPr lvl="1"/>
            <a:r>
              <a:rPr lang="en-US" dirty="0"/>
              <a:t>Marketability Discount </a:t>
            </a:r>
          </a:p>
          <a:p>
            <a:pPr lvl="2"/>
            <a:r>
              <a:rPr lang="en-US" dirty="0"/>
              <a:t>Compensates for differences between closely held businesses and publicly traded stocks in which they are compared.</a:t>
            </a:r>
          </a:p>
          <a:p>
            <a:pPr lvl="1"/>
            <a:r>
              <a:rPr lang="en-US" dirty="0"/>
              <a:t>Non-Controlling (Minority) Interest Discount</a:t>
            </a:r>
          </a:p>
          <a:p>
            <a:pPr lvl="2"/>
            <a:r>
              <a:rPr lang="en-US" dirty="0"/>
              <a:t>Recognizes interests that have lack control of Company and it operations are less valuable that controlling ownership positions.</a:t>
            </a:r>
          </a:p>
        </p:txBody>
      </p:sp>
      <p:sp>
        <p:nvSpPr>
          <p:cNvPr id="4" name="Oval 3">
            <a:extLst>
              <a:ext uri="{FF2B5EF4-FFF2-40B4-BE49-F238E27FC236}">
                <a16:creationId xmlns:a16="http://schemas.microsoft.com/office/drawing/2014/main" id="{84D5AEC1-2F78-4E8D-BA44-5E0265C2C568}"/>
              </a:ext>
            </a:extLst>
          </p:cNvPr>
          <p:cNvSpPr/>
          <p:nvPr/>
        </p:nvSpPr>
        <p:spPr>
          <a:xfrm>
            <a:off x="1214202" y="1700552"/>
            <a:ext cx="777439" cy="777439"/>
          </a:xfrm>
          <a:prstGeom prst="ellipse">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4</a:t>
            </a:r>
          </a:p>
        </p:txBody>
      </p:sp>
      <p:sp>
        <p:nvSpPr>
          <p:cNvPr id="5" name="Content Placeholder 2">
            <a:extLst>
              <a:ext uri="{FF2B5EF4-FFF2-40B4-BE49-F238E27FC236}">
                <a16:creationId xmlns:a16="http://schemas.microsoft.com/office/drawing/2014/main" id="{4F18AE6C-4FA8-4698-8285-F8FD91B4C67A}"/>
              </a:ext>
            </a:extLst>
          </p:cNvPr>
          <p:cNvSpPr txBox="1">
            <a:spLocks/>
          </p:cNvSpPr>
          <p:nvPr/>
        </p:nvSpPr>
        <p:spPr>
          <a:xfrm>
            <a:off x="2070340" y="1822464"/>
            <a:ext cx="9927566" cy="53361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3F4A75"/>
                </a:solidFill>
              </a:rPr>
              <a:t>Marketability and Non-Controlling Interest Discounts</a:t>
            </a:r>
            <a:endParaRPr lang="en-US" sz="3200" dirty="0">
              <a:solidFill>
                <a:srgbClr val="3F4A75"/>
              </a:solidFill>
            </a:endParaRPr>
          </a:p>
        </p:txBody>
      </p:sp>
    </p:spTree>
    <p:extLst>
      <p:ext uri="{BB962C8B-B14F-4D97-AF65-F5344CB8AC3E}">
        <p14:creationId xmlns:p14="http://schemas.microsoft.com/office/powerpoint/2010/main" val="116717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Top Five Items Impacting Company Value</a:t>
            </a:r>
          </a:p>
        </p:txBody>
      </p:sp>
      <p:sp>
        <p:nvSpPr>
          <p:cNvPr id="3" name="Content Placeholder 2"/>
          <p:cNvSpPr>
            <a:spLocks noGrp="1"/>
          </p:cNvSpPr>
          <p:nvPr>
            <p:ph idx="1"/>
          </p:nvPr>
        </p:nvSpPr>
        <p:spPr>
          <a:xfrm>
            <a:off x="1347535" y="2622430"/>
            <a:ext cx="10006265" cy="3070679"/>
          </a:xfrm>
        </p:spPr>
        <p:txBody>
          <a:bodyPr>
            <a:normAutofit/>
          </a:bodyPr>
          <a:lstStyle/>
          <a:p>
            <a:pPr lvl="1"/>
            <a:r>
              <a:rPr lang="en-US" dirty="0"/>
              <a:t>Higher Taxes Cause Fewer Company Transactions</a:t>
            </a:r>
          </a:p>
          <a:p>
            <a:pPr lvl="2"/>
            <a:r>
              <a:rPr lang="en-US" dirty="0"/>
              <a:t>Increased tax rates negatively impact both parties in the transaction.</a:t>
            </a:r>
          </a:p>
          <a:p>
            <a:pPr lvl="1"/>
            <a:r>
              <a:rPr lang="en-US" dirty="0"/>
              <a:t>Economic Uncertainty Cause Reduced Company Prices</a:t>
            </a:r>
          </a:p>
          <a:p>
            <a:pPr lvl="2"/>
            <a:r>
              <a:rPr lang="en-US" dirty="0"/>
              <a:t>Investors are willing to invest only when confident. </a:t>
            </a:r>
          </a:p>
          <a:p>
            <a:pPr lvl="2"/>
            <a:r>
              <a:rPr lang="en-US" dirty="0"/>
              <a:t>As confidence decreases, values decrease to compensate for more risk.</a:t>
            </a:r>
          </a:p>
        </p:txBody>
      </p:sp>
      <p:sp>
        <p:nvSpPr>
          <p:cNvPr id="4" name="Oval 3">
            <a:extLst>
              <a:ext uri="{FF2B5EF4-FFF2-40B4-BE49-F238E27FC236}">
                <a16:creationId xmlns:a16="http://schemas.microsoft.com/office/drawing/2014/main" id="{84D5AEC1-2F78-4E8D-BA44-5E0265C2C568}"/>
              </a:ext>
            </a:extLst>
          </p:cNvPr>
          <p:cNvSpPr/>
          <p:nvPr/>
        </p:nvSpPr>
        <p:spPr>
          <a:xfrm>
            <a:off x="1214202" y="1700552"/>
            <a:ext cx="777439" cy="777439"/>
          </a:xfrm>
          <a:prstGeom prst="ellipse">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5</a:t>
            </a:r>
          </a:p>
        </p:txBody>
      </p:sp>
      <p:sp>
        <p:nvSpPr>
          <p:cNvPr id="5" name="Content Placeholder 2">
            <a:extLst>
              <a:ext uri="{FF2B5EF4-FFF2-40B4-BE49-F238E27FC236}">
                <a16:creationId xmlns:a16="http://schemas.microsoft.com/office/drawing/2014/main" id="{4F18AE6C-4FA8-4698-8285-F8FD91B4C67A}"/>
              </a:ext>
            </a:extLst>
          </p:cNvPr>
          <p:cNvSpPr txBox="1">
            <a:spLocks/>
          </p:cNvSpPr>
          <p:nvPr/>
        </p:nvSpPr>
        <p:spPr>
          <a:xfrm>
            <a:off x="2070340" y="1822464"/>
            <a:ext cx="9927566" cy="53361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3F4A75"/>
                </a:solidFill>
              </a:rPr>
              <a:t>Tax Rates and Legislation</a:t>
            </a:r>
            <a:endParaRPr lang="en-US" sz="3200" dirty="0">
              <a:solidFill>
                <a:srgbClr val="3F4A75"/>
              </a:solidFill>
            </a:endParaRPr>
          </a:p>
        </p:txBody>
      </p:sp>
    </p:spTree>
    <p:extLst>
      <p:ext uri="{BB962C8B-B14F-4D97-AF65-F5344CB8AC3E}">
        <p14:creationId xmlns:p14="http://schemas.microsoft.com/office/powerpoint/2010/main" val="288440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randonsteiner.com/wp-content/uploads/2014/11/communicate.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43" y="65685"/>
            <a:ext cx="4353499" cy="2898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5200" y="1655762"/>
            <a:ext cx="6807200" cy="960439"/>
          </a:xfrm>
        </p:spPr>
        <p:txBody>
          <a:bodyPr>
            <a:noAutofit/>
          </a:bodyPr>
          <a:lstStyle/>
          <a:p>
            <a:pPr algn="r"/>
            <a:r>
              <a:rPr lang="en-US" sz="4800" dirty="0">
                <a:solidFill>
                  <a:srgbClr val="254061"/>
                </a:solidFill>
              </a:rPr>
              <a:t>Contact Information</a:t>
            </a:r>
          </a:p>
        </p:txBody>
      </p:sp>
      <p:cxnSp>
        <p:nvCxnSpPr>
          <p:cNvPr id="5" name="Straight Connector 4"/>
          <p:cNvCxnSpPr/>
          <p:nvPr/>
        </p:nvCxnSpPr>
        <p:spPr>
          <a:xfrm>
            <a:off x="0" y="2717800"/>
            <a:ext cx="12192000" cy="0"/>
          </a:xfrm>
          <a:prstGeom prst="line">
            <a:avLst/>
          </a:prstGeom>
          <a:ln w="76200">
            <a:solidFill>
              <a:srgbClr val="25406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3200" y="5969000"/>
            <a:ext cx="113792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4" name="Rectangle 13"/>
          <p:cNvSpPr/>
          <p:nvPr/>
        </p:nvSpPr>
        <p:spPr>
          <a:xfrm>
            <a:off x="445267" y="5746636"/>
            <a:ext cx="11337885"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bg1">
                    <a:lumMod val="50000"/>
                  </a:schemeClr>
                </a:solidFill>
              </a:rPr>
              <a:t>Disclaimer: </a:t>
            </a:r>
            <a:r>
              <a:rPr lang="en-US" sz="1200" i="1" dirty="0">
                <a:solidFill>
                  <a:schemeClr val="bg1">
                    <a:lumMod val="50000"/>
                  </a:schemeClr>
                </a:solidFill>
              </a:rPr>
              <a:t>These materials do not constitute tax or legal advise,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 </a:t>
            </a:r>
          </a:p>
        </p:txBody>
      </p:sp>
      <p:sp>
        <p:nvSpPr>
          <p:cNvPr id="10" name="TextBox 9"/>
          <p:cNvSpPr txBox="1"/>
          <p:nvPr/>
        </p:nvSpPr>
        <p:spPr>
          <a:xfrm>
            <a:off x="2283593" y="4405700"/>
            <a:ext cx="3212332" cy="379656"/>
          </a:xfrm>
          <a:prstGeom prst="rect">
            <a:avLst/>
          </a:prstGeom>
          <a:noFill/>
        </p:spPr>
        <p:txBody>
          <a:bodyPr wrap="square" rtlCol="0">
            <a:spAutoFit/>
          </a:bodyPr>
          <a:lstStyle/>
          <a:p>
            <a:pPr algn="ctr"/>
            <a:r>
              <a:rPr lang="en-US" sz="1867" dirty="0">
                <a:hlinkClick r:id="rId5"/>
              </a:rPr>
              <a:t>www.hbecpa.com</a:t>
            </a:r>
            <a:r>
              <a:rPr lang="en-US" sz="1867" dirty="0"/>
              <a:t>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4255" y="3544267"/>
            <a:ext cx="2891008" cy="787520"/>
          </a:xfrm>
          <a:prstGeom prst="rect">
            <a:avLst/>
          </a:prstGeom>
        </p:spPr>
      </p:pic>
      <p:sp>
        <p:nvSpPr>
          <p:cNvPr id="15" name="TextBox 14"/>
          <p:cNvSpPr txBox="1"/>
          <p:nvPr/>
        </p:nvSpPr>
        <p:spPr>
          <a:xfrm>
            <a:off x="7158076" y="3450092"/>
            <a:ext cx="4030383" cy="1261884"/>
          </a:xfrm>
          <a:prstGeom prst="rect">
            <a:avLst/>
          </a:prstGeom>
          <a:noFill/>
        </p:spPr>
        <p:txBody>
          <a:bodyPr wrap="square" rtlCol="0">
            <a:spAutoFit/>
          </a:bodyPr>
          <a:lstStyle/>
          <a:p>
            <a:r>
              <a:rPr lang="en-US" sz="2000" b="1" dirty="0"/>
              <a:t>Scott J. Scheef, CPA, CVA</a:t>
            </a:r>
          </a:p>
          <a:p>
            <a:r>
              <a:rPr lang="en-US" sz="2000" dirty="0"/>
              <a:t>Partner</a:t>
            </a:r>
          </a:p>
          <a:p>
            <a:r>
              <a:rPr lang="en-US" dirty="0"/>
              <a:t>sscheef@hbecpa.com</a:t>
            </a:r>
          </a:p>
          <a:p>
            <a:r>
              <a:rPr lang="en-US" dirty="0"/>
              <a:t>(402) 261-9637</a:t>
            </a:r>
          </a:p>
        </p:txBody>
      </p:sp>
      <p:sp>
        <p:nvSpPr>
          <p:cNvPr id="4" name="TextBox 3">
            <a:extLst>
              <a:ext uri="{FF2B5EF4-FFF2-40B4-BE49-F238E27FC236}">
                <a16:creationId xmlns:a16="http://schemas.microsoft.com/office/drawing/2014/main" id="{67958E0C-F40A-4D07-B4E4-B979F00FCB1C}"/>
              </a:ext>
            </a:extLst>
          </p:cNvPr>
          <p:cNvSpPr txBox="1"/>
          <p:nvPr/>
        </p:nvSpPr>
        <p:spPr>
          <a:xfrm>
            <a:off x="5734646" y="3193829"/>
            <a:ext cx="1412884" cy="1754326"/>
          </a:xfrm>
          <a:prstGeom prst="rect">
            <a:avLst/>
          </a:prstGeom>
          <a:noFill/>
          <a:ln>
            <a:solidFill>
              <a:schemeClr val="tx1"/>
            </a:solidFill>
          </a:ln>
        </p:spPr>
        <p:txBody>
          <a:bodyPr wrap="square" rtlCol="0">
            <a:spAutoFit/>
          </a:bodyPr>
          <a:lstStyle/>
          <a:p>
            <a:pPr algn="ctr"/>
            <a:endParaRPr lang="en-US" dirty="0"/>
          </a:p>
          <a:p>
            <a:pPr algn="ctr"/>
            <a:endParaRPr lang="en-US" dirty="0"/>
          </a:p>
          <a:p>
            <a:pPr algn="ctr"/>
            <a:r>
              <a:rPr lang="en-US" dirty="0"/>
              <a:t>Presenter </a:t>
            </a:r>
          </a:p>
          <a:p>
            <a:pPr algn="ctr"/>
            <a:r>
              <a:rPr lang="en-US" dirty="0"/>
              <a:t>Photo</a:t>
            </a:r>
          </a:p>
          <a:p>
            <a:pPr algn="ctr"/>
            <a:endParaRPr lang="en-US" dirty="0"/>
          </a:p>
          <a:p>
            <a:pPr algn="ctr"/>
            <a:endParaRPr lang="en-US" dirty="0"/>
          </a:p>
        </p:txBody>
      </p:sp>
      <p:pic>
        <p:nvPicPr>
          <p:cNvPr id="8" name="Picture 7">
            <a:extLst>
              <a:ext uri="{FF2B5EF4-FFF2-40B4-BE49-F238E27FC236}">
                <a16:creationId xmlns:a16="http://schemas.microsoft.com/office/drawing/2014/main" id="{534C87CE-6495-464C-8127-6059855C97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4646" y="3200134"/>
            <a:ext cx="1421271" cy="1990322"/>
          </a:xfrm>
          <a:prstGeom prst="rect">
            <a:avLst/>
          </a:prstGeom>
        </p:spPr>
      </p:pic>
    </p:spTree>
    <p:extLst>
      <p:ext uri="{BB962C8B-B14F-4D97-AF65-F5344CB8AC3E}">
        <p14:creationId xmlns:p14="http://schemas.microsoft.com/office/powerpoint/2010/main" val="95416485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F8A782EBB496408CB2130D7DCBBC54" ma:contentTypeVersion="5" ma:contentTypeDescription="Create a new document." ma:contentTypeScope="" ma:versionID="8b23648a46e8cea4a239a3073f6dc249">
  <xsd:schema xmlns:xsd="http://www.w3.org/2001/XMLSchema" xmlns:xs="http://www.w3.org/2001/XMLSchema" xmlns:p="http://schemas.microsoft.com/office/2006/metadata/properties" xmlns:ns3="011e5d84-2745-4ac7-a146-98b33e3fe7c9" targetNamespace="http://schemas.microsoft.com/office/2006/metadata/properties" ma:root="true" ma:fieldsID="0572d632c7d72a36268145b54ec8cd9b" ns3:_="">
    <xsd:import namespace="011e5d84-2745-4ac7-a146-98b33e3fe7c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e5d84-2745-4ac7-a146-98b33e3fe7c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D5671B-3A18-46B9-9167-FBA04E556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1e5d84-2745-4ac7-a146-98b33e3fe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173474-6FED-48D8-9EB5-E438794DC12D}">
  <ds:schemaRefs>
    <ds:schemaRef ds:uri="http://schemas.microsoft.com/sharepoint/v3/contenttype/forms"/>
  </ds:schemaRefs>
</ds:datastoreItem>
</file>

<file path=customXml/itemProps3.xml><?xml version="1.0" encoding="utf-8"?>
<ds:datastoreItem xmlns:ds="http://schemas.openxmlformats.org/officeDocument/2006/customXml" ds:itemID="{2F186836-7011-4751-B4B0-D6924E2CF740}">
  <ds:schemaRefs>
    <ds:schemaRef ds:uri="http://schemas.microsoft.com/office/2006/documentManagement/types"/>
    <ds:schemaRef ds:uri="http://purl.org/dc/elements/1.1/"/>
    <ds:schemaRef ds:uri="http://schemas.microsoft.com/office/2006/metadata/properties"/>
    <ds:schemaRef ds:uri="011e5d84-2745-4ac7-a146-98b33e3fe7c9"/>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2580</TotalTime>
  <Words>477</Words>
  <Application>Microsoft Office PowerPoint</Application>
  <PresentationFormat>Widescreen</PresentationFormat>
  <Paragraphs>70</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September 17, 2024  Business Valuations: Do you know what your business is worth?</vt:lpstr>
      <vt:lpstr>Reasons To Seek A Business Valuation</vt:lpstr>
      <vt:lpstr>Valuation Approaches</vt:lpstr>
      <vt:lpstr>Top Five Items Impacting Company Value</vt:lpstr>
      <vt:lpstr>Top Five Items Impacting Company Value</vt:lpstr>
      <vt:lpstr>Top Five Items Impacting Company Value</vt:lpstr>
      <vt:lpstr>Top Five Items Impacting Company Value</vt:lpstr>
      <vt:lpstr>Top Five Items Impacting Company Value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ALLISA L. LOVITT</dc:creator>
  <cp:lastModifiedBy>SCOTT J. SCHEEF</cp:lastModifiedBy>
  <cp:revision>138</cp:revision>
  <cp:lastPrinted>2021-08-12T19:48:51Z</cp:lastPrinted>
  <dcterms:created xsi:type="dcterms:W3CDTF">2018-12-18T15:02:59Z</dcterms:created>
  <dcterms:modified xsi:type="dcterms:W3CDTF">2024-09-11T14:50:41Z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0x010100BFF8A782EBB496408CB2130D7DCBBC54</vt:lpwstr>
  </property>
</Properties>
</file>