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327" r:id="rId3"/>
    <p:sldId id="328" r:id="rId4"/>
    <p:sldId id="329" r:id="rId5"/>
    <p:sldId id="339" r:id="rId6"/>
    <p:sldId id="331" r:id="rId7"/>
    <p:sldId id="340" r:id="rId8"/>
    <p:sldId id="333" r:id="rId9"/>
    <p:sldId id="315"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4FD179C-E00B-4FB2-92D8-260A36FF88EE}">
          <p14:sldIdLst>
            <p14:sldId id="256"/>
            <p14:sldId id="327"/>
            <p14:sldId id="328"/>
            <p14:sldId id="329"/>
            <p14:sldId id="339"/>
            <p14:sldId id="331"/>
            <p14:sldId id="340"/>
            <p14:sldId id="333"/>
            <p14:sldId id="31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A185"/>
    <a:srgbClr val="3F4A75"/>
    <a:srgbClr val="9395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9" autoAdjust="0"/>
    <p:restoredTop sz="82139" autoAdjust="0"/>
  </p:normalViewPr>
  <p:slideViewPr>
    <p:cSldViewPr snapToGrid="0">
      <p:cViewPr varScale="1">
        <p:scale>
          <a:sx n="131" d="100"/>
          <a:sy n="131" d="100"/>
        </p:scale>
        <p:origin x="1290" y="132"/>
      </p:cViewPr>
      <p:guideLst/>
    </p:cSldViewPr>
  </p:slideViewPr>
  <p:notesTextViewPr>
    <p:cViewPr>
      <p:scale>
        <a:sx n="3" d="2"/>
        <a:sy n="3" d="2"/>
      </p:scale>
      <p:origin x="0" y="0"/>
    </p:cViewPr>
  </p:notesTextViewPr>
  <p:notesViewPr>
    <p:cSldViewPr snapToGrid="0">
      <p:cViewPr varScale="1">
        <p:scale>
          <a:sx n="53" d="100"/>
          <a:sy n="53" d="100"/>
        </p:scale>
        <p:origin x="199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06A9C3D-13CA-4497-AEE2-2C9D21BB2820}" type="datetimeFigureOut">
              <a:rPr lang="en-US" smtClean="0"/>
              <a:t>8/14/2024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10E7B3D-E1AD-4A68-B66D-F0D624FFFFA1}" type="slidenum">
              <a:rPr lang="en-US" smtClean="0"/>
              <a:t>‹#›</a:t>
            </a:fld>
            <a:endParaRPr lang="en-US"/>
          </a:p>
        </p:txBody>
      </p:sp>
    </p:spTree>
    <p:extLst>
      <p:ext uri="{BB962C8B-B14F-4D97-AF65-F5344CB8AC3E}">
        <p14:creationId xmlns:p14="http://schemas.microsoft.com/office/powerpoint/2010/main" val="2631844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C1909B8-B7D4-4AA8-B768-B640945EB2F6}" type="datetimeFigureOut">
              <a:rPr lang="en-US" smtClean="0"/>
              <a:t>8/14/2024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F7CAE86-BD2F-42DE-B720-40E106858311}" type="slidenum">
              <a:rPr lang="en-US" smtClean="0"/>
              <a:t>‹#›</a:t>
            </a:fld>
            <a:endParaRPr lang="en-US"/>
          </a:p>
        </p:txBody>
      </p:sp>
    </p:spTree>
    <p:extLst>
      <p:ext uri="{BB962C8B-B14F-4D97-AF65-F5344CB8AC3E}">
        <p14:creationId xmlns:p14="http://schemas.microsoft.com/office/powerpoint/2010/main" val="1112356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7CAE86-BD2F-42DE-B720-40E106858311}" type="slidenum">
              <a:rPr lang="en-US" smtClean="0"/>
              <a:t>1</a:t>
            </a:fld>
            <a:endParaRPr lang="en-US"/>
          </a:p>
        </p:txBody>
      </p:sp>
    </p:spTree>
    <p:extLst>
      <p:ext uri="{BB962C8B-B14F-4D97-AF65-F5344CB8AC3E}">
        <p14:creationId xmlns:p14="http://schemas.microsoft.com/office/powerpoint/2010/main" val="346588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7CAE86-BD2F-42DE-B720-40E106858311}" type="slidenum">
              <a:rPr lang="en-US" smtClean="0"/>
              <a:t>2</a:t>
            </a:fld>
            <a:endParaRPr lang="en-US"/>
          </a:p>
        </p:txBody>
      </p:sp>
    </p:spTree>
    <p:extLst>
      <p:ext uri="{BB962C8B-B14F-4D97-AF65-F5344CB8AC3E}">
        <p14:creationId xmlns:p14="http://schemas.microsoft.com/office/powerpoint/2010/main" val="3250828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7CAE86-BD2F-42DE-B720-40E106858311}" type="slidenum">
              <a:rPr lang="en-US" smtClean="0"/>
              <a:t>3</a:t>
            </a:fld>
            <a:endParaRPr lang="en-US"/>
          </a:p>
        </p:txBody>
      </p:sp>
    </p:spTree>
    <p:extLst>
      <p:ext uri="{BB962C8B-B14F-4D97-AF65-F5344CB8AC3E}">
        <p14:creationId xmlns:p14="http://schemas.microsoft.com/office/powerpoint/2010/main" val="1580382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7CAE86-BD2F-42DE-B720-40E106858311}" type="slidenum">
              <a:rPr lang="en-US" smtClean="0"/>
              <a:t>4</a:t>
            </a:fld>
            <a:endParaRPr lang="en-US"/>
          </a:p>
        </p:txBody>
      </p:sp>
    </p:spTree>
    <p:extLst>
      <p:ext uri="{BB962C8B-B14F-4D97-AF65-F5344CB8AC3E}">
        <p14:creationId xmlns:p14="http://schemas.microsoft.com/office/powerpoint/2010/main" val="2654069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7CAE86-BD2F-42DE-B720-40E106858311}" type="slidenum">
              <a:rPr lang="en-US" smtClean="0"/>
              <a:t>5</a:t>
            </a:fld>
            <a:endParaRPr lang="en-US"/>
          </a:p>
        </p:txBody>
      </p:sp>
    </p:spTree>
    <p:extLst>
      <p:ext uri="{BB962C8B-B14F-4D97-AF65-F5344CB8AC3E}">
        <p14:creationId xmlns:p14="http://schemas.microsoft.com/office/powerpoint/2010/main" val="2953618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7CAE86-BD2F-42DE-B720-40E106858311}" type="slidenum">
              <a:rPr lang="en-US" smtClean="0"/>
              <a:t>6</a:t>
            </a:fld>
            <a:endParaRPr lang="en-US"/>
          </a:p>
        </p:txBody>
      </p:sp>
    </p:spTree>
    <p:extLst>
      <p:ext uri="{BB962C8B-B14F-4D97-AF65-F5344CB8AC3E}">
        <p14:creationId xmlns:p14="http://schemas.microsoft.com/office/powerpoint/2010/main" val="1596998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7CAE86-BD2F-42DE-B720-40E106858311}" type="slidenum">
              <a:rPr lang="en-US" smtClean="0"/>
              <a:t>7</a:t>
            </a:fld>
            <a:endParaRPr lang="en-US"/>
          </a:p>
        </p:txBody>
      </p:sp>
    </p:spTree>
    <p:extLst>
      <p:ext uri="{BB962C8B-B14F-4D97-AF65-F5344CB8AC3E}">
        <p14:creationId xmlns:p14="http://schemas.microsoft.com/office/powerpoint/2010/main" val="698176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7CAE86-BD2F-42DE-B720-40E106858311}" type="slidenum">
              <a:rPr lang="en-US" smtClean="0"/>
              <a:t>8</a:t>
            </a:fld>
            <a:endParaRPr lang="en-US"/>
          </a:p>
        </p:txBody>
      </p:sp>
    </p:spTree>
    <p:extLst>
      <p:ext uri="{BB962C8B-B14F-4D97-AF65-F5344CB8AC3E}">
        <p14:creationId xmlns:p14="http://schemas.microsoft.com/office/powerpoint/2010/main" val="265699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1DF9C2-7853-4168-836D-4280E38DF11D}" type="slidenum">
              <a:rPr lang="en-US" smtClean="0"/>
              <a:t>9</a:t>
            </a:fld>
            <a:endParaRPr lang="en-US"/>
          </a:p>
        </p:txBody>
      </p:sp>
    </p:spTree>
    <p:extLst>
      <p:ext uri="{BB962C8B-B14F-4D97-AF65-F5344CB8AC3E}">
        <p14:creationId xmlns:p14="http://schemas.microsoft.com/office/powerpoint/2010/main" val="166321030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6234" y="-394717"/>
            <a:ext cx="12209183" cy="8139454"/>
          </a:xfrm>
          <a:prstGeom prst="rect">
            <a:avLst/>
          </a:prstGeom>
          <a:noFill/>
        </p:spPr>
      </p:pic>
      <p:sp>
        <p:nvSpPr>
          <p:cNvPr id="2" name="Title 1"/>
          <p:cNvSpPr>
            <a:spLocks noGrp="1"/>
          </p:cNvSpPr>
          <p:nvPr>
            <p:ph type="ctrTitle" hasCustomPrompt="1"/>
          </p:nvPr>
        </p:nvSpPr>
        <p:spPr>
          <a:xfrm>
            <a:off x="6418135" y="3743349"/>
            <a:ext cx="5164265" cy="1236664"/>
          </a:xfrm>
        </p:spPr>
        <p:txBody>
          <a:bodyPr anchor="b">
            <a:noAutofit/>
          </a:bodyPr>
          <a:lstStyle>
            <a:lvl1pPr algn="l">
              <a:defRPr sz="5400" b="1">
                <a:solidFill>
                  <a:srgbClr val="3F4A75"/>
                </a:solidFill>
                <a:latin typeface="Century Gothic" panose="020B0502020202020204" pitchFamily="34" charset="0"/>
              </a:defRPr>
            </a:lvl1pPr>
          </a:lstStyle>
          <a:p>
            <a:r>
              <a:rPr lang="en-US" dirty="0"/>
              <a:t>CLICK TO EDIT MASTER TITLE STYLE</a:t>
            </a:r>
          </a:p>
        </p:txBody>
      </p:sp>
      <p:sp>
        <p:nvSpPr>
          <p:cNvPr id="23" name="Text Placeholder 2"/>
          <p:cNvSpPr>
            <a:spLocks noGrp="1"/>
          </p:cNvSpPr>
          <p:nvPr>
            <p:ph type="body" idx="1" hasCustomPrompt="1"/>
          </p:nvPr>
        </p:nvSpPr>
        <p:spPr>
          <a:xfrm>
            <a:off x="6418134" y="5376520"/>
            <a:ext cx="5092021" cy="445669"/>
          </a:xfrm>
        </p:spPr>
        <p:txBody>
          <a:bodyPr>
            <a:noAutofit/>
          </a:bodyPr>
          <a:lstStyle>
            <a:lvl1pPr marL="0" indent="0" algn="l">
              <a:buNone/>
              <a:defRPr sz="2800" b="1">
                <a:solidFill>
                  <a:srgbClr val="3F4A75"/>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4" name="Date Placeholder 23"/>
          <p:cNvSpPr>
            <a:spLocks noGrp="1"/>
          </p:cNvSpPr>
          <p:nvPr>
            <p:ph type="dt" sz="half" idx="10"/>
          </p:nvPr>
        </p:nvSpPr>
        <p:spPr/>
        <p:txBody>
          <a:bodyPr/>
          <a:lstStyle/>
          <a:p>
            <a:fld id="{C68A4F93-D1E3-45F2-A99A-4899D37538E3}" type="datetimeFigureOut">
              <a:rPr lang="en-US" smtClean="0"/>
              <a:t>8/14/2024</a:t>
            </a:fld>
            <a:endParaRPr lang="en-US"/>
          </a:p>
        </p:txBody>
      </p:sp>
      <p:sp>
        <p:nvSpPr>
          <p:cNvPr id="25" name="Footer Placeholder 24"/>
          <p:cNvSpPr>
            <a:spLocks noGrp="1"/>
          </p:cNvSpPr>
          <p:nvPr>
            <p:ph type="ftr" sz="quarter" idx="11"/>
          </p:nvPr>
        </p:nvSpPr>
        <p:spPr/>
        <p:txBody>
          <a:bodyPr/>
          <a:lstStyle/>
          <a:p>
            <a:endParaRPr lang="en-US"/>
          </a:p>
        </p:txBody>
      </p:sp>
      <p:sp>
        <p:nvSpPr>
          <p:cNvPr id="26" name="Slide Number Placeholder 25"/>
          <p:cNvSpPr>
            <a:spLocks noGrp="1"/>
          </p:cNvSpPr>
          <p:nvPr>
            <p:ph type="sldNum" sz="quarter" idx="12"/>
          </p:nvPr>
        </p:nvSpPr>
        <p:spPr/>
        <p:txBody>
          <a:bodyPr/>
          <a:lstStyle>
            <a:lvl1pPr>
              <a:defRPr>
                <a:solidFill>
                  <a:schemeClr val="bg1"/>
                </a:solidFill>
              </a:defRPr>
            </a:lvl1pPr>
          </a:lstStyle>
          <a:p>
            <a:fld id="{44A8031B-20CB-41F1-9717-940801FC498A}" type="slidenum">
              <a:rPr lang="en-US" smtClean="0"/>
              <a:pPr/>
              <a:t>‹#›</a:t>
            </a:fld>
            <a:endParaRPr lang="en-US"/>
          </a:p>
        </p:txBody>
      </p:sp>
      <p:sp>
        <p:nvSpPr>
          <p:cNvPr id="15" name="Rectangle 14"/>
          <p:cNvSpPr/>
          <p:nvPr userDrawn="1"/>
        </p:nvSpPr>
        <p:spPr>
          <a:xfrm>
            <a:off x="6221047" y="-6708"/>
            <a:ext cx="5970953" cy="2177340"/>
          </a:xfrm>
          <a:prstGeom prst="rect">
            <a:avLst/>
          </a:prstGeom>
          <a:solidFill>
            <a:srgbClr val="3F4A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4" cstate="print">
            <a:extLst>
              <a:ext uri="{28A0092B-C50C-407E-A947-70E740481C1C}">
                <a14:useLocalDpi xmlns:a14="http://schemas.microsoft.com/office/drawing/2010/main" val="0"/>
              </a:ext>
            </a:extLst>
          </a:blip>
          <a:srcRect l="23813" r="23924" b="37923"/>
          <a:stretch/>
        </p:blipFill>
        <p:spPr>
          <a:xfrm>
            <a:off x="6904825" y="337506"/>
            <a:ext cx="1381570" cy="446660"/>
          </a:xfrm>
          <a:prstGeom prst="rect">
            <a:avLst/>
          </a:prstGeom>
        </p:spPr>
      </p:pic>
      <p:sp>
        <p:nvSpPr>
          <p:cNvPr id="17" name="TextBox 16"/>
          <p:cNvSpPr txBox="1"/>
          <p:nvPr userDrawn="1"/>
        </p:nvSpPr>
        <p:spPr>
          <a:xfrm>
            <a:off x="6773497" y="975616"/>
            <a:ext cx="5531487" cy="969496"/>
          </a:xfrm>
          <a:prstGeom prst="rect">
            <a:avLst/>
          </a:prstGeom>
          <a:noFill/>
        </p:spPr>
        <p:txBody>
          <a:bodyPr wrap="square" rtlCol="0">
            <a:spAutoFit/>
          </a:bodyPr>
          <a:lstStyle/>
          <a:p>
            <a:pPr>
              <a:spcAft>
                <a:spcPts val="600"/>
              </a:spcAft>
            </a:pPr>
            <a:r>
              <a:rPr lang="en-US" sz="3200" b="1" spc="80" baseline="0" dirty="0">
                <a:solidFill>
                  <a:schemeClr val="bg1"/>
                </a:solidFill>
                <a:latin typeface="Arial" panose="020B0604020202020204" pitchFamily="34" charset="0"/>
                <a:cs typeface="Arial" panose="020B0604020202020204" pitchFamily="34" charset="0"/>
              </a:rPr>
              <a:t>10 Minute Tuesdays</a:t>
            </a:r>
          </a:p>
          <a:p>
            <a:r>
              <a:rPr lang="en-US" sz="2000" b="0" spc="80" dirty="0">
                <a:solidFill>
                  <a:schemeClr val="bg1"/>
                </a:solidFill>
                <a:latin typeface="Century Gothic" panose="020B0502020202020204" pitchFamily="34" charset="0"/>
                <a:cs typeface="Arial" panose="020B0604020202020204" pitchFamily="34" charset="0"/>
              </a:rPr>
              <a:t>Webinar</a:t>
            </a:r>
            <a:r>
              <a:rPr lang="en-US" sz="2000" b="0" spc="80" baseline="0" dirty="0">
                <a:solidFill>
                  <a:schemeClr val="bg1"/>
                </a:solidFill>
                <a:latin typeface="Century Gothic" panose="020B0502020202020204" pitchFamily="34" charset="0"/>
                <a:cs typeface="Arial" panose="020B0604020202020204" pitchFamily="34" charset="0"/>
              </a:rPr>
              <a:t> Series</a:t>
            </a:r>
            <a:endParaRPr lang="en-US" sz="2000" b="0" spc="80" dirty="0">
              <a:solidFill>
                <a:schemeClr val="bg1"/>
              </a:solidFill>
              <a:latin typeface="Century Gothic" panose="020B0502020202020204" pitchFamily="34" charset="0"/>
              <a:cs typeface="Arial" panose="020B0604020202020204" pitchFamily="34" charset="0"/>
            </a:endParaRPr>
          </a:p>
        </p:txBody>
      </p:sp>
      <p:grpSp>
        <p:nvGrpSpPr>
          <p:cNvPr id="54" name="Group 53"/>
          <p:cNvGrpSpPr/>
          <p:nvPr userDrawn="1"/>
        </p:nvGrpSpPr>
        <p:grpSpPr>
          <a:xfrm>
            <a:off x="9062709" y="-21125"/>
            <a:ext cx="3129291" cy="197088"/>
            <a:chOff x="9062709" y="4513"/>
            <a:chExt cx="3129291" cy="197088"/>
          </a:xfrm>
        </p:grpSpPr>
        <p:grpSp>
          <p:nvGrpSpPr>
            <p:cNvPr id="32" name="Group 31"/>
            <p:cNvGrpSpPr/>
            <p:nvPr userDrawn="1"/>
          </p:nvGrpSpPr>
          <p:grpSpPr>
            <a:xfrm>
              <a:off x="9062709" y="4513"/>
              <a:ext cx="1049392" cy="197088"/>
              <a:chOff x="6229350" y="3177574"/>
              <a:chExt cx="1049392" cy="197088"/>
            </a:xfrm>
          </p:grpSpPr>
          <p:cxnSp>
            <p:nvCxnSpPr>
              <p:cNvPr id="33" name="Straight Connector 32"/>
              <p:cNvCxnSpPr/>
              <p:nvPr userDrawn="1"/>
            </p:nvCxnSpPr>
            <p:spPr>
              <a:xfrm flipV="1">
                <a:off x="6229350"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flipV="1">
                <a:off x="6399811"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flipV="1">
                <a:off x="6570272"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flipV="1">
                <a:off x="6740733"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flipV="1">
                <a:off x="6911194"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flipV="1">
                <a:off x="7081655"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userDrawn="1"/>
          </p:nvGrpSpPr>
          <p:grpSpPr>
            <a:xfrm>
              <a:off x="10102658" y="4513"/>
              <a:ext cx="1049392" cy="197088"/>
              <a:chOff x="6229350" y="3177574"/>
              <a:chExt cx="1049392" cy="197088"/>
            </a:xfrm>
          </p:grpSpPr>
          <p:cxnSp>
            <p:nvCxnSpPr>
              <p:cNvPr id="40" name="Straight Connector 39"/>
              <p:cNvCxnSpPr/>
              <p:nvPr userDrawn="1"/>
            </p:nvCxnSpPr>
            <p:spPr>
              <a:xfrm flipV="1">
                <a:off x="6229350"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flipV="1">
                <a:off x="6399811"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flipV="1">
                <a:off x="6570272"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flipV="1">
                <a:off x="6740733"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flipV="1">
                <a:off x="6911194"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flipV="1">
                <a:off x="7081655"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userDrawn="1"/>
          </p:nvGrpSpPr>
          <p:grpSpPr>
            <a:xfrm>
              <a:off x="11142608" y="4513"/>
              <a:ext cx="1049392" cy="197088"/>
              <a:chOff x="6229350" y="3177574"/>
              <a:chExt cx="1049392" cy="197088"/>
            </a:xfrm>
          </p:grpSpPr>
          <p:cxnSp>
            <p:nvCxnSpPr>
              <p:cNvPr id="47" name="Straight Connector 46"/>
              <p:cNvCxnSpPr/>
              <p:nvPr userDrawn="1"/>
            </p:nvCxnSpPr>
            <p:spPr>
              <a:xfrm flipV="1">
                <a:off x="6229350"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flipV="1">
                <a:off x="6399811"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flipV="1">
                <a:off x="6570272"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V="1">
                <a:off x="6740733"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flipV="1">
                <a:off x="6911194"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flipV="1">
                <a:off x="7081655"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77" name="Group 76"/>
          <p:cNvGrpSpPr/>
          <p:nvPr userDrawn="1"/>
        </p:nvGrpSpPr>
        <p:grpSpPr>
          <a:xfrm rot="16200000">
            <a:off x="5794894" y="1547392"/>
            <a:ext cx="1049392" cy="197088"/>
            <a:chOff x="6229350" y="3177574"/>
            <a:chExt cx="1049392" cy="197088"/>
          </a:xfrm>
        </p:grpSpPr>
        <p:cxnSp>
          <p:nvCxnSpPr>
            <p:cNvPr id="78" name="Straight Connector 77"/>
            <p:cNvCxnSpPr/>
            <p:nvPr userDrawn="1"/>
          </p:nvCxnSpPr>
          <p:spPr>
            <a:xfrm flipV="1">
              <a:off x="6229350"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flipV="1">
              <a:off x="6399811"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flipV="1">
              <a:off x="6570272"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flipV="1">
              <a:off x="6740733"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userDrawn="1"/>
          </p:nvCxnSpPr>
          <p:spPr>
            <a:xfrm flipV="1">
              <a:off x="6911194"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userDrawn="1"/>
          </p:nvCxnSpPr>
          <p:spPr>
            <a:xfrm flipV="1">
              <a:off x="7081655"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0591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8A4F93-D1E3-45F2-A99A-4899D37538E3}"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3862304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8A4F93-D1E3-45F2-A99A-4899D37538E3}"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2987895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A4F93-D1E3-45F2-A99A-4899D37538E3}"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3661214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A4F93-D1E3-45F2-A99A-4899D37538E3}"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2621160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76400"/>
            <a:ext cx="10566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p:cNvSpPr>
            <a:spLocks noGrp="1"/>
          </p:cNvSpPr>
          <p:nvPr>
            <p:ph sz="quarter" idx="10" hasCustomPrompt="1"/>
          </p:nvPr>
        </p:nvSpPr>
        <p:spPr>
          <a:xfrm>
            <a:off x="609600" y="914400"/>
            <a:ext cx="10668000" cy="533400"/>
          </a:xfrm>
        </p:spPr>
        <p:txBody>
          <a:bodyPr>
            <a:normAutofit/>
          </a:bodyPr>
          <a:lstStyle>
            <a:lvl1pPr marL="0" indent="0">
              <a:buNone/>
              <a:defRPr sz="2667" baseline="0">
                <a:solidFill>
                  <a:schemeClr val="bg1">
                    <a:lumMod val="50000"/>
                  </a:schemeClr>
                </a:solidFill>
              </a:defRPr>
            </a:lvl1pPr>
          </a:lstStyle>
          <a:p>
            <a:pPr lvl="0"/>
            <a:r>
              <a:rPr lang="en-US" dirty="0"/>
              <a:t>Click to edit subtitle style</a:t>
            </a:r>
          </a:p>
        </p:txBody>
      </p:sp>
      <p:sp>
        <p:nvSpPr>
          <p:cNvPr id="23" name="Title 22"/>
          <p:cNvSpPr>
            <a:spLocks noGrp="1"/>
          </p:cNvSpPr>
          <p:nvPr>
            <p:ph type="title"/>
          </p:nvPr>
        </p:nvSpPr>
        <p:spPr>
          <a:xfrm>
            <a:off x="609600" y="274637"/>
            <a:ext cx="10668000" cy="715963"/>
          </a:xfrm>
        </p:spPr>
        <p:txBody>
          <a:bodyPr>
            <a:normAutofit/>
          </a:bodyPr>
          <a:lstStyle>
            <a:lvl1pPr algn="l">
              <a:defRPr sz="5867" b="1">
                <a:solidFill>
                  <a:schemeClr val="accent1">
                    <a:lumMod val="50000"/>
                  </a:schemeClr>
                </a:solidFill>
              </a:defRPr>
            </a:lvl1pPr>
          </a:lstStyle>
          <a:p>
            <a:r>
              <a:rPr lang="en-US" dirty="0"/>
              <a:t>Click to edit Master title style</a:t>
            </a:r>
          </a:p>
        </p:txBody>
      </p:sp>
      <p:sp>
        <p:nvSpPr>
          <p:cNvPr id="12" name="Slide Number Placeholder 5"/>
          <p:cNvSpPr>
            <a:spLocks noGrp="1"/>
          </p:cNvSpPr>
          <p:nvPr>
            <p:ph type="sldNum" sz="quarter" idx="12"/>
          </p:nvPr>
        </p:nvSpPr>
        <p:spPr>
          <a:xfrm>
            <a:off x="8737600" y="6356352"/>
            <a:ext cx="2844800" cy="365125"/>
          </a:xfrm>
        </p:spPr>
        <p:txBody>
          <a:bodyPr/>
          <a:lstStyle/>
          <a:p>
            <a:fld id="{F1B41327-2B6F-4AF7-9E91-2931490A5173}" type="slidenum">
              <a:rPr lang="en-US" smtClean="0"/>
              <a:t>‹#›</a:t>
            </a:fld>
            <a:endParaRPr lang="en-US" dirty="0"/>
          </a:p>
        </p:txBody>
      </p:sp>
    </p:spTree>
    <p:extLst>
      <p:ext uri="{BB962C8B-B14F-4D97-AF65-F5344CB8AC3E}">
        <p14:creationId xmlns:p14="http://schemas.microsoft.com/office/powerpoint/2010/main" val="42104866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47535" y="365125"/>
            <a:ext cx="10006265" cy="728162"/>
          </a:xfrm>
        </p:spPr>
        <p:txBody>
          <a:bodyPr/>
          <a:lstStyle>
            <a:lvl1pPr>
              <a:defRPr b="1">
                <a:solidFill>
                  <a:srgbClr val="3F4A75"/>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1347535" y="1909634"/>
            <a:ext cx="10006265" cy="3783475"/>
          </a:xfrm>
          <a:noFill/>
        </p:spPr>
        <p:txBody>
          <a:bodyPr/>
          <a:lstStyle>
            <a:lvl1pPr>
              <a:lnSpc>
                <a:spcPct val="110000"/>
              </a:lnSpc>
              <a:defRPr>
                <a:latin typeface="+mn-lt"/>
              </a:defRPr>
            </a:lvl1pPr>
            <a:lvl2pPr>
              <a:lnSpc>
                <a:spcPct val="110000"/>
              </a:lnSpc>
              <a:defRPr>
                <a:latin typeface="+mn-lt"/>
              </a:defRPr>
            </a:lvl2pPr>
            <a:lvl3pPr>
              <a:lnSpc>
                <a:spcPct val="110000"/>
              </a:lnSpc>
              <a:defRPr>
                <a:latin typeface="+mn-lt"/>
              </a:defRPr>
            </a:lvl3pPr>
            <a:lvl4pPr>
              <a:lnSpc>
                <a:spcPct val="110000"/>
              </a:lnSpc>
              <a:defRPr>
                <a:latin typeface="+mn-lt"/>
              </a:defRPr>
            </a:lvl4pPr>
            <a:lvl5pPr>
              <a:lnSpc>
                <a:spcPct val="110000"/>
              </a:lnSpc>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68A4F93-D1E3-45F2-A99A-4899D37538E3}"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8031B-20CB-41F1-9717-940801FC498A}" type="slidenum">
              <a:rPr lang="en-US" smtClean="0"/>
              <a:t>‹#›</a:t>
            </a:fld>
            <a:endParaRPr lang="en-US"/>
          </a:p>
        </p:txBody>
      </p:sp>
      <p:cxnSp>
        <p:nvCxnSpPr>
          <p:cNvPr id="8" name="Straight Connector 7"/>
          <p:cNvCxnSpPr/>
          <p:nvPr userDrawn="1"/>
        </p:nvCxnSpPr>
        <p:spPr>
          <a:xfrm>
            <a:off x="1010653" y="365125"/>
            <a:ext cx="0" cy="1192213"/>
          </a:xfrm>
          <a:prstGeom prst="line">
            <a:avLst/>
          </a:prstGeom>
          <a:ln w="76200">
            <a:solidFill>
              <a:srgbClr val="3F4A75"/>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3423" y="5811294"/>
            <a:ext cx="1340377" cy="426871"/>
          </a:xfrm>
          <a:prstGeom prst="rect">
            <a:avLst/>
          </a:prstGeom>
        </p:spPr>
      </p:pic>
      <p:cxnSp>
        <p:nvCxnSpPr>
          <p:cNvPr id="28" name="Straight Connector 27"/>
          <p:cNvCxnSpPr/>
          <p:nvPr userDrawn="1"/>
        </p:nvCxnSpPr>
        <p:spPr>
          <a:xfrm>
            <a:off x="1347535" y="6004053"/>
            <a:ext cx="8406065" cy="0"/>
          </a:xfrm>
          <a:prstGeom prst="line">
            <a:avLst/>
          </a:prstGeom>
          <a:ln w="38100">
            <a:solidFill>
              <a:srgbClr val="3F4A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4029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9423" y="365125"/>
            <a:ext cx="10484377" cy="728162"/>
          </a:xfrm>
        </p:spPr>
        <p:txBody>
          <a:bodyPr/>
          <a:lstStyle>
            <a:lvl1pPr>
              <a:defRPr b="1">
                <a:solidFill>
                  <a:srgbClr val="17A185"/>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1347535" y="1828800"/>
            <a:ext cx="10006265" cy="3864309"/>
          </a:xfrm>
        </p:spPr>
        <p:txBody>
          <a:bodyPr/>
          <a:lstStyle>
            <a:lvl1pPr>
              <a:lnSpc>
                <a:spcPct val="110000"/>
              </a:lnSpc>
              <a:defRPr>
                <a:latin typeface="+mn-lt"/>
              </a:defRPr>
            </a:lvl1pPr>
            <a:lvl2pPr>
              <a:lnSpc>
                <a:spcPct val="110000"/>
              </a:lnSpc>
              <a:defRPr>
                <a:latin typeface="+mn-lt"/>
              </a:defRPr>
            </a:lvl2pPr>
            <a:lvl3pPr>
              <a:lnSpc>
                <a:spcPct val="110000"/>
              </a:lnSpc>
              <a:defRPr>
                <a:latin typeface="+mn-lt"/>
              </a:defRPr>
            </a:lvl3pPr>
            <a:lvl4pPr>
              <a:lnSpc>
                <a:spcPct val="110000"/>
              </a:lnSpc>
              <a:defRPr>
                <a:latin typeface="+mn-lt"/>
              </a:defRPr>
            </a:lvl4pPr>
            <a:lvl5pPr>
              <a:lnSpc>
                <a:spcPct val="110000"/>
              </a:lnSpc>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68A4F93-D1E3-45F2-A99A-4899D37538E3}"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3F4A75"/>
                </a:solidFill>
              </a:defRPr>
            </a:lvl1pPr>
          </a:lstStyle>
          <a:p>
            <a:fld id="{44A8031B-20CB-41F1-9717-940801FC498A}" type="slidenum">
              <a:rPr lang="en-US" smtClean="0"/>
              <a:pPr/>
              <a:t>‹#›</a:t>
            </a:fld>
            <a:endParaRPr lang="en-US"/>
          </a:p>
        </p:txBody>
      </p:sp>
      <p:cxnSp>
        <p:nvCxnSpPr>
          <p:cNvPr id="11" name="Straight Connector 10"/>
          <p:cNvCxnSpPr/>
          <p:nvPr userDrawn="1"/>
        </p:nvCxnSpPr>
        <p:spPr>
          <a:xfrm>
            <a:off x="869423" y="1323474"/>
            <a:ext cx="4350277" cy="0"/>
          </a:xfrm>
          <a:prstGeom prst="line">
            <a:avLst/>
          </a:prstGeom>
          <a:ln w="76200">
            <a:solidFill>
              <a:srgbClr val="3F4A75"/>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3423" y="5811294"/>
            <a:ext cx="1340377" cy="426871"/>
          </a:xfrm>
          <a:prstGeom prst="rect">
            <a:avLst/>
          </a:prstGeom>
        </p:spPr>
      </p:pic>
      <p:cxnSp>
        <p:nvCxnSpPr>
          <p:cNvPr id="20" name="Straight Connector 19"/>
          <p:cNvCxnSpPr/>
          <p:nvPr userDrawn="1"/>
        </p:nvCxnSpPr>
        <p:spPr>
          <a:xfrm>
            <a:off x="1347535" y="6004053"/>
            <a:ext cx="8406065" cy="0"/>
          </a:xfrm>
          <a:prstGeom prst="line">
            <a:avLst/>
          </a:prstGeom>
          <a:ln w="38100">
            <a:solidFill>
              <a:srgbClr val="3F4A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167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14416"/>
          <a:stretch/>
        </p:blipFill>
        <p:spPr>
          <a:xfrm>
            <a:off x="-1" y="0"/>
            <a:ext cx="12211844" cy="6858000"/>
          </a:xfrm>
          <a:prstGeom prst="rect">
            <a:avLst/>
          </a:prstGeom>
        </p:spPr>
      </p:pic>
      <p:sp>
        <p:nvSpPr>
          <p:cNvPr id="2" name="Title 1"/>
          <p:cNvSpPr>
            <a:spLocks noGrp="1"/>
          </p:cNvSpPr>
          <p:nvPr>
            <p:ph type="title" hasCustomPrompt="1"/>
          </p:nvPr>
        </p:nvSpPr>
        <p:spPr>
          <a:xfrm>
            <a:off x="2209800" y="2469366"/>
            <a:ext cx="9144000" cy="1166334"/>
          </a:xfrm>
        </p:spPr>
        <p:txBody>
          <a:bodyPr>
            <a:noAutofit/>
          </a:bodyPr>
          <a:lstStyle>
            <a:lvl1pPr algn="l">
              <a:defRPr sz="6000" b="1">
                <a:solidFill>
                  <a:srgbClr val="3F4A75"/>
                </a:solidFill>
                <a:latin typeface="Century Gothic" panose="020B0502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C68A4F93-D1E3-45F2-A99A-4899D37538E3}" type="datetimeFigureOut">
              <a:rPr lang="en-US" smtClean="0"/>
              <a:t>8/14/2024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A8031B-20CB-41F1-9717-940801FC498A}" type="slidenum">
              <a:rPr lang="en-US" smtClean="0"/>
              <a:t>‹#›</a:t>
            </a:fld>
            <a:endParaRPr lang="en-US"/>
          </a:p>
        </p:txBody>
      </p:sp>
      <p:grpSp>
        <p:nvGrpSpPr>
          <p:cNvPr id="45" name="Group 44"/>
          <p:cNvGrpSpPr/>
          <p:nvPr userDrawn="1"/>
        </p:nvGrpSpPr>
        <p:grpSpPr>
          <a:xfrm>
            <a:off x="838200" y="1003636"/>
            <a:ext cx="2743200" cy="2775859"/>
            <a:chOff x="838200" y="2165686"/>
            <a:chExt cx="2743200" cy="2775859"/>
          </a:xfrm>
        </p:grpSpPr>
        <p:cxnSp>
          <p:nvCxnSpPr>
            <p:cNvPr id="9" name="Elbow Connector 8"/>
            <p:cNvCxnSpPr/>
            <p:nvPr userDrawn="1"/>
          </p:nvCxnSpPr>
          <p:spPr>
            <a:xfrm>
              <a:off x="838200" y="2165686"/>
              <a:ext cx="2743200" cy="947196"/>
            </a:xfrm>
            <a:prstGeom prst="bentConnector3">
              <a:avLst>
                <a:gd name="adj1" fmla="val 98622"/>
              </a:avLst>
            </a:prstGeom>
            <a:ln w="76200">
              <a:solidFill>
                <a:srgbClr val="17A185"/>
              </a:solidFill>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userDrawn="1"/>
          </p:nvCxnSpPr>
          <p:spPr>
            <a:xfrm rot="16200000" flipH="1">
              <a:off x="693506" y="3612408"/>
              <a:ext cx="1513800" cy="1144473"/>
            </a:xfrm>
            <a:prstGeom prst="bentConnector3">
              <a:avLst>
                <a:gd name="adj1" fmla="val 96993"/>
              </a:avLst>
            </a:prstGeom>
            <a:ln w="76200">
              <a:solidFill>
                <a:srgbClr val="17A185"/>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878169" y="2165686"/>
              <a:ext cx="0" cy="1346036"/>
            </a:xfrm>
            <a:prstGeom prst="line">
              <a:avLst/>
            </a:prstGeom>
            <a:ln w="76200">
              <a:solidFill>
                <a:srgbClr val="17A185"/>
              </a:solidFill>
            </a:ln>
          </p:spPr>
          <p:style>
            <a:lnRef idx="1">
              <a:schemeClr val="accent1"/>
            </a:lnRef>
            <a:fillRef idx="0">
              <a:schemeClr val="accent1"/>
            </a:fillRef>
            <a:effectRef idx="0">
              <a:schemeClr val="accent1"/>
            </a:effectRef>
            <a:fontRef idx="minor">
              <a:schemeClr val="tx1"/>
            </a:fontRef>
          </p:style>
        </p:cxnSp>
      </p:grpSp>
      <p:pic>
        <p:nvPicPr>
          <p:cNvPr id="46" name="Picture 4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13423" y="5811294"/>
            <a:ext cx="1340377" cy="426871"/>
          </a:xfrm>
          <a:prstGeom prst="rect">
            <a:avLst/>
          </a:prstGeom>
        </p:spPr>
      </p:pic>
      <p:cxnSp>
        <p:nvCxnSpPr>
          <p:cNvPr id="47" name="Straight Connector 46"/>
          <p:cNvCxnSpPr/>
          <p:nvPr userDrawn="1"/>
        </p:nvCxnSpPr>
        <p:spPr>
          <a:xfrm>
            <a:off x="1347535" y="6004053"/>
            <a:ext cx="8406065" cy="0"/>
          </a:xfrm>
          <a:prstGeom prst="line">
            <a:avLst/>
          </a:prstGeom>
          <a:ln w="38100">
            <a:solidFill>
              <a:srgbClr val="3F4A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906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8A4F93-D1E3-45F2-A99A-4899D37538E3}"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8031B-20CB-41F1-9717-940801FC498A}" type="slidenum">
              <a:rPr lang="en-US" smtClean="0"/>
              <a:t>‹#›</a:t>
            </a:fld>
            <a:endParaRPr lang="en-US"/>
          </a:p>
        </p:txBody>
      </p:sp>
      <p:sp>
        <p:nvSpPr>
          <p:cNvPr id="8" name="Title 1"/>
          <p:cNvSpPr>
            <a:spLocks noGrp="1"/>
          </p:cNvSpPr>
          <p:nvPr>
            <p:ph type="title" hasCustomPrompt="1"/>
          </p:nvPr>
        </p:nvSpPr>
        <p:spPr>
          <a:xfrm>
            <a:off x="1347535" y="365125"/>
            <a:ext cx="10006265" cy="728162"/>
          </a:xfrm>
        </p:spPr>
        <p:txBody>
          <a:bodyPr/>
          <a:lstStyle>
            <a:lvl1pPr>
              <a:defRPr b="1">
                <a:solidFill>
                  <a:srgbClr val="3F4A75"/>
                </a:solidFill>
                <a:latin typeface="Century Gothic" panose="020B0502020202020204" pitchFamily="34" charset="0"/>
              </a:defRPr>
            </a:lvl1pPr>
          </a:lstStyle>
          <a:p>
            <a:r>
              <a:rPr lang="en-US" dirty="0"/>
              <a:t>CLICK TO EDIT MASTER TITLE STYLE</a:t>
            </a:r>
          </a:p>
        </p:txBody>
      </p:sp>
      <p:cxnSp>
        <p:nvCxnSpPr>
          <p:cNvPr id="9" name="Straight Connector 8"/>
          <p:cNvCxnSpPr/>
          <p:nvPr userDrawn="1"/>
        </p:nvCxnSpPr>
        <p:spPr>
          <a:xfrm>
            <a:off x="1010653" y="365125"/>
            <a:ext cx="0" cy="1192213"/>
          </a:xfrm>
          <a:prstGeom prst="line">
            <a:avLst/>
          </a:prstGeom>
          <a:ln w="76200">
            <a:solidFill>
              <a:srgbClr val="3F4A7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3423" y="5811294"/>
            <a:ext cx="1340377" cy="426871"/>
          </a:xfrm>
          <a:prstGeom prst="rect">
            <a:avLst/>
          </a:prstGeom>
        </p:spPr>
      </p:pic>
      <p:cxnSp>
        <p:nvCxnSpPr>
          <p:cNvPr id="12" name="Straight Connector 11"/>
          <p:cNvCxnSpPr/>
          <p:nvPr userDrawn="1"/>
        </p:nvCxnSpPr>
        <p:spPr>
          <a:xfrm>
            <a:off x="1347535" y="6004053"/>
            <a:ext cx="8406065" cy="0"/>
          </a:xfrm>
          <a:prstGeom prst="line">
            <a:avLst/>
          </a:prstGeom>
          <a:ln w="38100">
            <a:solidFill>
              <a:srgbClr val="3F4A75"/>
            </a:solidFill>
          </a:ln>
        </p:spPr>
        <p:style>
          <a:lnRef idx="1">
            <a:schemeClr val="accent1"/>
          </a:lnRef>
          <a:fillRef idx="0">
            <a:schemeClr val="accent1"/>
          </a:fillRef>
          <a:effectRef idx="0">
            <a:schemeClr val="accent1"/>
          </a:effectRef>
          <a:fontRef idx="minor">
            <a:schemeClr val="tx1"/>
          </a:fontRef>
        </p:style>
      </p:cxnSp>
      <p:sp>
        <p:nvSpPr>
          <p:cNvPr id="17" name="L-Shape 16"/>
          <p:cNvSpPr/>
          <p:nvPr userDrawn="1"/>
        </p:nvSpPr>
        <p:spPr>
          <a:xfrm rot="5400000">
            <a:off x="1347341" y="2057023"/>
            <a:ext cx="563543" cy="563156"/>
          </a:xfrm>
          <a:prstGeom prst="corner">
            <a:avLst>
              <a:gd name="adj1" fmla="val 8373"/>
              <a:gd name="adj2" fmla="val 6990"/>
            </a:avLst>
          </a:prstGeom>
          <a:solidFill>
            <a:srgbClr val="17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Shape 19"/>
          <p:cNvSpPr/>
          <p:nvPr userDrawn="1"/>
        </p:nvSpPr>
        <p:spPr>
          <a:xfrm rot="5400000">
            <a:off x="6350473" y="2057023"/>
            <a:ext cx="563543" cy="563156"/>
          </a:xfrm>
          <a:prstGeom prst="corner">
            <a:avLst>
              <a:gd name="adj1" fmla="val 8373"/>
              <a:gd name="adj2" fmla="val 6990"/>
            </a:avLst>
          </a:prstGeom>
          <a:solidFill>
            <a:srgbClr val="17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0502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8A4F93-D1E3-45F2-A99A-4899D37538E3}"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2894457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8A4F93-D1E3-45F2-A99A-4899D37538E3}" type="datetimeFigureOut">
              <a:rPr lang="en-US" smtClean="0"/>
              <a:t>8/14/2024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4033416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8A4F93-D1E3-45F2-A99A-4899D37538E3}" type="datetimeFigureOut">
              <a:rPr lang="en-US" smtClean="0"/>
              <a:t>8/14/2024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489778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A4F93-D1E3-45F2-A99A-4899D37538E3}" type="datetimeFigureOut">
              <a:rPr lang="en-US" smtClean="0"/>
              <a:t>8/14/2024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299729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8A4F93-D1E3-45F2-A99A-4899D37538E3}" type="datetimeFigureOut">
              <a:rPr lang="en-US" smtClean="0"/>
              <a:t>8/14/2024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8031B-20CB-41F1-9717-940801FC498A}" type="slidenum">
              <a:rPr lang="en-US" smtClean="0"/>
              <a:t>‹#›</a:t>
            </a:fld>
            <a:endParaRPr lang="en-US"/>
          </a:p>
        </p:txBody>
      </p:sp>
    </p:spTree>
    <p:extLst>
      <p:ext uri="{BB962C8B-B14F-4D97-AF65-F5344CB8AC3E}">
        <p14:creationId xmlns:p14="http://schemas.microsoft.com/office/powerpoint/2010/main" val="1913915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2" r:id="rId5"/>
    <p:sldLayoutId id="2147483651"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hyperlink" Target="http://www.hbecpa.com/" TargetMode="Externa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18135" y="2971800"/>
            <a:ext cx="5164265" cy="2324099"/>
          </a:xfrm>
        </p:spPr>
        <p:txBody>
          <a:bodyPr/>
          <a:lstStyle/>
          <a:p>
            <a:pPr>
              <a:lnSpc>
                <a:spcPct val="100000"/>
              </a:lnSpc>
              <a:spcBef>
                <a:spcPts val="1200"/>
              </a:spcBef>
              <a:spcAft>
                <a:spcPts val="1200"/>
              </a:spcAft>
            </a:pPr>
            <a:r>
              <a:rPr lang="en-US" sz="2000" dirty="0"/>
              <a:t>August 13, 2024</a:t>
            </a:r>
            <a:br>
              <a:rPr lang="en-US" sz="1800" dirty="0"/>
            </a:br>
            <a:r>
              <a:rPr lang="en-US" sz="2800" dirty="0"/>
              <a:t>Federal Estate Tax Sunsetting to Lower Exemptions and Common Misconceptions</a:t>
            </a:r>
          </a:p>
        </p:txBody>
      </p:sp>
      <p:sp>
        <p:nvSpPr>
          <p:cNvPr id="3" name="Text Placeholder 2"/>
          <p:cNvSpPr>
            <a:spLocks noGrp="1"/>
          </p:cNvSpPr>
          <p:nvPr>
            <p:ph type="body" idx="1"/>
          </p:nvPr>
        </p:nvSpPr>
        <p:spPr>
          <a:xfrm>
            <a:off x="6418135" y="5681320"/>
            <a:ext cx="5697665" cy="445669"/>
          </a:xfrm>
        </p:spPr>
        <p:txBody>
          <a:bodyPr/>
          <a:lstStyle/>
          <a:p>
            <a:pPr>
              <a:lnSpc>
                <a:spcPct val="100000"/>
              </a:lnSpc>
              <a:spcBef>
                <a:spcPts val="0"/>
              </a:spcBef>
            </a:pPr>
            <a:r>
              <a:rPr lang="en-US" sz="2000" dirty="0"/>
              <a:t>Chad L. Pfeiffer | Principal, HBE LLP </a:t>
            </a:r>
          </a:p>
          <a:p>
            <a:pPr>
              <a:lnSpc>
                <a:spcPct val="100000"/>
              </a:lnSpc>
              <a:spcBef>
                <a:spcPts val="0"/>
              </a:spcBef>
            </a:pPr>
            <a:r>
              <a:rPr lang="en-US" sz="2000" dirty="0"/>
              <a:t>Lynda M. Anderson, CPA | Manager, HBE LLP </a:t>
            </a:r>
          </a:p>
          <a:p>
            <a:pPr>
              <a:lnSpc>
                <a:spcPct val="100000"/>
              </a:lnSpc>
              <a:spcBef>
                <a:spcPts val="0"/>
              </a:spcBef>
            </a:pPr>
            <a:endParaRPr lang="en-US" sz="2000" dirty="0"/>
          </a:p>
        </p:txBody>
      </p:sp>
    </p:spTree>
    <p:extLst>
      <p:ext uri="{BB962C8B-B14F-4D97-AF65-F5344CB8AC3E}">
        <p14:creationId xmlns:p14="http://schemas.microsoft.com/office/powerpoint/2010/main" val="3935601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11376-0705-3DFF-31DC-3078B81E39FB}"/>
              </a:ext>
            </a:extLst>
          </p:cNvPr>
          <p:cNvSpPr>
            <a:spLocks noGrp="1"/>
          </p:cNvSpPr>
          <p:nvPr>
            <p:ph type="title"/>
          </p:nvPr>
        </p:nvSpPr>
        <p:spPr/>
        <p:txBody>
          <a:bodyPr>
            <a:normAutofit/>
          </a:bodyPr>
          <a:lstStyle/>
          <a:p>
            <a:r>
              <a:rPr lang="en-US" sz="3200" dirty="0"/>
              <a:t>What is the Federal Estate Tax?</a:t>
            </a:r>
          </a:p>
        </p:txBody>
      </p:sp>
      <p:sp>
        <p:nvSpPr>
          <p:cNvPr id="3" name="Content Placeholder 2">
            <a:extLst>
              <a:ext uri="{FF2B5EF4-FFF2-40B4-BE49-F238E27FC236}">
                <a16:creationId xmlns:a16="http://schemas.microsoft.com/office/drawing/2014/main" id="{8BABB60D-48EE-5B6E-7262-8922588BF6E3}"/>
              </a:ext>
            </a:extLst>
          </p:cNvPr>
          <p:cNvSpPr>
            <a:spLocks noGrp="1"/>
          </p:cNvSpPr>
          <p:nvPr>
            <p:ph idx="1"/>
          </p:nvPr>
        </p:nvSpPr>
        <p:spPr/>
        <p:txBody>
          <a:bodyPr>
            <a:normAutofit fontScale="92500" lnSpcReduction="20000"/>
          </a:bodyPr>
          <a:lstStyle/>
          <a:p>
            <a:r>
              <a:rPr lang="en-US" dirty="0"/>
              <a:t>The federal estate tax is a federal  tax imposed on the transfer of a deceased person's property to heirs.   </a:t>
            </a:r>
          </a:p>
          <a:p>
            <a:r>
              <a:rPr lang="en-US" dirty="0"/>
              <a:t>As of 2024, the federal estate tax only applies to estates with a value exceeding $13.61 million. </a:t>
            </a:r>
          </a:p>
          <a:p>
            <a:r>
              <a:rPr lang="en-US" dirty="0"/>
              <a:t>The rate exceeding the $13.61 million threshold is 40%.</a:t>
            </a:r>
          </a:p>
          <a:p>
            <a:r>
              <a:rPr lang="en-US" dirty="0"/>
              <a:t>The estate tax is related to the gift tax, which applies to transfers of wealth during a person's lifetime. Both taxes share a unified exemption amount. For instance, large gifts made during a person’s lifetime reduce the amount of the estate tax exemption available at death.</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83864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11376-0705-3DFF-31DC-3078B81E39FB}"/>
              </a:ext>
            </a:extLst>
          </p:cNvPr>
          <p:cNvSpPr>
            <a:spLocks noGrp="1"/>
          </p:cNvSpPr>
          <p:nvPr>
            <p:ph type="title"/>
          </p:nvPr>
        </p:nvSpPr>
        <p:spPr/>
        <p:txBody>
          <a:bodyPr>
            <a:normAutofit/>
          </a:bodyPr>
          <a:lstStyle/>
          <a:p>
            <a:r>
              <a:rPr lang="en-US" sz="3200" dirty="0"/>
              <a:t>What is Currently Happening</a:t>
            </a:r>
          </a:p>
        </p:txBody>
      </p:sp>
      <p:sp>
        <p:nvSpPr>
          <p:cNvPr id="3" name="Content Placeholder 2">
            <a:extLst>
              <a:ext uri="{FF2B5EF4-FFF2-40B4-BE49-F238E27FC236}">
                <a16:creationId xmlns:a16="http://schemas.microsoft.com/office/drawing/2014/main" id="{8BABB60D-48EE-5B6E-7262-8922588BF6E3}"/>
              </a:ext>
            </a:extLst>
          </p:cNvPr>
          <p:cNvSpPr>
            <a:spLocks noGrp="1"/>
          </p:cNvSpPr>
          <p:nvPr>
            <p:ph idx="1"/>
          </p:nvPr>
        </p:nvSpPr>
        <p:spPr/>
        <p:txBody>
          <a:bodyPr>
            <a:normAutofit/>
          </a:bodyPr>
          <a:lstStyle/>
          <a:p>
            <a:r>
              <a:rPr lang="en-US" dirty="0"/>
              <a:t>On January 1, 2026 the current estate tax exemption is scheduled to reset (sunset) to approximately $7,080,000, as adjusted for inflation, unless Congress acts.</a:t>
            </a:r>
          </a:p>
          <a:p>
            <a:r>
              <a:rPr lang="en-US" dirty="0"/>
              <a:t>This is a sharp reduction from the 2024 exemption of $13.61M.</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251596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C33F9-3D45-6E94-1E82-275D8C63B2F2}"/>
              </a:ext>
            </a:extLst>
          </p:cNvPr>
          <p:cNvSpPr>
            <a:spLocks noGrp="1"/>
          </p:cNvSpPr>
          <p:nvPr>
            <p:ph type="title"/>
          </p:nvPr>
        </p:nvSpPr>
        <p:spPr/>
        <p:txBody>
          <a:bodyPr>
            <a:noAutofit/>
          </a:bodyPr>
          <a:lstStyle/>
          <a:p>
            <a:r>
              <a:rPr lang="en-US" sz="3200" dirty="0"/>
              <a:t>Historical Chart</a:t>
            </a:r>
          </a:p>
        </p:txBody>
      </p:sp>
      <p:graphicFrame>
        <p:nvGraphicFramePr>
          <p:cNvPr id="5" name="Content Placeholder 4">
            <a:extLst>
              <a:ext uri="{FF2B5EF4-FFF2-40B4-BE49-F238E27FC236}">
                <a16:creationId xmlns:a16="http://schemas.microsoft.com/office/drawing/2014/main" id="{092FB9AE-2CEA-F45C-4AC6-2C1AB855D120}"/>
              </a:ext>
            </a:extLst>
          </p:cNvPr>
          <p:cNvGraphicFramePr>
            <a:graphicFrameLocks noGrp="1"/>
          </p:cNvGraphicFramePr>
          <p:nvPr>
            <p:ph idx="1"/>
            <p:extLst>
              <p:ext uri="{D42A27DB-BD31-4B8C-83A1-F6EECF244321}">
                <p14:modId xmlns:p14="http://schemas.microsoft.com/office/powerpoint/2010/main" val="1136700160"/>
              </p:ext>
            </p:extLst>
          </p:nvPr>
        </p:nvGraphicFramePr>
        <p:xfrm>
          <a:off x="1233054" y="1674863"/>
          <a:ext cx="4239491" cy="4063075"/>
        </p:xfrm>
        <a:graphic>
          <a:graphicData uri="http://schemas.openxmlformats.org/drawingml/2006/table">
            <a:tbl>
              <a:tblPr firstRow="1" firstCol="1" bandRow="1">
                <a:tableStyleId>{5C22544A-7EE6-4342-B048-85BDC9FD1C3A}</a:tableStyleId>
              </a:tblPr>
              <a:tblGrid>
                <a:gridCol w="632959">
                  <a:extLst>
                    <a:ext uri="{9D8B030D-6E8A-4147-A177-3AD203B41FA5}">
                      <a16:colId xmlns:a16="http://schemas.microsoft.com/office/drawing/2014/main" val="2803863447"/>
                    </a:ext>
                  </a:extLst>
                </a:gridCol>
                <a:gridCol w="1691169">
                  <a:extLst>
                    <a:ext uri="{9D8B030D-6E8A-4147-A177-3AD203B41FA5}">
                      <a16:colId xmlns:a16="http://schemas.microsoft.com/office/drawing/2014/main" val="101499726"/>
                    </a:ext>
                  </a:extLst>
                </a:gridCol>
                <a:gridCol w="1915363">
                  <a:extLst>
                    <a:ext uri="{9D8B030D-6E8A-4147-A177-3AD203B41FA5}">
                      <a16:colId xmlns:a16="http://schemas.microsoft.com/office/drawing/2014/main" val="679557959"/>
                    </a:ext>
                  </a:extLst>
                </a:gridCol>
              </a:tblGrid>
              <a:tr h="656107">
                <a:tc>
                  <a:txBody>
                    <a:bodyPr/>
                    <a:lstStyle/>
                    <a:p>
                      <a:pPr algn="ctr"/>
                      <a:r>
                        <a:rPr lang="en-US" sz="1600" dirty="0"/>
                        <a:t>Year</a:t>
                      </a:r>
                    </a:p>
                  </a:txBody>
                  <a:tcPr marL="48556" marR="48556" marT="24278" marB="24278" anchor="ctr"/>
                </a:tc>
                <a:tc>
                  <a:txBody>
                    <a:bodyPr/>
                    <a:lstStyle/>
                    <a:p>
                      <a:pPr algn="ctr"/>
                      <a:r>
                        <a:rPr lang="en-US" sz="1600" dirty="0"/>
                        <a:t>Estate Tax Exemption</a:t>
                      </a:r>
                    </a:p>
                  </a:txBody>
                  <a:tcPr marL="48556" marR="48556" marT="24278" marB="24278" anchor="ctr"/>
                </a:tc>
                <a:tc>
                  <a:txBody>
                    <a:bodyPr/>
                    <a:lstStyle/>
                    <a:p>
                      <a:pPr algn="ctr"/>
                      <a:r>
                        <a:rPr lang="en-US" sz="1600" dirty="0"/>
                        <a:t>Top Estate Tax Rate</a:t>
                      </a:r>
                    </a:p>
                  </a:txBody>
                  <a:tcPr marL="48556" marR="48556" marT="24278" marB="24278" anchor="ctr"/>
                </a:tc>
                <a:extLst>
                  <a:ext uri="{0D108BD9-81ED-4DB2-BD59-A6C34878D82A}">
                    <a16:rowId xmlns:a16="http://schemas.microsoft.com/office/drawing/2014/main" val="399084419"/>
                  </a:ext>
                </a:extLst>
              </a:tr>
              <a:tr h="588501">
                <a:tc>
                  <a:txBody>
                    <a:bodyPr/>
                    <a:lstStyle/>
                    <a:p>
                      <a:pPr marL="0" marR="0" algn="ctr">
                        <a:lnSpc>
                          <a:spcPct val="115000"/>
                        </a:lnSpc>
                        <a:spcBef>
                          <a:spcPts val="0"/>
                        </a:spcBef>
                        <a:spcAft>
                          <a:spcPts val="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2001</a:t>
                      </a:r>
                    </a:p>
                  </a:txBody>
                  <a:tcPr marL="5058" marR="5058" marT="5058" marB="5058"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400" kern="0" dirty="0">
                          <a:effectLst/>
                        </a:rPr>
                        <a:t>$1,000,000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Bef>
                          <a:spcPts val="0"/>
                        </a:spcBef>
                        <a:spcAft>
                          <a:spcPts val="0"/>
                        </a:spcAft>
                      </a:pP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400" kern="0" dirty="0">
                          <a:effectLst/>
                        </a:rPr>
                        <a:t>50%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Bef>
                          <a:spcPts val="0"/>
                        </a:spcBef>
                        <a:spcAft>
                          <a:spcPts val="0"/>
                        </a:spcAft>
                      </a:pPr>
                      <a:endParaRPr lang="en-US" sz="1400" kern="100" dirty="0">
                        <a:effectLst/>
                        <a:latin typeface="Aptos" panose="020B0004020202020204" pitchFamily="34" charset="0"/>
                      </a:endParaRPr>
                    </a:p>
                  </a:txBody>
                  <a:tcPr marL="5058" marR="5058" marT="5058" marB="5058" anchor="ctr"/>
                </a:tc>
                <a:extLst>
                  <a:ext uri="{0D108BD9-81ED-4DB2-BD59-A6C34878D82A}">
                    <a16:rowId xmlns:a16="http://schemas.microsoft.com/office/drawing/2014/main" val="658021484"/>
                  </a:ext>
                </a:extLst>
              </a:tr>
              <a:tr h="388366">
                <a:tc>
                  <a:txBody>
                    <a:bodyPr/>
                    <a:lstStyle/>
                    <a:p>
                      <a:pPr marL="0" marR="0" algn="ctr">
                        <a:lnSpc>
                          <a:spcPct val="115000"/>
                        </a:lnSpc>
                        <a:spcBef>
                          <a:spcPts val="0"/>
                        </a:spcBef>
                        <a:spcAft>
                          <a:spcPts val="0"/>
                        </a:spcAft>
                      </a:pPr>
                      <a:r>
                        <a:rPr lang="en-US" sz="1400" kern="0" dirty="0">
                          <a:effectLst/>
                        </a:rPr>
                        <a:t>2009</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algn="ctr">
                        <a:lnSpc>
                          <a:spcPct val="115000"/>
                        </a:lnSpc>
                        <a:spcBef>
                          <a:spcPts val="0"/>
                        </a:spcBef>
                        <a:spcAft>
                          <a:spcPts val="0"/>
                        </a:spcAft>
                      </a:pPr>
                      <a:r>
                        <a:rPr lang="en-US" sz="1400" kern="0" dirty="0">
                          <a:effectLst/>
                        </a:rPr>
                        <a:t>$3,500,000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algn="ctr">
                        <a:lnSpc>
                          <a:spcPct val="115000"/>
                        </a:lnSpc>
                        <a:spcBef>
                          <a:spcPts val="0"/>
                        </a:spcBef>
                        <a:spcAft>
                          <a:spcPts val="0"/>
                        </a:spcAft>
                      </a:pPr>
                      <a:r>
                        <a:rPr lang="en-US" sz="1400" kern="0" dirty="0">
                          <a:effectLst/>
                        </a:rPr>
                        <a:t>45%</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extLst>
                  <a:ext uri="{0D108BD9-81ED-4DB2-BD59-A6C34878D82A}">
                    <a16:rowId xmlns:a16="http://schemas.microsoft.com/office/drawing/2014/main" val="1560736135"/>
                  </a:ext>
                </a:extLst>
              </a:tr>
              <a:tr h="388366">
                <a:tc>
                  <a:txBody>
                    <a:bodyPr/>
                    <a:lstStyle/>
                    <a:p>
                      <a:pPr marL="0" marR="0" algn="ctr">
                        <a:lnSpc>
                          <a:spcPct val="115000"/>
                        </a:lnSpc>
                        <a:spcBef>
                          <a:spcPts val="0"/>
                        </a:spcBef>
                        <a:spcAft>
                          <a:spcPts val="0"/>
                        </a:spcAft>
                      </a:pPr>
                      <a:r>
                        <a:rPr lang="en-US" sz="1400" kern="0" dirty="0">
                          <a:effectLst/>
                        </a:rPr>
                        <a:t>2010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algn="ctr">
                        <a:lnSpc>
                          <a:spcPct val="115000"/>
                        </a:lnSpc>
                        <a:spcBef>
                          <a:spcPts val="0"/>
                        </a:spcBef>
                        <a:spcAft>
                          <a:spcPts val="0"/>
                        </a:spcAft>
                      </a:pPr>
                      <a:r>
                        <a:rPr lang="en-US" sz="1400" kern="0" dirty="0">
                          <a:effectLst/>
                        </a:rPr>
                        <a:t>No estate tax (temporary repeal)</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algn="ctr">
                        <a:lnSpc>
                          <a:spcPct val="115000"/>
                        </a:lnSpc>
                        <a:spcBef>
                          <a:spcPts val="0"/>
                        </a:spcBef>
                        <a:spcAft>
                          <a:spcPts val="0"/>
                        </a:spcAft>
                      </a:pPr>
                      <a:r>
                        <a:rPr lang="en-US" sz="1400" kern="0" dirty="0">
                          <a:effectLst/>
                        </a:rPr>
                        <a:t>N/A</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extLst>
                  <a:ext uri="{0D108BD9-81ED-4DB2-BD59-A6C34878D82A}">
                    <a16:rowId xmlns:a16="http://schemas.microsoft.com/office/drawing/2014/main" val="2210352666"/>
                  </a:ext>
                </a:extLst>
              </a:tr>
              <a:tr h="388366">
                <a:tc>
                  <a:txBody>
                    <a:bodyPr/>
                    <a:lstStyle/>
                    <a:p>
                      <a:pPr marL="0" marR="0" algn="ctr">
                        <a:lnSpc>
                          <a:spcPct val="115000"/>
                        </a:lnSpc>
                        <a:spcBef>
                          <a:spcPts val="0"/>
                        </a:spcBef>
                        <a:spcAft>
                          <a:spcPts val="0"/>
                        </a:spcAft>
                      </a:pPr>
                      <a:r>
                        <a:rPr lang="en-US" sz="1400" kern="0" dirty="0">
                          <a:effectLst/>
                        </a:rPr>
                        <a:t>2011</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algn="ctr">
                        <a:lnSpc>
                          <a:spcPct val="115000"/>
                        </a:lnSpc>
                        <a:spcBef>
                          <a:spcPts val="0"/>
                        </a:spcBef>
                        <a:spcAft>
                          <a:spcPts val="0"/>
                        </a:spcAft>
                      </a:pPr>
                      <a:r>
                        <a:rPr lang="en-US" sz="1400" kern="0" dirty="0">
                          <a:effectLst/>
                        </a:rPr>
                        <a:t>$5,000,000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algn="ctr">
                        <a:lnSpc>
                          <a:spcPct val="115000"/>
                        </a:lnSpc>
                        <a:spcBef>
                          <a:spcPts val="0"/>
                        </a:spcBef>
                        <a:spcAft>
                          <a:spcPts val="0"/>
                        </a:spcAft>
                      </a:pPr>
                      <a:r>
                        <a:rPr lang="en-US" sz="1400" kern="0" dirty="0">
                          <a:effectLst/>
                        </a:rPr>
                        <a:t>35%</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extLst>
                  <a:ext uri="{0D108BD9-81ED-4DB2-BD59-A6C34878D82A}">
                    <a16:rowId xmlns:a16="http://schemas.microsoft.com/office/drawing/2014/main" val="315676764"/>
                  </a:ext>
                </a:extLst>
              </a:tr>
              <a:tr h="388366">
                <a:tc>
                  <a:txBody>
                    <a:bodyPr/>
                    <a:lstStyle/>
                    <a:p>
                      <a:pPr marL="0" marR="0" algn="ctr">
                        <a:lnSpc>
                          <a:spcPct val="115000"/>
                        </a:lnSpc>
                        <a:spcBef>
                          <a:spcPts val="0"/>
                        </a:spcBef>
                        <a:spcAft>
                          <a:spcPts val="0"/>
                        </a:spcAft>
                      </a:pPr>
                      <a:r>
                        <a:rPr lang="en-US" sz="1400" kern="0">
                          <a:effectLst/>
                        </a:rPr>
                        <a:t>2012</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algn="ctr">
                        <a:lnSpc>
                          <a:spcPct val="115000"/>
                        </a:lnSpc>
                        <a:spcBef>
                          <a:spcPts val="0"/>
                        </a:spcBef>
                        <a:spcAft>
                          <a:spcPts val="0"/>
                        </a:spcAft>
                      </a:pPr>
                      <a:r>
                        <a:rPr lang="en-US" sz="1400" kern="0" dirty="0">
                          <a:effectLst/>
                        </a:rPr>
                        <a:t>$5,120,000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algn="ctr">
                        <a:lnSpc>
                          <a:spcPct val="115000"/>
                        </a:lnSpc>
                        <a:spcBef>
                          <a:spcPts val="0"/>
                        </a:spcBef>
                        <a:spcAft>
                          <a:spcPts val="0"/>
                        </a:spcAft>
                      </a:pPr>
                      <a:r>
                        <a:rPr lang="en-US" sz="1400" kern="0" dirty="0">
                          <a:effectLst/>
                        </a:rPr>
                        <a:t>35%</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extLst>
                  <a:ext uri="{0D108BD9-81ED-4DB2-BD59-A6C34878D82A}">
                    <a16:rowId xmlns:a16="http://schemas.microsoft.com/office/drawing/2014/main" val="723033401"/>
                  </a:ext>
                </a:extLst>
              </a:tr>
              <a:tr h="388366">
                <a:tc>
                  <a:txBody>
                    <a:bodyPr/>
                    <a:lstStyle/>
                    <a:p>
                      <a:pPr marL="0" marR="0" algn="ctr">
                        <a:lnSpc>
                          <a:spcPct val="115000"/>
                        </a:lnSpc>
                        <a:spcBef>
                          <a:spcPts val="0"/>
                        </a:spcBef>
                        <a:spcAft>
                          <a:spcPts val="0"/>
                        </a:spcAft>
                      </a:pPr>
                      <a:r>
                        <a:rPr lang="en-US" sz="1400" kern="0">
                          <a:effectLst/>
                        </a:rPr>
                        <a:t>2013</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algn="ctr">
                        <a:lnSpc>
                          <a:spcPct val="115000"/>
                        </a:lnSpc>
                        <a:spcBef>
                          <a:spcPts val="0"/>
                        </a:spcBef>
                        <a:spcAft>
                          <a:spcPts val="0"/>
                        </a:spcAft>
                      </a:pPr>
                      <a:r>
                        <a:rPr lang="en-US" sz="1400" kern="0" dirty="0">
                          <a:effectLst/>
                        </a:rPr>
                        <a:t>$5,250,000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algn="ctr">
                        <a:lnSpc>
                          <a:spcPct val="115000"/>
                        </a:lnSpc>
                        <a:spcBef>
                          <a:spcPts val="0"/>
                        </a:spcBef>
                        <a:spcAft>
                          <a:spcPts val="0"/>
                        </a:spcAft>
                      </a:pPr>
                      <a:r>
                        <a:rPr lang="en-US" sz="1400" kern="0" dirty="0">
                          <a:effectLst/>
                        </a:rPr>
                        <a:t>40%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extLst>
                  <a:ext uri="{0D108BD9-81ED-4DB2-BD59-A6C34878D82A}">
                    <a16:rowId xmlns:a16="http://schemas.microsoft.com/office/drawing/2014/main" val="64174652"/>
                  </a:ext>
                </a:extLst>
              </a:tr>
              <a:tr h="388366">
                <a:tc>
                  <a:txBody>
                    <a:bodyPr/>
                    <a:lstStyle/>
                    <a:p>
                      <a:pPr marL="0" marR="0" algn="ctr">
                        <a:lnSpc>
                          <a:spcPct val="115000"/>
                        </a:lnSpc>
                        <a:spcBef>
                          <a:spcPts val="0"/>
                        </a:spcBef>
                        <a:spcAft>
                          <a:spcPts val="0"/>
                        </a:spcAft>
                      </a:pPr>
                      <a:r>
                        <a:rPr lang="en-US" sz="1400" kern="0" dirty="0">
                          <a:effectLst/>
                        </a:rPr>
                        <a:t>2014</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algn="ctr">
                        <a:lnSpc>
                          <a:spcPct val="115000"/>
                        </a:lnSpc>
                        <a:spcBef>
                          <a:spcPts val="0"/>
                        </a:spcBef>
                        <a:spcAft>
                          <a:spcPts val="0"/>
                        </a:spcAft>
                      </a:pPr>
                      <a:r>
                        <a:rPr lang="en-US" sz="1400" kern="0" dirty="0">
                          <a:effectLst/>
                        </a:rPr>
                        <a:t>$5,340,000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algn="ctr">
                        <a:lnSpc>
                          <a:spcPct val="115000"/>
                        </a:lnSpc>
                        <a:spcBef>
                          <a:spcPts val="0"/>
                        </a:spcBef>
                        <a:spcAft>
                          <a:spcPts val="0"/>
                        </a:spcAft>
                      </a:pPr>
                      <a:r>
                        <a:rPr lang="en-US" sz="1400" kern="0" dirty="0">
                          <a:effectLst/>
                        </a:rPr>
                        <a:t>40%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extLst>
                  <a:ext uri="{0D108BD9-81ED-4DB2-BD59-A6C34878D82A}">
                    <a16:rowId xmlns:a16="http://schemas.microsoft.com/office/drawing/2014/main" val="1159863052"/>
                  </a:ext>
                </a:extLst>
              </a:tr>
              <a:tr h="388366">
                <a:tc>
                  <a:txBody>
                    <a:bodyPr/>
                    <a:lstStyle/>
                    <a:p>
                      <a:pPr marL="0" marR="0" algn="ctr">
                        <a:lnSpc>
                          <a:spcPct val="115000"/>
                        </a:lnSpc>
                        <a:spcBef>
                          <a:spcPts val="0"/>
                        </a:spcBef>
                        <a:spcAft>
                          <a:spcPts val="0"/>
                        </a:spcAft>
                      </a:pPr>
                      <a:r>
                        <a:rPr lang="en-US" sz="1400" kern="0">
                          <a:effectLst/>
                        </a:rPr>
                        <a:t>2015</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algn="ctr">
                        <a:lnSpc>
                          <a:spcPct val="115000"/>
                        </a:lnSpc>
                        <a:spcBef>
                          <a:spcPts val="0"/>
                        </a:spcBef>
                        <a:spcAft>
                          <a:spcPts val="0"/>
                        </a:spcAft>
                      </a:pPr>
                      <a:r>
                        <a:rPr lang="en-US" sz="1400" kern="0" dirty="0">
                          <a:effectLst/>
                        </a:rPr>
                        <a:t>$5,430,000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algn="ctr">
                        <a:lnSpc>
                          <a:spcPct val="115000"/>
                        </a:lnSpc>
                        <a:spcBef>
                          <a:spcPts val="0"/>
                        </a:spcBef>
                        <a:spcAft>
                          <a:spcPts val="0"/>
                        </a:spcAft>
                      </a:pPr>
                      <a:r>
                        <a:rPr lang="en-US" sz="1400" kern="0" dirty="0">
                          <a:effectLst/>
                        </a:rPr>
                        <a:t>40%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extLst>
                  <a:ext uri="{0D108BD9-81ED-4DB2-BD59-A6C34878D82A}">
                    <a16:rowId xmlns:a16="http://schemas.microsoft.com/office/drawing/2014/main" val="166831785"/>
                  </a:ext>
                </a:extLst>
              </a:tr>
            </a:tbl>
          </a:graphicData>
        </a:graphic>
      </p:graphicFrame>
      <p:graphicFrame>
        <p:nvGraphicFramePr>
          <p:cNvPr id="10" name="Table 9">
            <a:extLst>
              <a:ext uri="{FF2B5EF4-FFF2-40B4-BE49-F238E27FC236}">
                <a16:creationId xmlns:a16="http://schemas.microsoft.com/office/drawing/2014/main" id="{DC78597A-FE6A-BB43-0904-04B02D748B62}"/>
              </a:ext>
            </a:extLst>
          </p:cNvPr>
          <p:cNvGraphicFramePr>
            <a:graphicFrameLocks noGrp="1"/>
          </p:cNvGraphicFramePr>
          <p:nvPr>
            <p:extLst>
              <p:ext uri="{D42A27DB-BD31-4B8C-83A1-F6EECF244321}">
                <p14:modId xmlns:p14="http://schemas.microsoft.com/office/powerpoint/2010/main" val="745152661"/>
              </p:ext>
            </p:extLst>
          </p:nvPr>
        </p:nvGraphicFramePr>
        <p:xfrm>
          <a:off x="5618018" y="1674862"/>
          <a:ext cx="4326082" cy="4063079"/>
        </p:xfrm>
        <a:graphic>
          <a:graphicData uri="http://schemas.openxmlformats.org/drawingml/2006/table">
            <a:tbl>
              <a:tblPr firstRow="1" firstCol="1" bandRow="1">
                <a:tableStyleId>{5C22544A-7EE6-4342-B048-85BDC9FD1C3A}</a:tableStyleId>
              </a:tblPr>
              <a:tblGrid>
                <a:gridCol w="645887">
                  <a:extLst>
                    <a:ext uri="{9D8B030D-6E8A-4147-A177-3AD203B41FA5}">
                      <a16:colId xmlns:a16="http://schemas.microsoft.com/office/drawing/2014/main" val="1878597462"/>
                    </a:ext>
                  </a:extLst>
                </a:gridCol>
                <a:gridCol w="1725711">
                  <a:extLst>
                    <a:ext uri="{9D8B030D-6E8A-4147-A177-3AD203B41FA5}">
                      <a16:colId xmlns:a16="http://schemas.microsoft.com/office/drawing/2014/main" val="2235321394"/>
                    </a:ext>
                  </a:extLst>
                </a:gridCol>
                <a:gridCol w="1954484">
                  <a:extLst>
                    <a:ext uri="{9D8B030D-6E8A-4147-A177-3AD203B41FA5}">
                      <a16:colId xmlns:a16="http://schemas.microsoft.com/office/drawing/2014/main" val="1620169003"/>
                    </a:ext>
                  </a:extLst>
                </a:gridCol>
              </a:tblGrid>
              <a:tr h="612614">
                <a:tc>
                  <a:txBody>
                    <a:bodyPr/>
                    <a:lstStyle/>
                    <a:p>
                      <a:pPr algn="ctr"/>
                      <a:r>
                        <a:rPr lang="en-US" sz="1600" dirty="0"/>
                        <a:t>Year</a:t>
                      </a:r>
                    </a:p>
                  </a:txBody>
                  <a:tcPr marL="48556" marR="48556" marT="24278" marB="24278" anchor="ctr"/>
                </a:tc>
                <a:tc>
                  <a:txBody>
                    <a:bodyPr/>
                    <a:lstStyle/>
                    <a:p>
                      <a:pPr algn="ctr"/>
                      <a:r>
                        <a:rPr lang="en-US" sz="1600" dirty="0"/>
                        <a:t>Estate Tax Exemption</a:t>
                      </a:r>
                    </a:p>
                  </a:txBody>
                  <a:tcPr marL="48556" marR="48556" marT="24278" marB="24278" anchor="ctr"/>
                </a:tc>
                <a:tc>
                  <a:txBody>
                    <a:bodyPr/>
                    <a:lstStyle/>
                    <a:p>
                      <a:pPr algn="ctr"/>
                      <a:r>
                        <a:rPr lang="en-US" sz="1600" dirty="0"/>
                        <a:t>Top Estate Tax Rate</a:t>
                      </a:r>
                    </a:p>
                  </a:txBody>
                  <a:tcPr marL="48556" marR="48556" marT="24278" marB="24278" anchor="ctr"/>
                </a:tc>
                <a:extLst>
                  <a:ext uri="{0D108BD9-81ED-4DB2-BD59-A6C34878D82A}">
                    <a16:rowId xmlns:a16="http://schemas.microsoft.com/office/drawing/2014/main" val="210827082"/>
                  </a:ext>
                </a:extLst>
              </a:tr>
              <a:tr h="549489">
                <a:tc>
                  <a:txBody>
                    <a:bodyPr/>
                    <a:lstStyle/>
                    <a:p>
                      <a:pPr marL="0" marR="0" algn="ctr">
                        <a:lnSpc>
                          <a:spcPct val="115000"/>
                        </a:lnSpc>
                        <a:spcBef>
                          <a:spcPts val="0"/>
                        </a:spcBef>
                        <a:spcAft>
                          <a:spcPts val="0"/>
                        </a:spcAft>
                      </a:pPr>
                      <a:r>
                        <a:rPr lang="en-US" sz="1400" kern="0" dirty="0">
                          <a:effectLst/>
                        </a:rPr>
                        <a:t>2016</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algn="ctr">
                        <a:lnSpc>
                          <a:spcPct val="115000"/>
                        </a:lnSpc>
                        <a:spcBef>
                          <a:spcPts val="0"/>
                        </a:spcBef>
                        <a:spcAft>
                          <a:spcPts val="0"/>
                        </a:spcAft>
                      </a:pPr>
                      <a:r>
                        <a:rPr lang="en-US" sz="1400" kern="0" dirty="0">
                          <a:effectLst/>
                        </a:rPr>
                        <a:t>$5,450,000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algn="ctr">
                        <a:lnSpc>
                          <a:spcPct val="115000"/>
                        </a:lnSpc>
                        <a:spcBef>
                          <a:spcPts val="0"/>
                        </a:spcBef>
                        <a:spcAft>
                          <a:spcPts val="0"/>
                        </a:spcAft>
                      </a:pPr>
                      <a:r>
                        <a:rPr lang="en-US" sz="1400" kern="0" dirty="0">
                          <a:effectLst/>
                        </a:rPr>
                        <a:t>40%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extLst>
                  <a:ext uri="{0D108BD9-81ED-4DB2-BD59-A6C34878D82A}">
                    <a16:rowId xmlns:a16="http://schemas.microsoft.com/office/drawing/2014/main" val="1184678023"/>
                  </a:ext>
                </a:extLst>
              </a:tr>
              <a:tr h="362622">
                <a:tc>
                  <a:txBody>
                    <a:bodyPr/>
                    <a:lstStyle/>
                    <a:p>
                      <a:pPr marL="0" marR="0" algn="ctr">
                        <a:lnSpc>
                          <a:spcPct val="115000"/>
                        </a:lnSpc>
                        <a:spcBef>
                          <a:spcPts val="0"/>
                        </a:spcBef>
                        <a:spcAft>
                          <a:spcPts val="0"/>
                        </a:spcAft>
                      </a:pPr>
                      <a:r>
                        <a:rPr lang="en-US" sz="1400" kern="0" dirty="0">
                          <a:effectLst/>
                        </a:rPr>
                        <a:t>2017</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algn="ctr">
                        <a:lnSpc>
                          <a:spcPct val="115000"/>
                        </a:lnSpc>
                        <a:spcBef>
                          <a:spcPts val="0"/>
                        </a:spcBef>
                        <a:spcAft>
                          <a:spcPts val="0"/>
                        </a:spcAft>
                      </a:pPr>
                      <a:r>
                        <a:rPr lang="en-US" sz="1400" kern="0" dirty="0">
                          <a:effectLst/>
                        </a:rPr>
                        <a:t>$5,490,000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algn="ctr">
                        <a:lnSpc>
                          <a:spcPct val="115000"/>
                        </a:lnSpc>
                        <a:spcBef>
                          <a:spcPts val="0"/>
                        </a:spcBef>
                        <a:spcAft>
                          <a:spcPts val="0"/>
                        </a:spcAft>
                      </a:pPr>
                      <a:r>
                        <a:rPr lang="en-US" sz="1400" kern="0" dirty="0">
                          <a:effectLst/>
                        </a:rPr>
                        <a:t>40%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extLst>
                  <a:ext uri="{0D108BD9-81ED-4DB2-BD59-A6C34878D82A}">
                    <a16:rowId xmlns:a16="http://schemas.microsoft.com/office/drawing/2014/main" val="2164154482"/>
                  </a:ext>
                </a:extLst>
              </a:tr>
              <a:tr h="362622">
                <a:tc>
                  <a:txBody>
                    <a:bodyPr/>
                    <a:lstStyle/>
                    <a:p>
                      <a:pPr marL="0" marR="0" algn="ctr">
                        <a:lnSpc>
                          <a:spcPct val="115000"/>
                        </a:lnSpc>
                        <a:spcBef>
                          <a:spcPts val="0"/>
                        </a:spcBef>
                        <a:spcAft>
                          <a:spcPts val="0"/>
                        </a:spcAft>
                      </a:pPr>
                      <a:r>
                        <a:rPr lang="en-US" sz="1400" kern="0">
                          <a:effectLst/>
                        </a:rPr>
                        <a:t>2018</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algn="ctr">
                        <a:lnSpc>
                          <a:spcPct val="115000"/>
                        </a:lnSpc>
                        <a:spcBef>
                          <a:spcPts val="0"/>
                        </a:spcBef>
                        <a:spcAft>
                          <a:spcPts val="0"/>
                        </a:spcAft>
                      </a:pPr>
                      <a:r>
                        <a:rPr lang="en-US" sz="1400" kern="0" dirty="0">
                          <a:effectLst/>
                        </a:rPr>
                        <a:t>$11,180,000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algn="ctr">
                        <a:lnSpc>
                          <a:spcPct val="115000"/>
                        </a:lnSpc>
                        <a:spcBef>
                          <a:spcPts val="0"/>
                        </a:spcBef>
                        <a:spcAft>
                          <a:spcPts val="0"/>
                        </a:spcAft>
                      </a:pPr>
                      <a:r>
                        <a:rPr lang="en-US" sz="1400" kern="0" dirty="0">
                          <a:effectLst/>
                        </a:rPr>
                        <a:t>40%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extLst>
                  <a:ext uri="{0D108BD9-81ED-4DB2-BD59-A6C34878D82A}">
                    <a16:rowId xmlns:a16="http://schemas.microsoft.com/office/drawing/2014/main" val="153913947"/>
                  </a:ext>
                </a:extLst>
              </a:tr>
              <a:tr h="362622">
                <a:tc>
                  <a:txBody>
                    <a:bodyPr/>
                    <a:lstStyle/>
                    <a:p>
                      <a:pPr marL="0" marR="0" algn="ctr">
                        <a:lnSpc>
                          <a:spcPct val="115000"/>
                        </a:lnSpc>
                        <a:spcBef>
                          <a:spcPts val="0"/>
                        </a:spcBef>
                        <a:spcAft>
                          <a:spcPts val="0"/>
                        </a:spcAft>
                      </a:pPr>
                      <a:r>
                        <a:rPr lang="en-US" sz="1400" kern="0" dirty="0">
                          <a:effectLst/>
                        </a:rPr>
                        <a:t>2019</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algn="ctr">
                        <a:lnSpc>
                          <a:spcPct val="115000"/>
                        </a:lnSpc>
                        <a:spcBef>
                          <a:spcPts val="0"/>
                        </a:spcBef>
                        <a:spcAft>
                          <a:spcPts val="0"/>
                        </a:spcAft>
                      </a:pPr>
                      <a:r>
                        <a:rPr lang="en-US" sz="1400" kern="0" dirty="0">
                          <a:effectLst/>
                        </a:rPr>
                        <a:t>$11,400,000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algn="ctr">
                        <a:lnSpc>
                          <a:spcPct val="115000"/>
                        </a:lnSpc>
                        <a:spcBef>
                          <a:spcPts val="0"/>
                        </a:spcBef>
                        <a:spcAft>
                          <a:spcPts val="0"/>
                        </a:spcAft>
                      </a:pPr>
                      <a:r>
                        <a:rPr lang="en-US" sz="1400" kern="0" dirty="0">
                          <a:effectLst/>
                        </a:rPr>
                        <a:t>40%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extLst>
                  <a:ext uri="{0D108BD9-81ED-4DB2-BD59-A6C34878D82A}">
                    <a16:rowId xmlns:a16="http://schemas.microsoft.com/office/drawing/2014/main" val="286595436"/>
                  </a:ext>
                </a:extLst>
              </a:tr>
              <a:tr h="362622">
                <a:tc>
                  <a:txBody>
                    <a:bodyPr/>
                    <a:lstStyle/>
                    <a:p>
                      <a:pPr marL="0" marR="0" algn="ctr">
                        <a:lnSpc>
                          <a:spcPct val="115000"/>
                        </a:lnSpc>
                        <a:spcBef>
                          <a:spcPts val="0"/>
                        </a:spcBef>
                        <a:spcAft>
                          <a:spcPts val="0"/>
                        </a:spcAft>
                      </a:pPr>
                      <a:r>
                        <a:rPr lang="en-US" sz="1400" kern="0" dirty="0">
                          <a:effectLst/>
                        </a:rPr>
                        <a:t>2020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algn="ctr">
                        <a:lnSpc>
                          <a:spcPct val="115000"/>
                        </a:lnSpc>
                        <a:spcBef>
                          <a:spcPts val="0"/>
                        </a:spcBef>
                        <a:spcAft>
                          <a:spcPts val="0"/>
                        </a:spcAft>
                      </a:pPr>
                      <a:r>
                        <a:rPr lang="en-US" sz="1400" kern="0" dirty="0">
                          <a:effectLst/>
                        </a:rPr>
                        <a:t>$11,580,000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algn="ctr">
                        <a:lnSpc>
                          <a:spcPct val="115000"/>
                        </a:lnSpc>
                        <a:spcBef>
                          <a:spcPts val="0"/>
                        </a:spcBef>
                        <a:spcAft>
                          <a:spcPts val="0"/>
                        </a:spcAft>
                      </a:pPr>
                      <a:r>
                        <a:rPr lang="en-US" sz="1400" kern="0" dirty="0">
                          <a:effectLst/>
                        </a:rPr>
                        <a:t>40%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extLst>
                  <a:ext uri="{0D108BD9-81ED-4DB2-BD59-A6C34878D82A}">
                    <a16:rowId xmlns:a16="http://schemas.microsoft.com/office/drawing/2014/main" val="972136602"/>
                  </a:ext>
                </a:extLst>
              </a:tr>
              <a:tr h="362622">
                <a:tc>
                  <a:txBody>
                    <a:bodyPr/>
                    <a:lstStyle/>
                    <a:p>
                      <a:pPr marL="0" marR="0" algn="ctr">
                        <a:lnSpc>
                          <a:spcPct val="115000"/>
                        </a:lnSpc>
                        <a:spcBef>
                          <a:spcPts val="0"/>
                        </a:spcBef>
                        <a:spcAft>
                          <a:spcPts val="0"/>
                        </a:spcAft>
                      </a:pPr>
                      <a:r>
                        <a:rPr lang="en-US" sz="1400" kern="0" dirty="0">
                          <a:effectLst/>
                        </a:rPr>
                        <a:t>2021</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algn="ctr">
                        <a:lnSpc>
                          <a:spcPct val="115000"/>
                        </a:lnSpc>
                        <a:spcBef>
                          <a:spcPts val="0"/>
                        </a:spcBef>
                        <a:spcAft>
                          <a:spcPts val="0"/>
                        </a:spcAft>
                      </a:pPr>
                      <a:r>
                        <a:rPr lang="en-US" sz="1400" kern="0" dirty="0">
                          <a:effectLst/>
                        </a:rPr>
                        <a:t>$11,700,000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algn="ctr">
                        <a:lnSpc>
                          <a:spcPct val="115000"/>
                        </a:lnSpc>
                        <a:spcBef>
                          <a:spcPts val="0"/>
                        </a:spcBef>
                        <a:spcAft>
                          <a:spcPts val="0"/>
                        </a:spcAft>
                      </a:pPr>
                      <a:r>
                        <a:rPr lang="en-US" sz="1400" kern="0" dirty="0">
                          <a:effectLst/>
                        </a:rPr>
                        <a:t>40%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extLst>
                  <a:ext uri="{0D108BD9-81ED-4DB2-BD59-A6C34878D82A}">
                    <a16:rowId xmlns:a16="http://schemas.microsoft.com/office/drawing/2014/main" val="738482650"/>
                  </a:ext>
                </a:extLst>
              </a:tr>
              <a:tr h="362622">
                <a:tc>
                  <a:txBody>
                    <a:bodyPr/>
                    <a:lstStyle/>
                    <a:p>
                      <a:pPr marL="0" marR="0" algn="ctr">
                        <a:lnSpc>
                          <a:spcPct val="115000"/>
                        </a:lnSpc>
                        <a:spcBef>
                          <a:spcPts val="0"/>
                        </a:spcBef>
                        <a:spcAft>
                          <a:spcPts val="0"/>
                        </a:spcAft>
                      </a:pPr>
                      <a:r>
                        <a:rPr lang="en-US" sz="1400" kern="0" dirty="0">
                          <a:effectLst/>
                        </a:rPr>
                        <a:t>2022</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algn="ctr">
                        <a:lnSpc>
                          <a:spcPct val="115000"/>
                        </a:lnSpc>
                        <a:spcBef>
                          <a:spcPts val="0"/>
                        </a:spcBef>
                        <a:spcAft>
                          <a:spcPts val="0"/>
                        </a:spcAft>
                      </a:pPr>
                      <a:r>
                        <a:rPr lang="en-US" sz="1400" kern="0">
                          <a:effectLst/>
                        </a:rPr>
                        <a:t>$12,060,000</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algn="ctr">
                        <a:lnSpc>
                          <a:spcPct val="115000"/>
                        </a:lnSpc>
                        <a:spcBef>
                          <a:spcPts val="0"/>
                        </a:spcBef>
                        <a:spcAft>
                          <a:spcPts val="0"/>
                        </a:spcAft>
                      </a:pPr>
                      <a:r>
                        <a:rPr lang="en-US" sz="1400" kern="0" dirty="0">
                          <a:effectLst/>
                        </a:rPr>
                        <a:t>40%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extLst>
                  <a:ext uri="{0D108BD9-81ED-4DB2-BD59-A6C34878D82A}">
                    <a16:rowId xmlns:a16="http://schemas.microsoft.com/office/drawing/2014/main" val="2435399889"/>
                  </a:ext>
                </a:extLst>
              </a:tr>
              <a:tr h="362622">
                <a:tc>
                  <a:txBody>
                    <a:bodyPr/>
                    <a:lstStyle/>
                    <a:p>
                      <a:pPr marL="0" marR="0" algn="ctr">
                        <a:lnSpc>
                          <a:spcPct val="115000"/>
                        </a:lnSpc>
                        <a:spcBef>
                          <a:spcPts val="0"/>
                        </a:spcBef>
                        <a:spcAft>
                          <a:spcPts val="0"/>
                        </a:spcAft>
                      </a:pPr>
                      <a:r>
                        <a:rPr lang="en-US" sz="1400" kern="0" dirty="0">
                          <a:effectLst/>
                        </a:rPr>
                        <a:t>2023</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algn="ctr">
                        <a:lnSpc>
                          <a:spcPct val="115000"/>
                        </a:lnSpc>
                        <a:spcBef>
                          <a:spcPts val="0"/>
                        </a:spcBef>
                        <a:spcAft>
                          <a:spcPts val="0"/>
                        </a:spcAft>
                      </a:pPr>
                      <a:r>
                        <a:rPr lang="en-US" sz="1400" kern="0">
                          <a:effectLst/>
                        </a:rPr>
                        <a:t>$12,920,000</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algn="ctr">
                        <a:lnSpc>
                          <a:spcPct val="115000"/>
                        </a:lnSpc>
                        <a:spcBef>
                          <a:spcPts val="0"/>
                        </a:spcBef>
                        <a:spcAft>
                          <a:spcPts val="0"/>
                        </a:spcAft>
                      </a:pPr>
                      <a:r>
                        <a:rPr lang="en-US" sz="1400" kern="0" dirty="0">
                          <a:effectLst/>
                        </a:rPr>
                        <a:t>40%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extLst>
                  <a:ext uri="{0D108BD9-81ED-4DB2-BD59-A6C34878D82A}">
                    <a16:rowId xmlns:a16="http://schemas.microsoft.com/office/drawing/2014/main" val="498926999"/>
                  </a:ext>
                </a:extLst>
              </a:tr>
              <a:tr h="362622">
                <a:tc>
                  <a:txBody>
                    <a:bodyPr/>
                    <a:lstStyle/>
                    <a:p>
                      <a:pPr marL="0" marR="0" algn="ctr">
                        <a:lnSpc>
                          <a:spcPct val="115000"/>
                        </a:lnSpc>
                        <a:spcBef>
                          <a:spcPts val="0"/>
                        </a:spcBef>
                        <a:spcAft>
                          <a:spcPts val="0"/>
                        </a:spcAft>
                      </a:pPr>
                      <a:r>
                        <a:rPr lang="en-US" sz="1400" kern="0" dirty="0">
                          <a:effectLst/>
                        </a:rPr>
                        <a:t>2024</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algn="ctr">
                        <a:lnSpc>
                          <a:spcPct val="115000"/>
                        </a:lnSpc>
                        <a:spcBef>
                          <a:spcPts val="0"/>
                        </a:spcBef>
                        <a:spcAft>
                          <a:spcPts val="0"/>
                        </a:spcAft>
                      </a:pPr>
                      <a:r>
                        <a:rPr lang="en-US" sz="1400" kern="0">
                          <a:effectLst/>
                        </a:rPr>
                        <a:t>$13,610,000</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algn="ctr">
                        <a:lnSpc>
                          <a:spcPct val="115000"/>
                        </a:lnSpc>
                        <a:spcBef>
                          <a:spcPts val="0"/>
                        </a:spcBef>
                        <a:spcAft>
                          <a:spcPts val="0"/>
                        </a:spcAft>
                      </a:pPr>
                      <a:r>
                        <a:rPr lang="en-US" sz="1400" kern="0" dirty="0">
                          <a:effectLst/>
                        </a:rPr>
                        <a:t>40%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extLst>
                  <a:ext uri="{0D108BD9-81ED-4DB2-BD59-A6C34878D82A}">
                    <a16:rowId xmlns:a16="http://schemas.microsoft.com/office/drawing/2014/main" val="386731394"/>
                  </a:ext>
                </a:extLst>
              </a:tr>
            </a:tbl>
          </a:graphicData>
        </a:graphic>
      </p:graphicFrame>
    </p:spTree>
    <p:extLst>
      <p:ext uri="{BB962C8B-B14F-4D97-AF65-F5344CB8AC3E}">
        <p14:creationId xmlns:p14="http://schemas.microsoft.com/office/powerpoint/2010/main" val="737493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11376-0705-3DFF-31DC-3078B81E39FB}"/>
              </a:ext>
            </a:extLst>
          </p:cNvPr>
          <p:cNvSpPr>
            <a:spLocks noGrp="1"/>
          </p:cNvSpPr>
          <p:nvPr>
            <p:ph type="title"/>
          </p:nvPr>
        </p:nvSpPr>
        <p:spPr/>
        <p:txBody>
          <a:bodyPr>
            <a:normAutofit/>
          </a:bodyPr>
          <a:lstStyle/>
          <a:p>
            <a:r>
              <a:rPr lang="en-US" sz="3200" dirty="0"/>
              <a:t>Estate Tax Illustration</a:t>
            </a:r>
          </a:p>
        </p:txBody>
      </p:sp>
      <p:graphicFrame>
        <p:nvGraphicFramePr>
          <p:cNvPr id="3" name="Content Placeholder 4">
            <a:extLst>
              <a:ext uri="{FF2B5EF4-FFF2-40B4-BE49-F238E27FC236}">
                <a16:creationId xmlns:a16="http://schemas.microsoft.com/office/drawing/2014/main" id="{7C242944-6D0D-E483-8399-71FC2CB67187}"/>
              </a:ext>
            </a:extLst>
          </p:cNvPr>
          <p:cNvGraphicFramePr>
            <a:graphicFrameLocks noGrp="1"/>
          </p:cNvGraphicFramePr>
          <p:nvPr>
            <p:ph idx="1"/>
            <p:extLst>
              <p:ext uri="{D42A27DB-BD31-4B8C-83A1-F6EECF244321}">
                <p14:modId xmlns:p14="http://schemas.microsoft.com/office/powerpoint/2010/main" val="3980314261"/>
              </p:ext>
            </p:extLst>
          </p:nvPr>
        </p:nvGraphicFramePr>
        <p:xfrm>
          <a:off x="1243445" y="1529390"/>
          <a:ext cx="8617528" cy="3963170"/>
        </p:xfrm>
        <a:graphic>
          <a:graphicData uri="http://schemas.openxmlformats.org/drawingml/2006/table">
            <a:tbl>
              <a:tblPr firstRow="1" firstCol="1" bandRow="1">
                <a:tableStyleId>{5C22544A-7EE6-4342-B048-85BDC9FD1C3A}</a:tableStyleId>
              </a:tblPr>
              <a:tblGrid>
                <a:gridCol w="1717964">
                  <a:extLst>
                    <a:ext uri="{9D8B030D-6E8A-4147-A177-3AD203B41FA5}">
                      <a16:colId xmlns:a16="http://schemas.microsoft.com/office/drawing/2014/main" val="2803863447"/>
                    </a:ext>
                  </a:extLst>
                </a:gridCol>
                <a:gridCol w="3491346">
                  <a:extLst>
                    <a:ext uri="{9D8B030D-6E8A-4147-A177-3AD203B41FA5}">
                      <a16:colId xmlns:a16="http://schemas.microsoft.com/office/drawing/2014/main" val="101499726"/>
                    </a:ext>
                  </a:extLst>
                </a:gridCol>
                <a:gridCol w="3408218">
                  <a:extLst>
                    <a:ext uri="{9D8B030D-6E8A-4147-A177-3AD203B41FA5}">
                      <a16:colId xmlns:a16="http://schemas.microsoft.com/office/drawing/2014/main" val="679557959"/>
                    </a:ext>
                  </a:extLst>
                </a:gridCol>
              </a:tblGrid>
              <a:tr h="656107">
                <a:tc>
                  <a:txBody>
                    <a:bodyPr/>
                    <a:lstStyle/>
                    <a:p>
                      <a:pPr algn="ctr"/>
                      <a:r>
                        <a:rPr lang="en-US" sz="1600" dirty="0">
                          <a:solidFill>
                            <a:srgbClr val="FF0000"/>
                          </a:solidFill>
                        </a:rPr>
                        <a:t>Married</a:t>
                      </a:r>
                      <a:r>
                        <a:rPr lang="en-US" sz="1600" dirty="0"/>
                        <a:t> </a:t>
                      </a:r>
                      <a:r>
                        <a:rPr lang="en-US" sz="1600" dirty="0">
                          <a:solidFill>
                            <a:srgbClr val="FF0000"/>
                          </a:solidFill>
                        </a:rPr>
                        <a:t>Taxpayers</a:t>
                      </a:r>
                    </a:p>
                  </a:txBody>
                  <a:tcPr marL="48556" marR="48556" marT="24278" marB="24278" anchor="ctr"/>
                </a:tc>
                <a:tc>
                  <a:txBody>
                    <a:bodyPr/>
                    <a:lstStyle/>
                    <a:p>
                      <a:pPr algn="ctr"/>
                      <a:r>
                        <a:rPr lang="en-US" sz="1600" dirty="0"/>
                        <a:t>Current Law Sunsets 12/31/25</a:t>
                      </a:r>
                    </a:p>
                  </a:txBody>
                  <a:tcPr marL="48556" marR="48556" marT="24278" marB="24278" anchor="ctr"/>
                </a:tc>
                <a:tc>
                  <a:txBody>
                    <a:bodyPr/>
                    <a:lstStyle/>
                    <a:p>
                      <a:pPr algn="ctr"/>
                      <a:r>
                        <a:rPr lang="en-US" sz="1600" dirty="0"/>
                        <a:t>Forecast Changes for 1/1/2026</a:t>
                      </a:r>
                    </a:p>
                  </a:txBody>
                  <a:tcPr marL="48556" marR="48556" marT="24278" marB="24278" anchor="ctr"/>
                </a:tc>
                <a:extLst>
                  <a:ext uri="{0D108BD9-81ED-4DB2-BD59-A6C34878D82A}">
                    <a16:rowId xmlns:a16="http://schemas.microsoft.com/office/drawing/2014/main" val="399084419"/>
                  </a:ext>
                </a:extLst>
              </a:tr>
              <a:tr h="588501">
                <a:tc>
                  <a:txBody>
                    <a:bodyPr/>
                    <a:lstStyle/>
                    <a:p>
                      <a:pPr marL="0" marR="0" algn="ctr">
                        <a:lnSpc>
                          <a:spcPct val="115000"/>
                        </a:lnSpc>
                        <a:spcBef>
                          <a:spcPts val="0"/>
                        </a:spcBef>
                        <a:spcAft>
                          <a:spcPts val="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Date of Deaths (both in same year)</a:t>
                      </a:r>
                    </a:p>
                  </a:txBody>
                  <a:tcPr marL="5058" marR="5058" marT="5058" marB="5058"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400" kern="0" dirty="0">
                          <a:effectLst/>
                        </a:rPr>
                        <a:t>2024</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Bef>
                          <a:spcPts val="0"/>
                        </a:spcBef>
                        <a:spcAft>
                          <a:spcPts val="0"/>
                        </a:spcAft>
                      </a:pP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400" kern="0" dirty="0">
                          <a:effectLst/>
                        </a:rPr>
                        <a:t>2026</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Bef>
                          <a:spcPts val="0"/>
                        </a:spcBef>
                        <a:spcAft>
                          <a:spcPts val="0"/>
                        </a:spcAft>
                      </a:pPr>
                      <a:endParaRPr lang="en-US" sz="1400" kern="100" dirty="0">
                        <a:effectLst/>
                        <a:latin typeface="Aptos" panose="020B0004020202020204" pitchFamily="34" charset="0"/>
                      </a:endParaRPr>
                    </a:p>
                  </a:txBody>
                  <a:tcPr marL="5058" marR="5058" marT="5058" marB="5058" anchor="ctr"/>
                </a:tc>
                <a:extLst>
                  <a:ext uri="{0D108BD9-81ED-4DB2-BD59-A6C34878D82A}">
                    <a16:rowId xmlns:a16="http://schemas.microsoft.com/office/drawing/2014/main" val="658021484"/>
                  </a:ext>
                </a:extLst>
              </a:tr>
              <a:tr h="388366">
                <a:tc>
                  <a:txBody>
                    <a:bodyPr/>
                    <a:lstStyle/>
                    <a:p>
                      <a:pPr marL="0" marR="0" algn="ctr">
                        <a:lnSpc>
                          <a:spcPct val="115000"/>
                        </a:lnSpc>
                        <a:spcBef>
                          <a:spcPts val="0"/>
                        </a:spcBef>
                        <a:spcAft>
                          <a:spcPts val="0"/>
                        </a:spcAft>
                      </a:pPr>
                      <a:r>
                        <a:rPr lang="en-US" sz="1400" kern="0" dirty="0">
                          <a:effectLst/>
                        </a:rPr>
                        <a:t>Gross Estate</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algn="ctr">
                        <a:lnSpc>
                          <a:spcPct val="115000"/>
                        </a:lnSpc>
                        <a:spcBef>
                          <a:spcPts val="0"/>
                        </a:spcBef>
                        <a:spcAft>
                          <a:spcPts val="0"/>
                        </a:spcAft>
                      </a:pPr>
                      <a:r>
                        <a:rPr lang="en-US" sz="1400" kern="0" dirty="0">
                          <a:effectLst/>
                        </a:rPr>
                        <a:t>$26,000,000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400" kern="0" dirty="0">
                          <a:effectLst/>
                        </a:rPr>
                        <a:t>$26,000,000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extLst>
                  <a:ext uri="{0D108BD9-81ED-4DB2-BD59-A6C34878D82A}">
                    <a16:rowId xmlns:a16="http://schemas.microsoft.com/office/drawing/2014/main" val="1560736135"/>
                  </a:ext>
                </a:extLst>
              </a:tr>
              <a:tr h="388366">
                <a:tc>
                  <a:txBody>
                    <a:bodyPr/>
                    <a:lstStyle/>
                    <a:p>
                      <a:pPr marL="0" marR="0" algn="ctr">
                        <a:lnSpc>
                          <a:spcPct val="115000"/>
                        </a:lnSpc>
                        <a:spcBef>
                          <a:spcPts val="0"/>
                        </a:spcBef>
                        <a:spcAft>
                          <a:spcPts val="0"/>
                        </a:spcAft>
                      </a:pPr>
                      <a:r>
                        <a:rPr lang="en-US" sz="1400" kern="0" dirty="0">
                          <a:effectLst/>
                        </a:rPr>
                        <a:t>Taxable Gifts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algn="ctr">
                        <a:lnSpc>
                          <a:spcPct val="115000"/>
                        </a:lnSpc>
                        <a:spcBef>
                          <a:spcPts val="0"/>
                        </a:spcBef>
                        <a:spcAft>
                          <a:spcPts val="0"/>
                        </a:spcAft>
                      </a:pPr>
                      <a:r>
                        <a:rPr lang="en-US" sz="1400" kern="0" dirty="0">
                          <a:effectLst/>
                        </a:rPr>
                        <a:t>$0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algn="ctr">
                        <a:lnSpc>
                          <a:spcPct val="115000"/>
                        </a:lnSpc>
                        <a:spcBef>
                          <a:spcPts val="0"/>
                        </a:spcBef>
                        <a:spcAft>
                          <a:spcPts val="0"/>
                        </a:spcAft>
                      </a:pPr>
                      <a:r>
                        <a:rPr lang="en-US" sz="1400" kern="0" dirty="0">
                          <a:effectLst/>
                        </a:rPr>
                        <a:t>$0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extLst>
                  <a:ext uri="{0D108BD9-81ED-4DB2-BD59-A6C34878D82A}">
                    <a16:rowId xmlns:a16="http://schemas.microsoft.com/office/drawing/2014/main" val="2210352666"/>
                  </a:ext>
                </a:extLst>
              </a:tr>
              <a:tr h="388366">
                <a:tc>
                  <a:txBody>
                    <a:bodyPr/>
                    <a:lstStyle/>
                    <a:p>
                      <a:pPr marL="0" marR="0" algn="ctr">
                        <a:lnSpc>
                          <a:spcPct val="115000"/>
                        </a:lnSpc>
                        <a:spcBef>
                          <a:spcPts val="0"/>
                        </a:spcBef>
                        <a:spcAft>
                          <a:spcPts val="0"/>
                        </a:spcAft>
                      </a:pPr>
                      <a:r>
                        <a:rPr lang="en-US" sz="1400" kern="0" dirty="0">
                          <a:effectLst/>
                        </a:rPr>
                        <a:t>Estate Tax Exemption</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algn="ctr">
                        <a:lnSpc>
                          <a:spcPct val="115000"/>
                        </a:lnSpc>
                        <a:spcBef>
                          <a:spcPts val="0"/>
                        </a:spcBef>
                        <a:spcAft>
                          <a:spcPts val="0"/>
                        </a:spcAft>
                      </a:pPr>
                      <a:r>
                        <a:rPr lang="en-US" sz="1400" kern="0" dirty="0">
                          <a:effectLst/>
                        </a:rPr>
                        <a:t>$13,610,000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algn="ctr">
                        <a:lnSpc>
                          <a:spcPct val="115000"/>
                        </a:lnSpc>
                        <a:spcBef>
                          <a:spcPts val="0"/>
                        </a:spcBef>
                        <a:spcAft>
                          <a:spcPts val="0"/>
                        </a:spcAft>
                      </a:pPr>
                      <a:r>
                        <a:rPr lang="en-US" sz="1400" kern="0" dirty="0">
                          <a:effectLst/>
                        </a:rPr>
                        <a:t>$7,080,000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extLst>
                  <a:ext uri="{0D108BD9-81ED-4DB2-BD59-A6C34878D82A}">
                    <a16:rowId xmlns:a16="http://schemas.microsoft.com/office/drawing/2014/main" val="315676764"/>
                  </a:ext>
                </a:extLst>
              </a:tr>
              <a:tr h="388366">
                <a:tc>
                  <a:txBody>
                    <a:bodyPr/>
                    <a:lstStyle/>
                    <a:p>
                      <a:pPr marL="0" marR="0" algn="ctr">
                        <a:lnSpc>
                          <a:spcPct val="115000"/>
                        </a:lnSpc>
                        <a:spcBef>
                          <a:spcPts val="0"/>
                        </a:spcBef>
                        <a:spcAft>
                          <a:spcPts val="0"/>
                        </a:spcAft>
                      </a:pPr>
                      <a:r>
                        <a:rPr lang="en-US" sz="1400" kern="0" dirty="0">
                          <a:effectLst/>
                        </a:rPr>
                        <a:t>Spousal Exemption</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algn="ctr">
                        <a:lnSpc>
                          <a:spcPct val="115000"/>
                        </a:lnSpc>
                        <a:spcBef>
                          <a:spcPts val="0"/>
                        </a:spcBef>
                        <a:spcAft>
                          <a:spcPts val="0"/>
                        </a:spcAft>
                      </a:pPr>
                      <a:r>
                        <a:rPr lang="en-US" sz="1400" kern="0" dirty="0">
                          <a:effectLst/>
                        </a:rPr>
                        <a:t>$13,610,000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400" kern="0" dirty="0">
                          <a:effectLst/>
                        </a:rPr>
                        <a:t>$7,080,000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extLst>
                  <a:ext uri="{0D108BD9-81ED-4DB2-BD59-A6C34878D82A}">
                    <a16:rowId xmlns:a16="http://schemas.microsoft.com/office/drawing/2014/main" val="723033401"/>
                  </a:ext>
                </a:extLst>
              </a:tr>
              <a:tr h="388366">
                <a:tc>
                  <a:txBody>
                    <a:bodyPr/>
                    <a:lstStyle/>
                    <a:p>
                      <a:pPr marL="0" marR="0" algn="ctr">
                        <a:lnSpc>
                          <a:spcPct val="115000"/>
                        </a:lnSpc>
                        <a:spcBef>
                          <a:spcPts val="0"/>
                        </a:spcBef>
                        <a:spcAft>
                          <a:spcPts val="0"/>
                        </a:spcAft>
                      </a:pPr>
                      <a:r>
                        <a:rPr lang="en-US" sz="1400" kern="0" dirty="0">
                          <a:effectLst/>
                        </a:rPr>
                        <a:t>Exemption Remaining</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algn="ctr">
                        <a:lnSpc>
                          <a:spcPct val="115000"/>
                        </a:lnSpc>
                        <a:spcBef>
                          <a:spcPts val="0"/>
                        </a:spcBef>
                        <a:spcAft>
                          <a:spcPts val="0"/>
                        </a:spcAft>
                      </a:pPr>
                      <a:r>
                        <a:rPr lang="en-US" sz="1400" kern="0" dirty="0">
                          <a:effectLst/>
                        </a:rPr>
                        <a:t>$27,220,000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algn="ctr">
                        <a:lnSpc>
                          <a:spcPct val="115000"/>
                        </a:lnSpc>
                        <a:spcBef>
                          <a:spcPts val="0"/>
                        </a:spcBef>
                        <a:spcAft>
                          <a:spcPts val="0"/>
                        </a:spcAft>
                      </a:pPr>
                      <a:r>
                        <a:rPr lang="en-US" sz="1400" kern="0" dirty="0">
                          <a:effectLst/>
                        </a:rPr>
                        <a:t>$14,160,000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extLst>
                  <a:ext uri="{0D108BD9-81ED-4DB2-BD59-A6C34878D82A}">
                    <a16:rowId xmlns:a16="http://schemas.microsoft.com/office/drawing/2014/main" val="64174652"/>
                  </a:ext>
                </a:extLst>
              </a:tr>
              <a:tr h="388366">
                <a:tc>
                  <a:txBody>
                    <a:bodyPr/>
                    <a:lstStyle/>
                    <a:p>
                      <a:pPr marL="0" marR="0" algn="ctr">
                        <a:lnSpc>
                          <a:spcPct val="115000"/>
                        </a:lnSpc>
                        <a:spcBef>
                          <a:spcPts val="0"/>
                        </a:spcBef>
                        <a:spcAft>
                          <a:spcPts val="0"/>
                        </a:spcAft>
                      </a:pPr>
                      <a:r>
                        <a:rPr lang="en-US" sz="1400" kern="0" dirty="0">
                          <a:effectLst/>
                        </a:rPr>
                        <a:t>Estate Tax</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algn="ctr">
                        <a:lnSpc>
                          <a:spcPct val="115000"/>
                        </a:lnSpc>
                        <a:spcBef>
                          <a:spcPts val="0"/>
                        </a:spcBef>
                        <a:spcAft>
                          <a:spcPts val="0"/>
                        </a:spcAft>
                      </a:pPr>
                      <a:r>
                        <a:rPr lang="en-US" sz="1400" kern="0" dirty="0">
                          <a:effectLst/>
                        </a:rPr>
                        <a:t>$0</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tc>
                  <a:txBody>
                    <a:bodyPr/>
                    <a:lstStyle/>
                    <a:p>
                      <a:pPr marL="0" marR="0" algn="ctr">
                        <a:lnSpc>
                          <a:spcPct val="115000"/>
                        </a:lnSpc>
                        <a:spcBef>
                          <a:spcPts val="0"/>
                        </a:spcBef>
                        <a:spcAft>
                          <a:spcPts val="0"/>
                        </a:spcAft>
                      </a:pPr>
                      <a:r>
                        <a:rPr lang="en-US" sz="1400" b="1" kern="0" dirty="0">
                          <a:effectLst/>
                          <a:highlight>
                            <a:srgbClr val="FFFF00"/>
                          </a:highlight>
                        </a:rPr>
                        <a:t>$4,736,000</a:t>
                      </a:r>
                      <a:endParaRPr lang="en-US" sz="1400" b="1"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tc>
                <a:extLst>
                  <a:ext uri="{0D108BD9-81ED-4DB2-BD59-A6C34878D82A}">
                    <a16:rowId xmlns:a16="http://schemas.microsoft.com/office/drawing/2014/main" val="1159863052"/>
                  </a:ext>
                </a:extLst>
              </a:tr>
              <a:tr h="388366">
                <a:tc>
                  <a:txBody>
                    <a:bodyPr/>
                    <a:lstStyle/>
                    <a:p>
                      <a:pPr marL="0" marR="0" algn="ctr">
                        <a:lnSpc>
                          <a:spcPct val="115000"/>
                        </a:lnSpc>
                        <a:spcBef>
                          <a:spcPts val="0"/>
                        </a:spcBef>
                        <a:spcAft>
                          <a:spcPts val="0"/>
                        </a:spcAft>
                      </a:pPr>
                      <a:r>
                        <a:rPr lang="en-US" sz="1400" kern="0" dirty="0">
                          <a:solidFill>
                            <a:schemeClr val="bg1"/>
                          </a:solidFill>
                          <a:effectLst/>
                        </a:rPr>
                        <a:t>Net Estate Remaining</a:t>
                      </a:r>
                      <a:endParaRPr lang="en-US" sz="1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solidFill>
                      <a:schemeClr val="tx1"/>
                    </a:solidFill>
                  </a:tcPr>
                </a:tc>
                <a:tc>
                  <a:txBody>
                    <a:bodyPr/>
                    <a:lstStyle/>
                    <a:p>
                      <a:pPr marL="0" marR="0" algn="ctr">
                        <a:lnSpc>
                          <a:spcPct val="115000"/>
                        </a:lnSpc>
                        <a:spcBef>
                          <a:spcPts val="0"/>
                        </a:spcBef>
                        <a:spcAft>
                          <a:spcPts val="0"/>
                        </a:spcAft>
                      </a:pPr>
                      <a:r>
                        <a:rPr lang="en-US" sz="1400" kern="0" dirty="0">
                          <a:solidFill>
                            <a:schemeClr val="bg1"/>
                          </a:solidFill>
                          <a:effectLst/>
                        </a:rPr>
                        <a:t>$26,000,000</a:t>
                      </a:r>
                      <a:endParaRPr lang="en-US" sz="1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solidFill>
                      <a:schemeClr val="tx1"/>
                    </a:solidFill>
                  </a:tcPr>
                </a:tc>
                <a:tc>
                  <a:txBody>
                    <a:bodyPr/>
                    <a:lstStyle/>
                    <a:p>
                      <a:pPr marL="0" marR="0" algn="ctr">
                        <a:lnSpc>
                          <a:spcPct val="115000"/>
                        </a:lnSpc>
                        <a:spcBef>
                          <a:spcPts val="0"/>
                        </a:spcBef>
                        <a:spcAft>
                          <a:spcPts val="0"/>
                        </a:spcAft>
                      </a:pPr>
                      <a:r>
                        <a:rPr lang="en-US" sz="1400" kern="0" dirty="0">
                          <a:solidFill>
                            <a:schemeClr val="bg1"/>
                          </a:solidFill>
                          <a:effectLst/>
                        </a:rPr>
                        <a:t>$21,264,000</a:t>
                      </a:r>
                      <a:endParaRPr lang="en-US" sz="1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5058" marR="5058" marT="5058" marB="5058" anchor="ctr">
                    <a:solidFill>
                      <a:schemeClr val="tx1"/>
                    </a:solidFill>
                  </a:tcPr>
                </a:tc>
                <a:extLst>
                  <a:ext uri="{0D108BD9-81ED-4DB2-BD59-A6C34878D82A}">
                    <a16:rowId xmlns:a16="http://schemas.microsoft.com/office/drawing/2014/main" val="166831785"/>
                  </a:ext>
                </a:extLst>
              </a:tr>
            </a:tbl>
          </a:graphicData>
        </a:graphic>
      </p:graphicFrame>
      <p:sp>
        <p:nvSpPr>
          <p:cNvPr id="4" name="TextBox 3">
            <a:extLst>
              <a:ext uri="{FF2B5EF4-FFF2-40B4-BE49-F238E27FC236}">
                <a16:creationId xmlns:a16="http://schemas.microsoft.com/office/drawing/2014/main" id="{6FFB587F-5244-A553-3730-C4536700A7E4}"/>
              </a:ext>
            </a:extLst>
          </p:cNvPr>
          <p:cNvSpPr txBox="1"/>
          <p:nvPr/>
        </p:nvSpPr>
        <p:spPr>
          <a:xfrm>
            <a:off x="1163782" y="5559331"/>
            <a:ext cx="6463145" cy="369332"/>
          </a:xfrm>
          <a:prstGeom prst="rect">
            <a:avLst/>
          </a:prstGeom>
          <a:noFill/>
        </p:spPr>
        <p:txBody>
          <a:bodyPr wrap="square" rtlCol="0">
            <a:spAutoFit/>
          </a:bodyPr>
          <a:lstStyle/>
          <a:p>
            <a:r>
              <a:rPr lang="en-US" dirty="0"/>
              <a:t>*Numbers are for illustration and are subject to change. </a:t>
            </a:r>
          </a:p>
        </p:txBody>
      </p:sp>
    </p:spTree>
    <p:extLst>
      <p:ext uri="{BB962C8B-B14F-4D97-AF65-F5344CB8AC3E}">
        <p14:creationId xmlns:p14="http://schemas.microsoft.com/office/powerpoint/2010/main" val="3779382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11376-0705-3DFF-31DC-3078B81E39FB}"/>
              </a:ext>
            </a:extLst>
          </p:cNvPr>
          <p:cNvSpPr>
            <a:spLocks noGrp="1"/>
          </p:cNvSpPr>
          <p:nvPr>
            <p:ph type="title"/>
          </p:nvPr>
        </p:nvSpPr>
        <p:spPr/>
        <p:txBody>
          <a:bodyPr>
            <a:normAutofit fontScale="90000"/>
          </a:bodyPr>
          <a:lstStyle/>
          <a:p>
            <a:r>
              <a:rPr lang="en-US" sz="3200" dirty="0"/>
              <a:t>Misconceptions and Myths surrounding estate planning</a:t>
            </a:r>
          </a:p>
        </p:txBody>
      </p:sp>
      <p:sp>
        <p:nvSpPr>
          <p:cNvPr id="6" name="Content Placeholder 2">
            <a:extLst>
              <a:ext uri="{FF2B5EF4-FFF2-40B4-BE49-F238E27FC236}">
                <a16:creationId xmlns:a16="http://schemas.microsoft.com/office/drawing/2014/main" id="{00D10DAF-E6BA-9C16-441C-41FE1E5AF9AA}"/>
              </a:ext>
            </a:extLst>
          </p:cNvPr>
          <p:cNvSpPr txBox="1">
            <a:spLocks/>
          </p:cNvSpPr>
          <p:nvPr/>
        </p:nvSpPr>
        <p:spPr>
          <a:xfrm>
            <a:off x="1347535" y="1773381"/>
            <a:ext cx="10006265" cy="386430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 already updated my planning 5 years ago.</a:t>
            </a:r>
          </a:p>
          <a:p>
            <a:r>
              <a:rPr lang="en-US" dirty="0"/>
              <a:t>My net worth is not enough to worry about this issue so my friends at the coffee shop said a lot of effort put into estate planning is a waste of time.</a:t>
            </a:r>
          </a:p>
          <a:p>
            <a:r>
              <a:rPr lang="en-US" dirty="0"/>
              <a:t>I can do gifting to my kids or put all my assets into a trust and avoid all estate taxes.</a:t>
            </a:r>
          </a:p>
          <a:p>
            <a:r>
              <a:rPr lang="en-US" dirty="0"/>
              <a:t>If I can’t gift beyond the upcoming reduced exemption, there is no reason to gift at all.</a:t>
            </a:r>
          </a:p>
          <a:p>
            <a:r>
              <a:rPr lang="en-US" dirty="0"/>
              <a:t>Life insurance is never included in my estate.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27730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11376-0705-3DFF-31DC-3078B81E39FB}"/>
              </a:ext>
            </a:extLst>
          </p:cNvPr>
          <p:cNvSpPr>
            <a:spLocks noGrp="1"/>
          </p:cNvSpPr>
          <p:nvPr>
            <p:ph type="title"/>
          </p:nvPr>
        </p:nvSpPr>
        <p:spPr/>
        <p:txBody>
          <a:bodyPr>
            <a:normAutofit/>
          </a:bodyPr>
          <a:lstStyle/>
          <a:p>
            <a:r>
              <a:rPr lang="en-US" sz="3200" dirty="0"/>
              <a:t>Action Items: Ignoring May Not Be An Option</a:t>
            </a:r>
          </a:p>
        </p:txBody>
      </p:sp>
      <p:sp>
        <p:nvSpPr>
          <p:cNvPr id="5" name="Content Placeholder 2">
            <a:extLst>
              <a:ext uri="{FF2B5EF4-FFF2-40B4-BE49-F238E27FC236}">
                <a16:creationId xmlns:a16="http://schemas.microsoft.com/office/drawing/2014/main" id="{13F82606-87C5-A424-399B-01824E8EA3F1}"/>
              </a:ext>
            </a:extLst>
          </p:cNvPr>
          <p:cNvSpPr txBox="1">
            <a:spLocks noGrp="1"/>
          </p:cNvSpPr>
          <p:nvPr>
            <p:ph idx="1"/>
          </p:nvPr>
        </p:nvSpPr>
        <p:spPr>
          <a:xfrm>
            <a:off x="1347788" y="1828800"/>
            <a:ext cx="10006012" cy="386397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Generate a list of all your assets owned and any respective debt.</a:t>
            </a:r>
          </a:p>
          <a:p>
            <a:r>
              <a:rPr lang="en-US" dirty="0"/>
              <a:t>Gather current estate planning documents such as;</a:t>
            </a:r>
          </a:p>
          <a:p>
            <a:pPr lvl="1"/>
            <a:r>
              <a:rPr lang="en-US" dirty="0"/>
              <a:t>Wills</a:t>
            </a:r>
          </a:p>
          <a:p>
            <a:pPr lvl="1"/>
            <a:r>
              <a:rPr lang="en-US" dirty="0"/>
              <a:t>Trusts</a:t>
            </a:r>
          </a:p>
          <a:p>
            <a:pPr lvl="1"/>
            <a:r>
              <a:rPr lang="en-US" dirty="0"/>
              <a:t>Power of Attorney</a:t>
            </a:r>
          </a:p>
          <a:p>
            <a:r>
              <a:rPr lang="en-US" dirty="0"/>
              <a:t>Consider if there is any charitable intent before or after death?</a:t>
            </a:r>
          </a:p>
          <a:p>
            <a:pPr lvl="0"/>
            <a:r>
              <a:rPr lang="en-US" sz="2800" dirty="0"/>
              <a:t>Consider how your wealth could grow in the upcoming years, including additional </a:t>
            </a:r>
            <a:br>
              <a:rPr lang="en-US" sz="2800" dirty="0"/>
            </a:br>
            <a:r>
              <a:rPr lang="en-US" sz="2800" dirty="0"/>
              <a:t>assets via inheritance.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01364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11376-0705-3DFF-31DC-3078B81E39FB}"/>
              </a:ext>
            </a:extLst>
          </p:cNvPr>
          <p:cNvSpPr>
            <a:spLocks noGrp="1"/>
          </p:cNvSpPr>
          <p:nvPr>
            <p:ph type="title"/>
          </p:nvPr>
        </p:nvSpPr>
        <p:spPr/>
        <p:txBody>
          <a:bodyPr>
            <a:normAutofit/>
          </a:bodyPr>
          <a:lstStyle/>
          <a:p>
            <a:r>
              <a:rPr lang="en-US" sz="3200" dirty="0"/>
              <a:t>Actions Moving Forward</a:t>
            </a:r>
          </a:p>
        </p:txBody>
      </p:sp>
      <p:sp>
        <p:nvSpPr>
          <p:cNvPr id="5" name="Content Placeholder 4">
            <a:extLst>
              <a:ext uri="{FF2B5EF4-FFF2-40B4-BE49-F238E27FC236}">
                <a16:creationId xmlns:a16="http://schemas.microsoft.com/office/drawing/2014/main" id="{BDAB7F9E-3357-D16F-8CB5-65BEBAF97A43}"/>
              </a:ext>
            </a:extLst>
          </p:cNvPr>
          <p:cNvSpPr>
            <a:spLocks noGrp="1"/>
          </p:cNvSpPr>
          <p:nvPr>
            <p:ph idx="1"/>
          </p:nvPr>
        </p:nvSpPr>
        <p:spPr>
          <a:xfrm>
            <a:off x="1347535" y="1724891"/>
            <a:ext cx="10006265" cy="3864309"/>
          </a:xfrm>
        </p:spPr>
        <p:txBody>
          <a:bodyPr>
            <a:normAutofit lnSpcReduction="10000"/>
          </a:bodyPr>
          <a:lstStyle/>
          <a:p>
            <a:r>
              <a:rPr lang="en-US" dirty="0"/>
              <a:t>Each person’s situation is different and requires personalized attention to address their specific needs.</a:t>
            </a:r>
          </a:p>
          <a:p>
            <a:r>
              <a:rPr lang="en-US" dirty="0"/>
              <a:t>Working with diverse team of professionals from various disciplines is essential to create a comprehensive estate plan that covers all aspects of your financial situation.</a:t>
            </a:r>
          </a:p>
          <a:p>
            <a:r>
              <a:rPr lang="en-US" dirty="0"/>
              <a:t>HBE aims to facilitate and streamline the coordination of your estate planning process to ensure a thorough and well-rounded strategy tailored to your unique requirements. </a:t>
            </a:r>
          </a:p>
        </p:txBody>
      </p:sp>
    </p:spTree>
    <p:extLst>
      <p:ext uri="{BB962C8B-B14F-4D97-AF65-F5344CB8AC3E}">
        <p14:creationId xmlns:p14="http://schemas.microsoft.com/office/powerpoint/2010/main" val="455146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brandonsteiner.com/wp-content/uploads/2014/11/communicate.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243" y="65685"/>
            <a:ext cx="4353499" cy="28989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775200" y="1655762"/>
            <a:ext cx="6807200" cy="960439"/>
          </a:xfrm>
        </p:spPr>
        <p:txBody>
          <a:bodyPr>
            <a:noAutofit/>
          </a:bodyPr>
          <a:lstStyle/>
          <a:p>
            <a:pPr algn="r"/>
            <a:r>
              <a:rPr lang="en-US" sz="4800" dirty="0">
                <a:solidFill>
                  <a:srgbClr val="254061"/>
                </a:solidFill>
              </a:rPr>
              <a:t>Contact Information</a:t>
            </a:r>
          </a:p>
        </p:txBody>
      </p:sp>
      <p:cxnSp>
        <p:nvCxnSpPr>
          <p:cNvPr id="5" name="Straight Connector 4"/>
          <p:cNvCxnSpPr/>
          <p:nvPr/>
        </p:nvCxnSpPr>
        <p:spPr>
          <a:xfrm>
            <a:off x="0" y="2717800"/>
            <a:ext cx="12192000" cy="0"/>
          </a:xfrm>
          <a:prstGeom prst="line">
            <a:avLst/>
          </a:prstGeom>
          <a:ln w="76200">
            <a:solidFill>
              <a:srgbClr val="25406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3200" y="5969000"/>
            <a:ext cx="11379200" cy="88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lumMod val="50000"/>
                </a:schemeClr>
              </a:solidFill>
            </a:endParaRPr>
          </a:p>
        </p:txBody>
      </p:sp>
      <p:sp>
        <p:nvSpPr>
          <p:cNvPr id="14" name="Rectangle 13"/>
          <p:cNvSpPr/>
          <p:nvPr/>
        </p:nvSpPr>
        <p:spPr>
          <a:xfrm>
            <a:off x="445267" y="5746636"/>
            <a:ext cx="11337885" cy="88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i="1" dirty="0">
                <a:solidFill>
                  <a:schemeClr val="bg1">
                    <a:lumMod val="50000"/>
                  </a:schemeClr>
                </a:solidFill>
              </a:rPr>
              <a:t>Disclaimer: </a:t>
            </a:r>
            <a:r>
              <a:rPr lang="en-US" sz="1200" i="1" dirty="0">
                <a:solidFill>
                  <a:schemeClr val="bg1">
                    <a:lumMod val="50000"/>
                  </a:schemeClr>
                </a:solidFill>
              </a:rPr>
              <a:t>These materials do not constitute tax or legal advise and cannot be relied upon for purposes of avoiding penalties under Internal Revenue Code. These materials may omit discussion of exceptions, qualifications, definitions, effective dates, jurisdictional differences, and other relevant authorities and considerations. In no event should an audience member rely on these materials in planning a specific transaction or litigation. Non-lawyers should not attempt to provide legal services or legal advice in circumstances where that would violate laws against unauthorized practice of law. HBE will not be responsible for any error, omission, or inaccuracy in these materials. </a:t>
            </a:r>
          </a:p>
        </p:txBody>
      </p:sp>
      <p:sp>
        <p:nvSpPr>
          <p:cNvPr id="10" name="TextBox 9"/>
          <p:cNvSpPr txBox="1"/>
          <p:nvPr/>
        </p:nvSpPr>
        <p:spPr>
          <a:xfrm>
            <a:off x="203200" y="4596502"/>
            <a:ext cx="3212332" cy="379656"/>
          </a:xfrm>
          <a:prstGeom prst="rect">
            <a:avLst/>
          </a:prstGeom>
          <a:noFill/>
        </p:spPr>
        <p:txBody>
          <a:bodyPr wrap="square" rtlCol="0">
            <a:spAutoFit/>
          </a:bodyPr>
          <a:lstStyle/>
          <a:p>
            <a:pPr algn="ctr"/>
            <a:r>
              <a:rPr lang="en-US" sz="1867" dirty="0">
                <a:hlinkClick r:id="rId5"/>
              </a:rPr>
              <a:t>www.hbecpa.com</a:t>
            </a:r>
            <a:r>
              <a:rPr lang="en-US" sz="1867" dirty="0"/>
              <a:t> </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862" y="3735069"/>
            <a:ext cx="2891008" cy="787520"/>
          </a:xfrm>
          <a:prstGeom prst="rect">
            <a:avLst/>
          </a:prstGeom>
        </p:spPr>
      </p:pic>
      <p:sp>
        <p:nvSpPr>
          <p:cNvPr id="15" name="TextBox 14"/>
          <p:cNvSpPr txBox="1"/>
          <p:nvPr/>
        </p:nvSpPr>
        <p:spPr>
          <a:xfrm>
            <a:off x="5227066" y="3748904"/>
            <a:ext cx="4030383" cy="1261884"/>
          </a:xfrm>
          <a:prstGeom prst="rect">
            <a:avLst/>
          </a:prstGeom>
          <a:noFill/>
        </p:spPr>
        <p:txBody>
          <a:bodyPr wrap="square" rtlCol="0">
            <a:spAutoFit/>
          </a:bodyPr>
          <a:lstStyle/>
          <a:p>
            <a:r>
              <a:rPr lang="en-US" sz="2000" b="1" dirty="0"/>
              <a:t>Chad L. Pfeiffer</a:t>
            </a:r>
          </a:p>
          <a:p>
            <a:r>
              <a:rPr lang="en-US" sz="2000" dirty="0"/>
              <a:t>Principal, HBE LLP</a:t>
            </a:r>
          </a:p>
          <a:p>
            <a:r>
              <a:rPr lang="en-US" dirty="0"/>
              <a:t>cpfeiffer@hbecpa.com</a:t>
            </a:r>
          </a:p>
          <a:p>
            <a:r>
              <a:rPr lang="en-US" dirty="0"/>
              <a:t>(402) 423-4343</a:t>
            </a:r>
          </a:p>
        </p:txBody>
      </p:sp>
      <p:sp>
        <p:nvSpPr>
          <p:cNvPr id="3" name="Slide Number Placeholder 2"/>
          <p:cNvSpPr>
            <a:spLocks noGrp="1"/>
          </p:cNvSpPr>
          <p:nvPr>
            <p:ph type="sldNum" sz="quarter" idx="12"/>
          </p:nvPr>
        </p:nvSpPr>
        <p:spPr>
          <a:xfrm>
            <a:off x="8737600" y="6356352"/>
            <a:ext cx="2844800" cy="365125"/>
          </a:xfrm>
        </p:spPr>
        <p:txBody>
          <a:bodyPr/>
          <a:lstStyle/>
          <a:p>
            <a:fld id="{F1B41327-2B6F-4AF7-9E91-2931490A5173}" type="slidenum">
              <a:rPr lang="en-US" smtClean="0"/>
              <a:t>9</a:t>
            </a:fld>
            <a:endParaRPr lang="en-US" dirty="0"/>
          </a:p>
        </p:txBody>
      </p:sp>
      <p:pic>
        <p:nvPicPr>
          <p:cNvPr id="16" name="Picture 15">
            <a:extLst>
              <a:ext uri="{FF2B5EF4-FFF2-40B4-BE49-F238E27FC236}">
                <a16:creationId xmlns:a16="http://schemas.microsoft.com/office/drawing/2014/main" id="{29BE21CE-CBCD-433A-BC38-B9A1D3F62B0B}"/>
              </a:ext>
            </a:extLst>
          </p:cNvPr>
          <p:cNvPicPr>
            <a:picLocks noChangeAspect="1"/>
          </p:cNvPicPr>
          <p:nvPr/>
        </p:nvPicPr>
        <p:blipFill>
          <a:blip r:embed="rId7" cstate="print">
            <a:extLst>
              <a:ext uri="{28A0092B-C50C-407E-A947-70E740481C1C}">
                <a14:useLocalDpi xmlns:a14="http://schemas.microsoft.com/office/drawing/2010/main" val="0"/>
              </a:ext>
            </a:extLst>
          </a:blip>
          <a:srcRect t="6465" b="6465"/>
          <a:stretch/>
        </p:blipFill>
        <p:spPr>
          <a:xfrm>
            <a:off x="3970039" y="3478076"/>
            <a:ext cx="1257027" cy="1532703"/>
          </a:xfrm>
          <a:prstGeom prst="rect">
            <a:avLst/>
          </a:prstGeom>
        </p:spPr>
      </p:pic>
      <p:sp>
        <p:nvSpPr>
          <p:cNvPr id="4" name="TextBox 3">
            <a:extLst>
              <a:ext uri="{FF2B5EF4-FFF2-40B4-BE49-F238E27FC236}">
                <a16:creationId xmlns:a16="http://schemas.microsoft.com/office/drawing/2014/main" id="{06DF6148-904D-3BCB-19C5-EC6161CBE027}"/>
              </a:ext>
            </a:extLst>
          </p:cNvPr>
          <p:cNvSpPr txBox="1"/>
          <p:nvPr/>
        </p:nvSpPr>
        <p:spPr>
          <a:xfrm>
            <a:off x="9059721" y="3747084"/>
            <a:ext cx="4030383" cy="1261884"/>
          </a:xfrm>
          <a:prstGeom prst="rect">
            <a:avLst/>
          </a:prstGeom>
          <a:noFill/>
        </p:spPr>
        <p:txBody>
          <a:bodyPr wrap="square" rtlCol="0">
            <a:spAutoFit/>
          </a:bodyPr>
          <a:lstStyle/>
          <a:p>
            <a:r>
              <a:rPr lang="en-US" sz="2000" b="1" dirty="0"/>
              <a:t>Lynda M. Anderson, CPA</a:t>
            </a:r>
          </a:p>
          <a:p>
            <a:r>
              <a:rPr lang="en-US" sz="2000" dirty="0"/>
              <a:t>Manager, HBE LLP </a:t>
            </a:r>
          </a:p>
          <a:p>
            <a:r>
              <a:rPr lang="en-US" dirty="0"/>
              <a:t>landerson@hbecpa.com</a:t>
            </a:r>
          </a:p>
          <a:p>
            <a:r>
              <a:rPr lang="en-US" dirty="0"/>
              <a:t>(402) 423-4343</a:t>
            </a:r>
          </a:p>
        </p:txBody>
      </p:sp>
      <p:pic>
        <p:nvPicPr>
          <p:cNvPr id="7" name="Picture 6">
            <a:extLst>
              <a:ext uri="{FF2B5EF4-FFF2-40B4-BE49-F238E27FC236}">
                <a16:creationId xmlns:a16="http://schemas.microsoft.com/office/drawing/2014/main" id="{91B44A66-C15F-08CC-293B-42859C0EE522}"/>
              </a:ext>
            </a:extLst>
          </p:cNvPr>
          <p:cNvPicPr>
            <a:picLocks noChangeAspect="1"/>
          </p:cNvPicPr>
          <p:nvPr/>
        </p:nvPicPr>
        <p:blipFill>
          <a:blip r:embed="rId8" cstate="print">
            <a:extLst>
              <a:ext uri="{28A0092B-C50C-407E-A947-70E740481C1C}">
                <a14:useLocalDpi xmlns:a14="http://schemas.microsoft.com/office/drawing/2010/main" val="0"/>
              </a:ext>
            </a:extLst>
          </a:blip>
          <a:srcRect t="6465" b="6465"/>
          <a:stretch/>
        </p:blipFill>
        <p:spPr>
          <a:xfrm>
            <a:off x="7802694" y="3476256"/>
            <a:ext cx="1257027" cy="1532703"/>
          </a:xfrm>
          <a:prstGeom prst="rect">
            <a:avLst/>
          </a:prstGeom>
        </p:spPr>
      </p:pic>
    </p:spTree>
    <p:extLst>
      <p:ext uri="{BB962C8B-B14F-4D97-AF65-F5344CB8AC3E}">
        <p14:creationId xmlns:p14="http://schemas.microsoft.com/office/powerpoint/2010/main" val="954164850"/>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4088</TotalTime>
  <Words>776</Words>
  <Application>Microsoft Office PowerPoint</Application>
  <PresentationFormat>Widescreen</PresentationFormat>
  <Paragraphs>145</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Arial</vt:lpstr>
      <vt:lpstr>Calibri</vt:lpstr>
      <vt:lpstr>Calibri Light</vt:lpstr>
      <vt:lpstr>Century Gothic</vt:lpstr>
      <vt:lpstr>Office Theme</vt:lpstr>
      <vt:lpstr>August 13, 2024 Federal Estate Tax Sunsetting to Lower Exemptions and Common Misconceptions</vt:lpstr>
      <vt:lpstr>What is the Federal Estate Tax?</vt:lpstr>
      <vt:lpstr>What is Currently Happening</vt:lpstr>
      <vt:lpstr>Historical Chart</vt:lpstr>
      <vt:lpstr>Estate Tax Illustration</vt:lpstr>
      <vt:lpstr>Misconceptions and Myths surrounding estate planning</vt:lpstr>
      <vt:lpstr>Action Items: Ignoring May Not Be An Option</vt:lpstr>
      <vt:lpstr>Actions Moving Forward</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ALLISA L. LOVITT</dc:creator>
  <cp:lastModifiedBy>ANNE-MARIE E. WILLIAMSON</cp:lastModifiedBy>
  <cp:revision>194</cp:revision>
  <cp:lastPrinted>2020-06-09T22:31:00Z</cp:lastPrinted>
  <dcterms:created xsi:type="dcterms:W3CDTF">2018-12-18T15:02:59Z</dcterms:created>
  <dcterms:modified xsi:type="dcterms:W3CDTF">2024-08-14T20:11:09Z</dcterms:modified>
</cp:coreProperties>
</file>