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50" r:id="rId2"/>
    <p:sldId id="328" r:id="rId3"/>
    <p:sldId id="351" r:id="rId4"/>
    <p:sldId id="352" r:id="rId5"/>
    <p:sldId id="353" r:id="rId6"/>
    <p:sldId id="354" r:id="rId7"/>
    <p:sldId id="355" r:id="rId8"/>
    <p:sldId id="356" r:id="rId9"/>
    <p:sldId id="358" r:id="rId10"/>
    <p:sldId id="359" r:id="rId11"/>
    <p:sldId id="360" r:id="rId12"/>
    <p:sldId id="361" r:id="rId13"/>
    <p:sldId id="315"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185"/>
    <a:srgbClr val="0000FF"/>
    <a:srgbClr val="3F4A75"/>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0994" autoAdjust="0"/>
  </p:normalViewPr>
  <p:slideViewPr>
    <p:cSldViewPr snapToGrid="0">
      <p:cViewPr varScale="1">
        <p:scale>
          <a:sx n="102" d="100"/>
          <a:sy n="102" d="100"/>
        </p:scale>
        <p:origin x="822" y="96"/>
      </p:cViewPr>
      <p:guideLst/>
    </p:cSldViewPr>
  </p:slideViewPr>
  <p:notesTextViewPr>
    <p:cViewPr>
      <p:scale>
        <a:sx n="3" d="2"/>
        <a:sy n="3" d="2"/>
      </p:scale>
      <p:origin x="0" y="0"/>
    </p:cViewPr>
  </p:notesTextViewPr>
  <p:notesViewPr>
    <p:cSldViewPr snapToGrid="0">
      <p:cViewPr varScale="1">
        <p:scale>
          <a:sx n="53" d="100"/>
          <a:sy n="53" d="100"/>
        </p:scale>
        <p:origin x="19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06A9C3D-13CA-4497-AEE2-2C9D21BB2820}" type="datetimeFigureOut">
              <a:rPr lang="en-US" smtClean="0"/>
              <a:t>7/10/2024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0E7B3D-E1AD-4A68-B66D-F0D624FFFFA1}" type="slidenum">
              <a:rPr lang="en-US" smtClean="0"/>
              <a:t>‹#›</a:t>
            </a:fld>
            <a:endParaRPr lang="en-US"/>
          </a:p>
        </p:txBody>
      </p:sp>
    </p:spTree>
    <p:extLst>
      <p:ext uri="{BB962C8B-B14F-4D97-AF65-F5344CB8AC3E}">
        <p14:creationId xmlns:p14="http://schemas.microsoft.com/office/powerpoint/2010/main" val="263184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1909B8-B7D4-4AA8-B768-B640945EB2F6}" type="datetimeFigureOut">
              <a:rPr lang="en-US" smtClean="0"/>
              <a:t>7/10/2024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7CAE86-BD2F-42DE-B720-40E106858311}" type="slidenum">
              <a:rPr lang="en-US" smtClean="0"/>
              <a:t>‹#›</a:t>
            </a:fld>
            <a:endParaRPr lang="en-US"/>
          </a:p>
        </p:txBody>
      </p:sp>
    </p:spTree>
    <p:extLst>
      <p:ext uri="{BB962C8B-B14F-4D97-AF65-F5344CB8AC3E}">
        <p14:creationId xmlns:p14="http://schemas.microsoft.com/office/powerpoint/2010/main" val="111235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CAE86-BD2F-42DE-B720-40E106858311}" type="slidenum">
              <a:rPr lang="en-US" smtClean="0"/>
              <a:t>1</a:t>
            </a:fld>
            <a:endParaRPr lang="en-US"/>
          </a:p>
        </p:txBody>
      </p:sp>
    </p:spTree>
    <p:extLst>
      <p:ext uri="{BB962C8B-B14F-4D97-AF65-F5344CB8AC3E}">
        <p14:creationId xmlns:p14="http://schemas.microsoft.com/office/powerpoint/2010/main" val="394845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2</a:t>
            </a:fld>
            <a:endParaRPr lang="en-US"/>
          </a:p>
        </p:txBody>
      </p:sp>
    </p:spTree>
    <p:extLst>
      <p:ext uri="{BB962C8B-B14F-4D97-AF65-F5344CB8AC3E}">
        <p14:creationId xmlns:p14="http://schemas.microsoft.com/office/powerpoint/2010/main" val="209822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today. My contact information is listed on this slide. If you have any questions regarding this program, please feel free to reach out to me or any other team members from HBE. </a:t>
            </a:r>
          </a:p>
        </p:txBody>
      </p:sp>
      <p:sp>
        <p:nvSpPr>
          <p:cNvPr id="4" name="Slide Number Placeholder 3"/>
          <p:cNvSpPr>
            <a:spLocks noGrp="1"/>
          </p:cNvSpPr>
          <p:nvPr>
            <p:ph type="sldNum" sz="quarter" idx="10"/>
          </p:nvPr>
        </p:nvSpPr>
        <p:spPr/>
        <p:txBody>
          <a:bodyPr/>
          <a:lstStyle/>
          <a:p>
            <a:fld id="{AB1DF9C2-7853-4168-836D-4280E38DF11D}" type="slidenum">
              <a:rPr lang="en-US" smtClean="0"/>
              <a:t>13</a:t>
            </a:fld>
            <a:endParaRPr lang="en-US"/>
          </a:p>
        </p:txBody>
      </p:sp>
    </p:spTree>
    <p:extLst>
      <p:ext uri="{BB962C8B-B14F-4D97-AF65-F5344CB8AC3E}">
        <p14:creationId xmlns:p14="http://schemas.microsoft.com/office/powerpoint/2010/main" val="16632103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234" y="-394717"/>
            <a:ext cx="12209183" cy="8139454"/>
          </a:xfrm>
          <a:prstGeom prst="rect">
            <a:avLst/>
          </a:prstGeom>
          <a:noFill/>
        </p:spPr>
      </p:pic>
      <p:sp>
        <p:nvSpPr>
          <p:cNvPr id="2" name="Title 1"/>
          <p:cNvSpPr>
            <a:spLocks noGrp="1"/>
          </p:cNvSpPr>
          <p:nvPr>
            <p:ph type="ctrTitle" hasCustomPrompt="1"/>
          </p:nvPr>
        </p:nvSpPr>
        <p:spPr>
          <a:xfrm>
            <a:off x="6418135" y="3743349"/>
            <a:ext cx="5164265" cy="1236664"/>
          </a:xfrm>
        </p:spPr>
        <p:txBody>
          <a:bodyPr anchor="b">
            <a:noAutofit/>
          </a:bodyPr>
          <a:lstStyle>
            <a:lvl1pPr algn="l">
              <a:defRPr sz="5400" b="1">
                <a:solidFill>
                  <a:srgbClr val="3F4A75"/>
                </a:solidFill>
                <a:latin typeface="Century Gothic" panose="020B0502020202020204" pitchFamily="34" charset="0"/>
              </a:defRPr>
            </a:lvl1pPr>
          </a:lstStyle>
          <a:p>
            <a:r>
              <a:rPr lang="en-US" dirty="0"/>
              <a:t>CLICK TO EDIT MASTER TITLE STYLE</a:t>
            </a:r>
          </a:p>
        </p:txBody>
      </p:sp>
      <p:sp>
        <p:nvSpPr>
          <p:cNvPr id="23" name="Text Placeholder 2"/>
          <p:cNvSpPr>
            <a:spLocks noGrp="1"/>
          </p:cNvSpPr>
          <p:nvPr>
            <p:ph type="body" idx="1" hasCustomPrompt="1"/>
          </p:nvPr>
        </p:nvSpPr>
        <p:spPr>
          <a:xfrm>
            <a:off x="6418134" y="5376520"/>
            <a:ext cx="5092021" cy="445669"/>
          </a:xfrm>
        </p:spPr>
        <p:txBody>
          <a:bodyPr>
            <a:noAutofit/>
          </a:bodyPr>
          <a:lstStyle>
            <a:lvl1pPr marL="0" indent="0" algn="l">
              <a:buNone/>
              <a:defRPr sz="2800" b="1">
                <a:solidFill>
                  <a:srgbClr val="3F4A75"/>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Date Placeholder 23"/>
          <p:cNvSpPr>
            <a:spLocks noGrp="1"/>
          </p:cNvSpPr>
          <p:nvPr>
            <p:ph type="dt" sz="half" idx="10"/>
          </p:nvPr>
        </p:nvSpPr>
        <p:spPr/>
        <p:txBody>
          <a:bodyPr/>
          <a:lstStyle/>
          <a:p>
            <a:fld id="{C68A4F93-D1E3-45F2-A99A-4899D37538E3}" type="datetimeFigureOut">
              <a:rPr lang="en-US" smtClean="0"/>
              <a:t>7/10/2024</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a:solidFill>
                  <a:schemeClr val="bg1"/>
                </a:solidFill>
              </a:defRPr>
            </a:lvl1pPr>
          </a:lstStyle>
          <a:p>
            <a:fld id="{44A8031B-20CB-41F1-9717-940801FC498A}" type="slidenum">
              <a:rPr lang="en-US" smtClean="0"/>
              <a:pPr/>
              <a:t>‹#›</a:t>
            </a:fld>
            <a:endParaRPr lang="en-US"/>
          </a:p>
        </p:txBody>
      </p:sp>
      <p:sp>
        <p:nvSpPr>
          <p:cNvPr id="15" name="Rectangle 14"/>
          <p:cNvSpPr/>
          <p:nvPr userDrawn="1"/>
        </p:nvSpPr>
        <p:spPr>
          <a:xfrm>
            <a:off x="6221047" y="-6708"/>
            <a:ext cx="5970953" cy="2177340"/>
          </a:xfrm>
          <a:prstGeom prst="rect">
            <a:avLst/>
          </a:prstGeom>
          <a:solidFill>
            <a:srgbClr val="3F4A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23813" r="23924" b="37923"/>
          <a:stretch/>
        </p:blipFill>
        <p:spPr>
          <a:xfrm>
            <a:off x="6904825" y="337506"/>
            <a:ext cx="1381570" cy="446660"/>
          </a:xfrm>
          <a:prstGeom prst="rect">
            <a:avLst/>
          </a:prstGeom>
        </p:spPr>
      </p:pic>
      <p:sp>
        <p:nvSpPr>
          <p:cNvPr id="17" name="TextBox 16"/>
          <p:cNvSpPr txBox="1"/>
          <p:nvPr userDrawn="1"/>
        </p:nvSpPr>
        <p:spPr>
          <a:xfrm>
            <a:off x="6773497" y="975616"/>
            <a:ext cx="5531487" cy="969496"/>
          </a:xfrm>
          <a:prstGeom prst="rect">
            <a:avLst/>
          </a:prstGeom>
          <a:noFill/>
        </p:spPr>
        <p:txBody>
          <a:bodyPr wrap="square" rtlCol="0">
            <a:spAutoFit/>
          </a:bodyPr>
          <a:lstStyle/>
          <a:p>
            <a:pPr>
              <a:spcAft>
                <a:spcPts val="600"/>
              </a:spcAft>
            </a:pPr>
            <a:r>
              <a:rPr lang="en-US" sz="3200" b="1" spc="80" baseline="0" dirty="0">
                <a:solidFill>
                  <a:schemeClr val="bg1"/>
                </a:solidFill>
                <a:latin typeface="Arial" panose="020B0604020202020204" pitchFamily="34" charset="0"/>
                <a:cs typeface="Arial" panose="020B0604020202020204" pitchFamily="34" charset="0"/>
              </a:rPr>
              <a:t>10 Minute Tuesdays</a:t>
            </a:r>
          </a:p>
          <a:p>
            <a:r>
              <a:rPr lang="en-US" sz="2000" b="0" spc="80" dirty="0">
                <a:solidFill>
                  <a:schemeClr val="bg1"/>
                </a:solidFill>
                <a:latin typeface="Century Gothic" panose="020B0502020202020204" pitchFamily="34" charset="0"/>
                <a:cs typeface="Arial" panose="020B0604020202020204" pitchFamily="34" charset="0"/>
              </a:rPr>
              <a:t>Webinar</a:t>
            </a:r>
            <a:r>
              <a:rPr lang="en-US" sz="2000" b="0" spc="80" baseline="0" dirty="0">
                <a:solidFill>
                  <a:schemeClr val="bg1"/>
                </a:solidFill>
                <a:latin typeface="Century Gothic" panose="020B0502020202020204" pitchFamily="34" charset="0"/>
                <a:cs typeface="Arial" panose="020B0604020202020204" pitchFamily="34" charset="0"/>
              </a:rPr>
              <a:t> Series</a:t>
            </a:r>
            <a:endParaRPr lang="en-US" sz="2000" b="0" spc="80" dirty="0">
              <a:solidFill>
                <a:schemeClr val="bg1"/>
              </a:solidFill>
              <a:latin typeface="Century Gothic" panose="020B0502020202020204" pitchFamily="34" charset="0"/>
              <a:cs typeface="Arial" panose="020B0604020202020204" pitchFamily="34" charset="0"/>
            </a:endParaRPr>
          </a:p>
        </p:txBody>
      </p:sp>
      <p:grpSp>
        <p:nvGrpSpPr>
          <p:cNvPr id="54" name="Group 53"/>
          <p:cNvGrpSpPr/>
          <p:nvPr userDrawn="1"/>
        </p:nvGrpSpPr>
        <p:grpSpPr>
          <a:xfrm>
            <a:off x="9062709" y="-21125"/>
            <a:ext cx="3129291" cy="197088"/>
            <a:chOff x="9062709" y="4513"/>
            <a:chExt cx="3129291" cy="197088"/>
          </a:xfrm>
        </p:grpSpPr>
        <p:grpSp>
          <p:nvGrpSpPr>
            <p:cNvPr id="32" name="Group 31"/>
            <p:cNvGrpSpPr/>
            <p:nvPr userDrawn="1"/>
          </p:nvGrpSpPr>
          <p:grpSpPr>
            <a:xfrm>
              <a:off x="9062709" y="4513"/>
              <a:ext cx="1049392" cy="197088"/>
              <a:chOff x="6229350" y="3177574"/>
              <a:chExt cx="1049392" cy="197088"/>
            </a:xfrm>
          </p:grpSpPr>
          <p:cxnSp>
            <p:nvCxnSpPr>
              <p:cNvPr id="33" name="Straight Connector 32"/>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userDrawn="1"/>
          </p:nvGrpSpPr>
          <p:grpSpPr>
            <a:xfrm>
              <a:off x="10102658" y="4513"/>
              <a:ext cx="1049392" cy="197088"/>
              <a:chOff x="6229350" y="3177574"/>
              <a:chExt cx="1049392" cy="197088"/>
            </a:xfrm>
          </p:grpSpPr>
          <p:cxnSp>
            <p:nvCxnSpPr>
              <p:cNvPr id="40" name="Straight Connector 39"/>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userDrawn="1"/>
          </p:nvGrpSpPr>
          <p:grpSpPr>
            <a:xfrm>
              <a:off x="11142608" y="4513"/>
              <a:ext cx="1049392" cy="197088"/>
              <a:chOff x="6229350" y="3177574"/>
              <a:chExt cx="1049392" cy="197088"/>
            </a:xfrm>
          </p:grpSpPr>
          <p:cxnSp>
            <p:nvCxnSpPr>
              <p:cNvPr id="47" name="Straight Connector 46"/>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userDrawn="1"/>
        </p:nvGrpSpPr>
        <p:grpSpPr>
          <a:xfrm rot="16200000">
            <a:off x="5794894" y="1547392"/>
            <a:ext cx="1049392" cy="197088"/>
            <a:chOff x="6229350" y="3177574"/>
            <a:chExt cx="1049392" cy="197088"/>
          </a:xfrm>
        </p:grpSpPr>
        <p:cxnSp>
          <p:nvCxnSpPr>
            <p:cNvPr id="78" name="Straight Connector 77"/>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059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86230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8789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66121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621160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0566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0" hasCustomPrompt="1"/>
          </p:nvPr>
        </p:nvSpPr>
        <p:spPr>
          <a:xfrm>
            <a:off x="609600" y="914400"/>
            <a:ext cx="10668000" cy="533400"/>
          </a:xfrm>
        </p:spPr>
        <p:txBody>
          <a:bodyPr>
            <a:normAutofit/>
          </a:bodyPr>
          <a:lstStyle>
            <a:lvl1pPr marL="0" indent="0">
              <a:buNone/>
              <a:defRPr sz="2667" baseline="0">
                <a:solidFill>
                  <a:schemeClr val="bg1">
                    <a:lumMod val="50000"/>
                  </a:schemeClr>
                </a:solidFill>
              </a:defRPr>
            </a:lvl1pPr>
          </a:lstStyle>
          <a:p>
            <a:pPr lvl="0"/>
            <a:r>
              <a:rPr lang="en-US" dirty="0"/>
              <a:t>Click to edit subtitle style</a:t>
            </a:r>
          </a:p>
        </p:txBody>
      </p:sp>
      <p:sp>
        <p:nvSpPr>
          <p:cNvPr id="23" name="Title 22"/>
          <p:cNvSpPr>
            <a:spLocks noGrp="1"/>
          </p:cNvSpPr>
          <p:nvPr>
            <p:ph type="title"/>
          </p:nvPr>
        </p:nvSpPr>
        <p:spPr>
          <a:xfrm>
            <a:off x="609600" y="274637"/>
            <a:ext cx="10668000" cy="715963"/>
          </a:xfrm>
        </p:spPr>
        <p:txBody>
          <a:bodyPr>
            <a:normAutofit/>
          </a:bodyPr>
          <a:lstStyle>
            <a:lvl1pPr algn="l">
              <a:defRPr sz="5867" b="1">
                <a:solidFill>
                  <a:schemeClr val="accent1">
                    <a:lumMod val="50000"/>
                  </a:schemeClr>
                </a:solidFill>
              </a:defRPr>
            </a:lvl1pPr>
          </a:lstStyle>
          <a:p>
            <a:r>
              <a:rPr lang="en-US" dirty="0"/>
              <a:t>Click to edit Master title style</a:t>
            </a:r>
          </a:p>
        </p:txBody>
      </p:sp>
      <p:sp>
        <p:nvSpPr>
          <p:cNvPr id="12" name="Slide Number Placeholder 5"/>
          <p:cNvSpPr>
            <a:spLocks noGrp="1"/>
          </p:cNvSpPr>
          <p:nvPr>
            <p:ph type="sldNum" sz="quarter" idx="12"/>
          </p:nvPr>
        </p:nvSpPr>
        <p:spPr>
          <a:xfrm>
            <a:off x="8737600" y="6356352"/>
            <a:ext cx="2844800" cy="365125"/>
          </a:xfrm>
        </p:spPr>
        <p:txBody>
          <a:bodyPr/>
          <a:lstStyle/>
          <a:p>
            <a:fld id="{F1B41327-2B6F-4AF7-9E91-2931490A5173}" type="slidenum">
              <a:rPr lang="en-US" smtClean="0"/>
              <a:t>‹#›</a:t>
            </a:fld>
            <a:endParaRPr lang="en-US" dirty="0"/>
          </a:p>
        </p:txBody>
      </p:sp>
    </p:spTree>
    <p:extLst>
      <p:ext uri="{BB962C8B-B14F-4D97-AF65-F5344CB8AC3E}">
        <p14:creationId xmlns:p14="http://schemas.microsoft.com/office/powerpoint/2010/main" val="42104866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909634"/>
            <a:ext cx="10006265" cy="3783475"/>
          </a:xfrm>
          <a:noFill/>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cxnSp>
        <p:nvCxnSpPr>
          <p:cNvPr id="8" name="Straight Connector 7"/>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8" name="Straight Connector 27"/>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0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9423" y="365125"/>
            <a:ext cx="10484377" cy="728162"/>
          </a:xfrm>
        </p:spPr>
        <p:txBody>
          <a:bodyPr/>
          <a:lstStyle>
            <a:lvl1pPr>
              <a:defRPr b="1">
                <a:solidFill>
                  <a:srgbClr val="17A18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828800"/>
            <a:ext cx="10006265" cy="3864309"/>
          </a:xfrm>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3F4A75"/>
                </a:solidFill>
              </a:defRPr>
            </a:lvl1pPr>
          </a:lstStyle>
          <a:p>
            <a:fld id="{44A8031B-20CB-41F1-9717-940801FC498A}" type="slidenum">
              <a:rPr lang="en-US" smtClean="0"/>
              <a:pPr/>
              <a:t>‹#›</a:t>
            </a:fld>
            <a:endParaRPr lang="en-US"/>
          </a:p>
        </p:txBody>
      </p:sp>
      <p:cxnSp>
        <p:nvCxnSpPr>
          <p:cNvPr id="11" name="Straight Connector 10"/>
          <p:cNvCxnSpPr/>
          <p:nvPr userDrawn="1"/>
        </p:nvCxnSpPr>
        <p:spPr>
          <a:xfrm>
            <a:off x="869423" y="1323474"/>
            <a:ext cx="4350277" cy="0"/>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0" name="Straight Connector 19"/>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6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4416"/>
          <a:stretch/>
        </p:blipFill>
        <p:spPr>
          <a:xfrm>
            <a:off x="-1" y="0"/>
            <a:ext cx="12211844" cy="6858000"/>
          </a:xfrm>
          <a:prstGeom prst="rect">
            <a:avLst/>
          </a:prstGeom>
        </p:spPr>
      </p:pic>
      <p:sp>
        <p:nvSpPr>
          <p:cNvPr id="2" name="Title 1"/>
          <p:cNvSpPr>
            <a:spLocks noGrp="1"/>
          </p:cNvSpPr>
          <p:nvPr>
            <p:ph type="title" hasCustomPrompt="1"/>
          </p:nvPr>
        </p:nvSpPr>
        <p:spPr>
          <a:xfrm>
            <a:off x="2209800" y="2469366"/>
            <a:ext cx="9144000" cy="1166334"/>
          </a:xfrm>
        </p:spPr>
        <p:txBody>
          <a:bodyPr>
            <a:noAutofit/>
          </a:bodyPr>
          <a:lstStyle>
            <a:lvl1pPr algn="l">
              <a:defRPr sz="6000" b="1">
                <a:solidFill>
                  <a:srgbClr val="3F4A75"/>
                </a:solidFill>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grpSp>
        <p:nvGrpSpPr>
          <p:cNvPr id="45" name="Group 44"/>
          <p:cNvGrpSpPr/>
          <p:nvPr userDrawn="1"/>
        </p:nvGrpSpPr>
        <p:grpSpPr>
          <a:xfrm>
            <a:off x="838200" y="1003636"/>
            <a:ext cx="2743200" cy="2775859"/>
            <a:chOff x="838200" y="2165686"/>
            <a:chExt cx="2743200" cy="2775859"/>
          </a:xfrm>
        </p:grpSpPr>
        <p:cxnSp>
          <p:nvCxnSpPr>
            <p:cNvPr id="9" name="Elbow Connector 8"/>
            <p:cNvCxnSpPr/>
            <p:nvPr userDrawn="1"/>
          </p:nvCxnSpPr>
          <p:spPr>
            <a:xfrm>
              <a:off x="838200" y="2165686"/>
              <a:ext cx="2743200" cy="947196"/>
            </a:xfrm>
            <a:prstGeom prst="bentConnector3">
              <a:avLst>
                <a:gd name="adj1" fmla="val 98622"/>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userDrawn="1"/>
          </p:nvCxnSpPr>
          <p:spPr>
            <a:xfrm rot="16200000" flipH="1">
              <a:off x="693506" y="3612408"/>
              <a:ext cx="1513800" cy="1144473"/>
            </a:xfrm>
            <a:prstGeom prst="bentConnector3">
              <a:avLst>
                <a:gd name="adj1" fmla="val 96993"/>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878169" y="2165686"/>
              <a:ext cx="0" cy="1346036"/>
            </a:xfrm>
            <a:prstGeom prst="line">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47" name="Straight Connector 46"/>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90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8A4F93-D1E3-45F2-A99A-4899D37538E3}"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
        <p:nvSpPr>
          <p:cNvPr id="8"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cxnSp>
        <p:nvCxnSpPr>
          <p:cNvPr id="9" name="Straight Connector 8"/>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12" name="Straight Connector 11"/>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
        <p:nvSpPr>
          <p:cNvPr id="17" name="L-Shape 16"/>
          <p:cNvSpPr/>
          <p:nvPr userDrawn="1"/>
        </p:nvSpPr>
        <p:spPr>
          <a:xfrm rot="5400000">
            <a:off x="1347341"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Shape 19"/>
          <p:cNvSpPr/>
          <p:nvPr userDrawn="1"/>
        </p:nvSpPr>
        <p:spPr>
          <a:xfrm rot="5400000">
            <a:off x="6350473"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0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A4F93-D1E3-45F2-A99A-4899D37538E3}"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89445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4F93-D1E3-45F2-A99A-4899D37538E3}" type="datetimeFigureOut">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03341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8977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4F93-D1E3-45F2-A99A-4899D37538E3}" type="datetimeFigureOut">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972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4F93-D1E3-45F2-A99A-4899D37538E3}" type="datetimeFigureOut">
              <a:rPr lang="en-US" smtClean="0"/>
              <a:t>7/10/2024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8031B-20CB-41F1-9717-940801FC498A}" type="slidenum">
              <a:rPr lang="en-US" smtClean="0"/>
              <a:t>‹#›</a:t>
            </a:fld>
            <a:endParaRPr lang="en-US"/>
          </a:p>
        </p:txBody>
      </p:sp>
    </p:spTree>
    <p:extLst>
      <p:ext uri="{BB962C8B-B14F-4D97-AF65-F5344CB8AC3E}">
        <p14:creationId xmlns:p14="http://schemas.microsoft.com/office/powerpoint/2010/main" val="191391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1"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3.jpe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hyperlink" Target="http://www.hbecpa.com/" TargetMode="External"/><Relationship Id="rId10" Type="http://schemas.openxmlformats.org/officeDocument/2006/relationships/image" Target="../media/image6.jpg"/><Relationship Id="rId4" Type="http://schemas.microsoft.com/office/2007/relationships/hdphoto" Target="../media/hdphoto2.wdp"/><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FBE65-DD98-4FAA-9063-FD7CFEC1F37F}"/>
              </a:ext>
            </a:extLst>
          </p:cNvPr>
          <p:cNvPicPr>
            <a:picLocks noChangeAspect="1"/>
          </p:cNvPicPr>
          <p:nvPr/>
        </p:nvPicPr>
        <p:blipFill rotWithShape="1">
          <a:blip r:embed="rId3">
            <a:extLst>
              <a:ext uri="{28A0092B-C50C-407E-A947-70E740481C1C}">
                <a14:useLocalDpi xmlns:a14="http://schemas.microsoft.com/office/drawing/2010/main" val="0"/>
              </a:ext>
            </a:extLst>
          </a:blip>
          <a:srcRect l="-1430" t="-27192" r="1430" b="27192"/>
          <a:stretch/>
        </p:blipFill>
        <p:spPr>
          <a:xfrm>
            <a:off x="-235670" y="-1314717"/>
            <a:ext cx="12427670" cy="4660376"/>
          </a:xfrm>
          <a:prstGeom prst="rect">
            <a:avLst/>
          </a:prstGeom>
        </p:spPr>
      </p:pic>
      <p:sp>
        <p:nvSpPr>
          <p:cNvPr id="4" name="Title 1">
            <a:extLst>
              <a:ext uri="{FF2B5EF4-FFF2-40B4-BE49-F238E27FC236}">
                <a16:creationId xmlns:a16="http://schemas.microsoft.com/office/drawing/2014/main" id="{1A7A7B38-8FF0-496D-B608-F4A2D136C62E}"/>
              </a:ext>
            </a:extLst>
          </p:cNvPr>
          <p:cNvSpPr txBox="1">
            <a:spLocks/>
          </p:cNvSpPr>
          <p:nvPr/>
        </p:nvSpPr>
        <p:spPr>
          <a:xfrm>
            <a:off x="262849" y="3880846"/>
            <a:ext cx="6181334" cy="2644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200"/>
              </a:spcBef>
              <a:spcAft>
                <a:spcPts val="1200"/>
              </a:spcAft>
            </a:pPr>
            <a:r>
              <a:rPr lang="en-US" sz="2800" b="1" dirty="0">
                <a:solidFill>
                  <a:schemeClr val="accent1">
                    <a:lumMod val="50000"/>
                  </a:schemeClr>
                </a:solidFill>
                <a:latin typeface="Century Gothic" panose="020B0502020202020204" pitchFamily="34" charset="0"/>
              </a:rPr>
              <a:t>July 11</a:t>
            </a:r>
            <a:r>
              <a:rPr lang="en-US" sz="2800" b="1" baseline="30000" dirty="0">
                <a:solidFill>
                  <a:schemeClr val="accent1">
                    <a:lumMod val="50000"/>
                  </a:schemeClr>
                </a:solidFill>
                <a:latin typeface="Century Gothic" panose="020B0502020202020204" pitchFamily="34" charset="0"/>
              </a:rPr>
              <a:t>th</a:t>
            </a:r>
            <a:r>
              <a:rPr lang="en-US" sz="2800" b="1" dirty="0">
                <a:solidFill>
                  <a:schemeClr val="accent1">
                    <a:lumMod val="50000"/>
                  </a:schemeClr>
                </a:solidFill>
                <a:latin typeface="Century Gothic" panose="020B0502020202020204" pitchFamily="34" charset="0"/>
              </a:rPr>
              <a:t>, 2024</a:t>
            </a:r>
            <a:br>
              <a:rPr lang="en-US" sz="2800" dirty="0">
                <a:solidFill>
                  <a:schemeClr val="accent1">
                    <a:lumMod val="50000"/>
                  </a:schemeClr>
                </a:solidFill>
              </a:rPr>
            </a:br>
            <a:r>
              <a:rPr lang="en-US" b="1" dirty="0">
                <a:solidFill>
                  <a:schemeClr val="accent1">
                    <a:lumMod val="50000"/>
                  </a:schemeClr>
                </a:solidFill>
                <a:latin typeface="Century Gothic" panose="020B0502020202020204" pitchFamily="34" charset="0"/>
              </a:rPr>
              <a:t>Grant Funding: What are my responsibilities as a grant awardee?</a:t>
            </a:r>
            <a:endParaRPr lang="en-US" sz="4000" b="1" dirty="0">
              <a:solidFill>
                <a:schemeClr val="accent1">
                  <a:lumMod val="50000"/>
                </a:schemeClr>
              </a:solidFill>
              <a:latin typeface="Century Gothic" panose="020B0502020202020204" pitchFamily="34" charset="0"/>
            </a:endParaRPr>
          </a:p>
        </p:txBody>
      </p:sp>
      <p:sp>
        <p:nvSpPr>
          <p:cNvPr id="5" name="Text Placeholder 2">
            <a:extLst>
              <a:ext uri="{FF2B5EF4-FFF2-40B4-BE49-F238E27FC236}">
                <a16:creationId xmlns:a16="http://schemas.microsoft.com/office/drawing/2014/main" id="{3453E17B-5F8F-4D41-9605-D3B86BEE73B2}"/>
              </a:ext>
            </a:extLst>
          </p:cNvPr>
          <p:cNvSpPr txBox="1">
            <a:spLocks/>
          </p:cNvSpPr>
          <p:nvPr/>
        </p:nvSpPr>
        <p:spPr>
          <a:xfrm>
            <a:off x="8329762" y="5291911"/>
            <a:ext cx="4411746" cy="886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solidFill>
                  <a:schemeClr val="accent1">
                    <a:lumMod val="50000"/>
                  </a:schemeClr>
                </a:solidFill>
                <a:latin typeface="Century Gothic" panose="020B0502020202020204" pitchFamily="34" charset="0"/>
              </a:rPr>
              <a:t>Hosted by </a:t>
            </a:r>
          </a:p>
          <a:p>
            <a:pPr marL="0" indent="0">
              <a:lnSpc>
                <a:spcPct val="100000"/>
              </a:lnSpc>
              <a:spcBef>
                <a:spcPts val="0"/>
              </a:spcBef>
              <a:buNone/>
            </a:pPr>
            <a:r>
              <a:rPr lang="en-US" sz="2400" b="1" dirty="0">
                <a:solidFill>
                  <a:schemeClr val="accent1">
                    <a:lumMod val="50000"/>
                  </a:schemeClr>
                </a:solidFill>
                <a:latin typeface="Century Gothic" panose="020B0502020202020204" pitchFamily="34" charset="0"/>
              </a:rPr>
              <a:t>Tanner A. Weir, CPA  </a:t>
            </a:r>
          </a:p>
          <a:p>
            <a:pPr marL="0" indent="0">
              <a:lnSpc>
                <a:spcPct val="100000"/>
              </a:lnSpc>
              <a:spcBef>
                <a:spcPts val="0"/>
              </a:spcBef>
              <a:buNone/>
            </a:pPr>
            <a:r>
              <a:rPr lang="en-US" sz="2400" b="1" dirty="0">
                <a:solidFill>
                  <a:schemeClr val="accent1">
                    <a:lumMod val="50000"/>
                  </a:schemeClr>
                </a:solidFill>
                <a:latin typeface="Century Gothic" panose="020B0502020202020204" pitchFamily="34" charset="0"/>
              </a:rPr>
              <a:t>Senior Accountant, HBE</a:t>
            </a:r>
          </a:p>
        </p:txBody>
      </p:sp>
      <p:pic>
        <p:nvPicPr>
          <p:cNvPr id="6" name="Picture 5">
            <a:extLst>
              <a:ext uri="{FF2B5EF4-FFF2-40B4-BE49-F238E27FC236}">
                <a16:creationId xmlns:a16="http://schemas.microsoft.com/office/drawing/2014/main" id="{D7E160D5-57D3-C7F2-C68B-779B9F1878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0980" y="4477591"/>
            <a:ext cx="1462529" cy="1950038"/>
          </a:xfrm>
          <a:prstGeom prst="rect">
            <a:avLst/>
          </a:prstGeom>
        </p:spPr>
      </p:pic>
    </p:spTree>
    <p:extLst>
      <p:ext uri="{BB962C8B-B14F-4D97-AF65-F5344CB8AC3E}">
        <p14:creationId xmlns:p14="http://schemas.microsoft.com/office/powerpoint/2010/main" val="202601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D49E4-C95C-F9B8-90EA-F7D122B57FCF}"/>
              </a:ext>
            </a:extLst>
          </p:cNvPr>
          <p:cNvSpPr>
            <a:spLocks noGrp="1"/>
          </p:cNvSpPr>
          <p:nvPr>
            <p:ph idx="1"/>
          </p:nvPr>
        </p:nvSpPr>
        <p:spPr/>
        <p:txBody>
          <a:bodyPr/>
          <a:lstStyle/>
          <a:p>
            <a:r>
              <a:rPr lang="en-US" dirty="0"/>
              <a:t>Internal Controls </a:t>
            </a:r>
          </a:p>
          <a:p>
            <a:r>
              <a:rPr lang="en-US" dirty="0"/>
              <a:t>Subrecipient monitoring </a:t>
            </a:r>
          </a:p>
          <a:p>
            <a:r>
              <a:rPr lang="en-US" dirty="0"/>
              <a:t>Subrecipient vs. contractor </a:t>
            </a:r>
          </a:p>
          <a:p>
            <a:r>
              <a:rPr lang="en-US" dirty="0"/>
              <a:t>Procurement </a:t>
            </a:r>
          </a:p>
          <a:p>
            <a:r>
              <a:rPr lang="en-US" dirty="0"/>
              <a:t>Allocation </a:t>
            </a:r>
          </a:p>
          <a:p>
            <a:endParaRPr lang="en-US" sz="2800" dirty="0"/>
          </a:p>
        </p:txBody>
      </p:sp>
      <p:sp>
        <p:nvSpPr>
          <p:cNvPr id="4" name="Title 3">
            <a:extLst>
              <a:ext uri="{FF2B5EF4-FFF2-40B4-BE49-F238E27FC236}">
                <a16:creationId xmlns:a16="http://schemas.microsoft.com/office/drawing/2014/main" id="{FEA40052-C601-D075-53DE-6BC5F7139842}"/>
              </a:ext>
            </a:extLst>
          </p:cNvPr>
          <p:cNvSpPr txBox="1">
            <a:spLocks/>
          </p:cNvSpPr>
          <p:nvPr/>
        </p:nvSpPr>
        <p:spPr>
          <a:xfrm>
            <a:off x="1021823" y="517525"/>
            <a:ext cx="10484377" cy="728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A185"/>
                </a:solidFill>
                <a:latin typeface="Century Gothic" panose="020B0502020202020204" pitchFamily="34" charset="0"/>
                <a:ea typeface="+mj-ea"/>
                <a:cs typeface="+mj-cs"/>
              </a:defRPr>
            </a:lvl1pPr>
          </a:lstStyle>
          <a:p>
            <a:r>
              <a:rPr lang="en-US" sz="4000" dirty="0"/>
              <a:t>Common Risks and Findings</a:t>
            </a:r>
            <a:endParaRPr lang="en-US" sz="3800" dirty="0"/>
          </a:p>
        </p:txBody>
      </p:sp>
    </p:spTree>
    <p:extLst>
      <p:ext uri="{BB962C8B-B14F-4D97-AF65-F5344CB8AC3E}">
        <p14:creationId xmlns:p14="http://schemas.microsoft.com/office/powerpoint/2010/main" val="106521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D49E4-C95C-F9B8-90EA-F7D122B57FCF}"/>
              </a:ext>
            </a:extLst>
          </p:cNvPr>
          <p:cNvSpPr>
            <a:spLocks noGrp="1"/>
          </p:cNvSpPr>
          <p:nvPr>
            <p:ph idx="1"/>
          </p:nvPr>
        </p:nvSpPr>
        <p:spPr/>
        <p:txBody>
          <a:bodyPr/>
          <a:lstStyle/>
          <a:p>
            <a:r>
              <a:rPr lang="en-US" dirty="0"/>
              <a:t>Rules and regulations are constantly changing</a:t>
            </a:r>
          </a:p>
          <a:p>
            <a:r>
              <a:rPr lang="en-US" dirty="0"/>
              <a:t>HBE is available for any questions or consulting about staying in compliance</a:t>
            </a:r>
          </a:p>
          <a:p>
            <a:endParaRPr lang="en-US" sz="2800" dirty="0"/>
          </a:p>
        </p:txBody>
      </p:sp>
      <p:sp>
        <p:nvSpPr>
          <p:cNvPr id="4" name="Title 3">
            <a:extLst>
              <a:ext uri="{FF2B5EF4-FFF2-40B4-BE49-F238E27FC236}">
                <a16:creationId xmlns:a16="http://schemas.microsoft.com/office/drawing/2014/main" id="{FEA40052-C601-D075-53DE-6BC5F7139842}"/>
              </a:ext>
            </a:extLst>
          </p:cNvPr>
          <p:cNvSpPr txBox="1">
            <a:spLocks/>
          </p:cNvSpPr>
          <p:nvPr/>
        </p:nvSpPr>
        <p:spPr>
          <a:xfrm>
            <a:off x="1021823" y="517525"/>
            <a:ext cx="10484377" cy="728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A185"/>
                </a:solidFill>
                <a:latin typeface="Century Gothic" panose="020B0502020202020204" pitchFamily="34" charset="0"/>
                <a:ea typeface="+mj-ea"/>
                <a:cs typeface="+mj-cs"/>
              </a:defRPr>
            </a:lvl1pPr>
          </a:lstStyle>
          <a:p>
            <a:r>
              <a:rPr lang="en-US" sz="4000" dirty="0"/>
              <a:t>Final Thoughts</a:t>
            </a:r>
            <a:endParaRPr lang="en-US" sz="3800" dirty="0"/>
          </a:p>
        </p:txBody>
      </p:sp>
    </p:spTree>
    <p:extLst>
      <p:ext uri="{BB962C8B-B14F-4D97-AF65-F5344CB8AC3E}">
        <p14:creationId xmlns:p14="http://schemas.microsoft.com/office/powerpoint/2010/main" val="309161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6213986A-85AA-8C40-A690-8049D78AC94A}"/>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Questions? </a:t>
            </a:r>
          </a:p>
        </p:txBody>
      </p:sp>
      <p:pic>
        <p:nvPicPr>
          <p:cNvPr id="7" name="Graphic 6" descr="Question mark">
            <a:extLst>
              <a:ext uri="{FF2B5EF4-FFF2-40B4-BE49-F238E27FC236}">
                <a16:creationId xmlns:a16="http://schemas.microsoft.com/office/drawing/2014/main" id="{6407A7E3-5463-2A90-A76E-78D005F25A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617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randonsteiner.com/wp-content/uploads/2014/11/communicate.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243" y="65685"/>
            <a:ext cx="4353499" cy="28989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75200" y="1655762"/>
            <a:ext cx="6807200" cy="960439"/>
          </a:xfrm>
        </p:spPr>
        <p:txBody>
          <a:bodyPr>
            <a:noAutofit/>
          </a:bodyPr>
          <a:lstStyle/>
          <a:p>
            <a:pPr algn="r"/>
            <a:r>
              <a:rPr lang="en-US" sz="4800" dirty="0">
                <a:solidFill>
                  <a:srgbClr val="254061"/>
                </a:solidFill>
              </a:rPr>
              <a:t>Contact Information</a:t>
            </a:r>
          </a:p>
        </p:txBody>
      </p:sp>
      <p:cxnSp>
        <p:nvCxnSpPr>
          <p:cNvPr id="5" name="Straight Connector 4"/>
          <p:cNvCxnSpPr/>
          <p:nvPr/>
        </p:nvCxnSpPr>
        <p:spPr>
          <a:xfrm>
            <a:off x="0" y="2717800"/>
            <a:ext cx="12192000" cy="0"/>
          </a:xfrm>
          <a:prstGeom prst="line">
            <a:avLst/>
          </a:prstGeom>
          <a:ln w="76200">
            <a:solidFill>
              <a:srgbClr val="25406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3200" y="5969000"/>
            <a:ext cx="11379200"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4" name="Rectangle 13"/>
          <p:cNvSpPr/>
          <p:nvPr/>
        </p:nvSpPr>
        <p:spPr>
          <a:xfrm>
            <a:off x="542934" y="5964187"/>
            <a:ext cx="11337885"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chemeClr val="bg1">
                    <a:lumMod val="50000"/>
                  </a:schemeClr>
                </a:solidFill>
              </a:rPr>
              <a:t>Disclaimer: </a:t>
            </a:r>
            <a:r>
              <a:rPr lang="en-US" sz="1200" i="1" dirty="0">
                <a:solidFill>
                  <a:schemeClr val="bg1">
                    <a:lumMod val="50000"/>
                  </a:schemeClr>
                </a:solidFill>
              </a:rPr>
              <a:t>These materials do not constitute tax or legal advice, and cannot be relied upon for purposes of avoiding penalties under Internal Revenue Code. These materials may omit discussion of exceptions, qualifications, definitions, effective dates, jurisdictional differences, and other relevant authorities and considerations. In no event should an audience member rely on these materials in planning a specific transaction or litigation. Non-lawyers should not attempt to provide legal services or legal advice in circumstances where that would violate laws against unauthorized practice of law. HBE will not be responsible for any error, omission, or inaccuracy in these materials. </a:t>
            </a:r>
          </a:p>
        </p:txBody>
      </p:sp>
      <p:sp>
        <p:nvSpPr>
          <p:cNvPr id="10" name="TextBox 9"/>
          <p:cNvSpPr txBox="1"/>
          <p:nvPr/>
        </p:nvSpPr>
        <p:spPr>
          <a:xfrm>
            <a:off x="7497950" y="1255828"/>
            <a:ext cx="3212332" cy="379656"/>
          </a:xfrm>
          <a:prstGeom prst="rect">
            <a:avLst/>
          </a:prstGeom>
          <a:noFill/>
        </p:spPr>
        <p:txBody>
          <a:bodyPr wrap="square" rtlCol="0">
            <a:spAutoFit/>
          </a:bodyPr>
          <a:lstStyle/>
          <a:p>
            <a:pPr algn="ctr"/>
            <a:r>
              <a:rPr lang="en-US" sz="1867" dirty="0">
                <a:hlinkClick r:id="rId5"/>
              </a:rPr>
              <a:t>www.hbecpa.com</a:t>
            </a:r>
            <a:r>
              <a:rPr lang="en-US" sz="1867" dirty="0"/>
              <a:t> </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8612" y="394395"/>
            <a:ext cx="2891008" cy="787520"/>
          </a:xfrm>
          <a:prstGeom prst="rect">
            <a:avLst/>
          </a:prstGeom>
        </p:spPr>
      </p:pic>
      <p:sp>
        <p:nvSpPr>
          <p:cNvPr id="15" name="TextBox 14"/>
          <p:cNvSpPr txBox="1"/>
          <p:nvPr/>
        </p:nvSpPr>
        <p:spPr>
          <a:xfrm>
            <a:off x="101128" y="5085545"/>
            <a:ext cx="3329866" cy="861774"/>
          </a:xfrm>
          <a:prstGeom prst="rect">
            <a:avLst/>
          </a:prstGeom>
          <a:noFill/>
        </p:spPr>
        <p:txBody>
          <a:bodyPr wrap="square" rtlCol="0">
            <a:spAutoFit/>
          </a:bodyPr>
          <a:lstStyle/>
          <a:p>
            <a:pPr algn="ctr"/>
            <a:r>
              <a:rPr lang="en-US" b="1" dirty="0"/>
              <a:t>Meg Blue</a:t>
            </a:r>
          </a:p>
          <a:p>
            <a:pPr algn="ctr"/>
            <a:r>
              <a:rPr lang="en-US" sz="1600" dirty="0"/>
              <a:t>United Way of the Midlands</a:t>
            </a:r>
          </a:p>
          <a:p>
            <a:pPr algn="ctr"/>
            <a:r>
              <a:rPr lang="en-US" sz="1600" dirty="0"/>
              <a:t>mblue@uwmidlands.org</a:t>
            </a:r>
          </a:p>
        </p:txBody>
      </p:sp>
      <p:sp>
        <p:nvSpPr>
          <p:cNvPr id="3" name="Slide Number Placeholder 2"/>
          <p:cNvSpPr>
            <a:spLocks noGrp="1"/>
          </p:cNvSpPr>
          <p:nvPr>
            <p:ph type="sldNum" sz="quarter" idx="12"/>
          </p:nvPr>
        </p:nvSpPr>
        <p:spPr>
          <a:xfrm>
            <a:off x="8737600" y="6356352"/>
            <a:ext cx="2844800" cy="365125"/>
          </a:xfrm>
        </p:spPr>
        <p:txBody>
          <a:bodyPr/>
          <a:lstStyle/>
          <a:p>
            <a:fld id="{F1B41327-2B6F-4AF7-9E91-2931490A5173}" type="slidenum">
              <a:rPr lang="en-US" smtClean="0"/>
              <a:t>13</a:t>
            </a:fld>
            <a:endParaRPr lang="en-US" dirty="0"/>
          </a:p>
        </p:txBody>
      </p:sp>
      <p:pic>
        <p:nvPicPr>
          <p:cNvPr id="7" name="Picture 6">
            <a:extLst>
              <a:ext uri="{FF2B5EF4-FFF2-40B4-BE49-F238E27FC236}">
                <a16:creationId xmlns:a16="http://schemas.microsoft.com/office/drawing/2014/main" id="{90BBA67D-E6C1-46EF-93DC-BE83684D9480}"/>
              </a:ext>
            </a:extLst>
          </p:cNvPr>
          <p:cNvPicPr>
            <a:picLocks noChangeAspect="1"/>
          </p:cNvPicPr>
          <p:nvPr/>
        </p:nvPicPr>
        <p:blipFill>
          <a:blip r:embed="rId7">
            <a:extLst>
              <a:ext uri="{28A0092B-C50C-407E-A947-70E740481C1C}">
                <a14:useLocalDpi xmlns:a14="http://schemas.microsoft.com/office/drawing/2010/main" val="0"/>
              </a:ext>
            </a:extLst>
          </a:blip>
          <a:srcRect t="3420" b="3420"/>
          <a:stretch/>
        </p:blipFill>
        <p:spPr>
          <a:xfrm>
            <a:off x="911025" y="2927644"/>
            <a:ext cx="1710072" cy="2138385"/>
          </a:xfrm>
          <a:prstGeom prst="rect">
            <a:avLst/>
          </a:prstGeom>
        </p:spPr>
      </p:pic>
      <p:sp>
        <p:nvSpPr>
          <p:cNvPr id="4" name="TextBox 3">
            <a:extLst>
              <a:ext uri="{FF2B5EF4-FFF2-40B4-BE49-F238E27FC236}">
                <a16:creationId xmlns:a16="http://schemas.microsoft.com/office/drawing/2014/main" id="{DF9AAA37-5610-9BD1-D4EF-B9FF754E7204}"/>
              </a:ext>
            </a:extLst>
          </p:cNvPr>
          <p:cNvSpPr txBox="1"/>
          <p:nvPr/>
        </p:nvSpPr>
        <p:spPr>
          <a:xfrm>
            <a:off x="2979809" y="5085545"/>
            <a:ext cx="3618938" cy="861774"/>
          </a:xfrm>
          <a:prstGeom prst="rect">
            <a:avLst/>
          </a:prstGeom>
          <a:noFill/>
        </p:spPr>
        <p:txBody>
          <a:bodyPr wrap="square" rtlCol="0">
            <a:spAutoFit/>
          </a:bodyPr>
          <a:lstStyle/>
          <a:p>
            <a:pPr algn="ctr"/>
            <a:r>
              <a:rPr lang="en-US" b="1" dirty="0"/>
              <a:t>Victoria Grasso</a:t>
            </a:r>
          </a:p>
          <a:p>
            <a:pPr algn="ctr"/>
            <a:r>
              <a:rPr lang="en-US" sz="1600" dirty="0"/>
              <a:t>Cooper Foundation</a:t>
            </a:r>
          </a:p>
          <a:p>
            <a:pPr algn="ctr"/>
            <a:r>
              <a:rPr lang="en-US" sz="1600" dirty="0"/>
              <a:t>victoria.grasso@cooperfoundation.org</a:t>
            </a:r>
          </a:p>
        </p:txBody>
      </p:sp>
      <p:pic>
        <p:nvPicPr>
          <p:cNvPr id="8" name="Picture 7">
            <a:extLst>
              <a:ext uri="{FF2B5EF4-FFF2-40B4-BE49-F238E27FC236}">
                <a16:creationId xmlns:a16="http://schemas.microsoft.com/office/drawing/2014/main" id="{5A20B0F5-B911-5E73-5678-6D9875EDB6DF}"/>
              </a:ext>
            </a:extLst>
          </p:cNvPr>
          <p:cNvPicPr>
            <a:picLocks noChangeAspect="1"/>
          </p:cNvPicPr>
          <p:nvPr/>
        </p:nvPicPr>
        <p:blipFill>
          <a:blip r:embed="rId8">
            <a:extLst>
              <a:ext uri="{28A0092B-C50C-407E-A947-70E740481C1C}">
                <a14:useLocalDpi xmlns:a14="http://schemas.microsoft.com/office/drawing/2010/main" val="0"/>
              </a:ext>
            </a:extLst>
          </a:blip>
          <a:srcRect t="3420" b="3420"/>
          <a:stretch/>
        </p:blipFill>
        <p:spPr>
          <a:xfrm>
            <a:off x="3870605" y="2927644"/>
            <a:ext cx="1710072" cy="2138385"/>
          </a:xfrm>
          <a:prstGeom prst="rect">
            <a:avLst/>
          </a:prstGeom>
        </p:spPr>
      </p:pic>
      <p:sp>
        <p:nvSpPr>
          <p:cNvPr id="9" name="TextBox 8">
            <a:extLst>
              <a:ext uri="{FF2B5EF4-FFF2-40B4-BE49-F238E27FC236}">
                <a16:creationId xmlns:a16="http://schemas.microsoft.com/office/drawing/2014/main" id="{582F3BFE-FD85-B4AE-2FE2-8280B43AE0CB}"/>
              </a:ext>
            </a:extLst>
          </p:cNvPr>
          <p:cNvSpPr txBox="1"/>
          <p:nvPr/>
        </p:nvSpPr>
        <p:spPr>
          <a:xfrm>
            <a:off x="5813383" y="5066029"/>
            <a:ext cx="3618938" cy="861774"/>
          </a:xfrm>
          <a:prstGeom prst="rect">
            <a:avLst/>
          </a:prstGeom>
          <a:noFill/>
        </p:spPr>
        <p:txBody>
          <a:bodyPr wrap="square" rtlCol="0">
            <a:spAutoFit/>
          </a:bodyPr>
          <a:lstStyle/>
          <a:p>
            <a:pPr algn="ctr"/>
            <a:r>
              <a:rPr lang="en-US" b="1" dirty="0"/>
              <a:t>Lucas J. Post, CPA</a:t>
            </a:r>
          </a:p>
          <a:p>
            <a:pPr algn="ctr"/>
            <a:r>
              <a:rPr lang="en-US" sz="1600" dirty="0"/>
              <a:t>HBE LLP</a:t>
            </a:r>
          </a:p>
          <a:p>
            <a:pPr algn="ctr"/>
            <a:r>
              <a:rPr lang="en-US" sz="1600" dirty="0"/>
              <a:t>lpost@hbecpa.com</a:t>
            </a:r>
          </a:p>
        </p:txBody>
      </p:sp>
      <p:pic>
        <p:nvPicPr>
          <p:cNvPr id="11" name="Picture 10">
            <a:extLst>
              <a:ext uri="{FF2B5EF4-FFF2-40B4-BE49-F238E27FC236}">
                <a16:creationId xmlns:a16="http://schemas.microsoft.com/office/drawing/2014/main" id="{E7ABEDF9-DD6A-7780-A99C-A7D24A1D9479}"/>
              </a:ext>
            </a:extLst>
          </p:cNvPr>
          <p:cNvPicPr>
            <a:picLocks noChangeAspect="1"/>
          </p:cNvPicPr>
          <p:nvPr/>
        </p:nvPicPr>
        <p:blipFill>
          <a:blip r:embed="rId9">
            <a:extLst>
              <a:ext uri="{28A0092B-C50C-407E-A947-70E740481C1C}">
                <a14:useLocalDpi xmlns:a14="http://schemas.microsoft.com/office/drawing/2010/main" val="0"/>
              </a:ext>
            </a:extLst>
          </a:blip>
          <a:srcRect t="3108" b="3108"/>
          <a:stretch/>
        </p:blipFill>
        <p:spPr>
          <a:xfrm>
            <a:off x="6803576" y="2908128"/>
            <a:ext cx="1710072" cy="2138385"/>
          </a:xfrm>
          <a:prstGeom prst="rect">
            <a:avLst/>
          </a:prstGeom>
        </p:spPr>
      </p:pic>
      <p:sp>
        <p:nvSpPr>
          <p:cNvPr id="18" name="TextBox 17">
            <a:extLst>
              <a:ext uri="{FF2B5EF4-FFF2-40B4-BE49-F238E27FC236}">
                <a16:creationId xmlns:a16="http://schemas.microsoft.com/office/drawing/2014/main" id="{6953BF48-9839-4282-4E3B-7A10314E59FA}"/>
              </a:ext>
            </a:extLst>
          </p:cNvPr>
          <p:cNvSpPr txBox="1"/>
          <p:nvPr/>
        </p:nvSpPr>
        <p:spPr>
          <a:xfrm>
            <a:off x="8635383" y="5025543"/>
            <a:ext cx="3618938" cy="861774"/>
          </a:xfrm>
          <a:prstGeom prst="rect">
            <a:avLst/>
          </a:prstGeom>
          <a:noFill/>
        </p:spPr>
        <p:txBody>
          <a:bodyPr wrap="square" rtlCol="0">
            <a:spAutoFit/>
          </a:bodyPr>
          <a:lstStyle/>
          <a:p>
            <a:pPr algn="ctr"/>
            <a:r>
              <a:rPr lang="en-US" b="1" dirty="0"/>
              <a:t>Tanner A. Weir, CPA</a:t>
            </a:r>
          </a:p>
          <a:p>
            <a:pPr algn="ctr"/>
            <a:r>
              <a:rPr lang="en-US" sz="1600" dirty="0"/>
              <a:t>HBE LLP</a:t>
            </a:r>
          </a:p>
          <a:p>
            <a:pPr algn="ctr"/>
            <a:r>
              <a:rPr lang="en-US" sz="1600" dirty="0"/>
              <a:t>tweir@hbecpa.com</a:t>
            </a:r>
          </a:p>
        </p:txBody>
      </p:sp>
      <p:pic>
        <p:nvPicPr>
          <p:cNvPr id="19" name="Picture 18">
            <a:extLst>
              <a:ext uri="{FF2B5EF4-FFF2-40B4-BE49-F238E27FC236}">
                <a16:creationId xmlns:a16="http://schemas.microsoft.com/office/drawing/2014/main" id="{461E598D-F459-FD19-0701-FABF6FF9A760}"/>
              </a:ext>
            </a:extLst>
          </p:cNvPr>
          <p:cNvPicPr>
            <a:picLocks noChangeAspect="1"/>
          </p:cNvPicPr>
          <p:nvPr/>
        </p:nvPicPr>
        <p:blipFill>
          <a:blip r:embed="rId10">
            <a:extLst>
              <a:ext uri="{28A0092B-C50C-407E-A947-70E740481C1C}">
                <a14:useLocalDpi xmlns:a14="http://schemas.microsoft.com/office/drawing/2010/main" val="0"/>
              </a:ext>
            </a:extLst>
          </a:blip>
          <a:srcRect t="3108" b="3108"/>
          <a:stretch/>
        </p:blipFill>
        <p:spPr>
          <a:xfrm>
            <a:off x="9625576" y="2867642"/>
            <a:ext cx="1710072" cy="2138385"/>
          </a:xfrm>
          <a:prstGeom prst="rect">
            <a:avLst/>
          </a:prstGeom>
        </p:spPr>
      </p:pic>
    </p:spTree>
    <p:extLst>
      <p:ext uri="{BB962C8B-B14F-4D97-AF65-F5344CB8AC3E}">
        <p14:creationId xmlns:p14="http://schemas.microsoft.com/office/powerpoint/2010/main" val="95416485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800" dirty="0"/>
              <a:t>Guest Speakers </a:t>
            </a:r>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2</a:t>
            </a:fld>
            <a:endParaRPr lang="en-US" dirty="0"/>
          </a:p>
        </p:txBody>
      </p:sp>
      <p:pic>
        <p:nvPicPr>
          <p:cNvPr id="3" name="Picture 2" descr="A person wearing glasses and a striped shirt&#10;&#10;Description automatically generated">
            <a:extLst>
              <a:ext uri="{FF2B5EF4-FFF2-40B4-BE49-F238E27FC236}">
                <a16:creationId xmlns:a16="http://schemas.microsoft.com/office/drawing/2014/main" id="{AEFB1858-9F97-A79E-C57A-62BC2E3EA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346" y="1845843"/>
            <a:ext cx="1909837" cy="2563539"/>
          </a:xfrm>
          <a:prstGeom prst="rect">
            <a:avLst/>
          </a:prstGeom>
        </p:spPr>
      </p:pic>
      <p:pic>
        <p:nvPicPr>
          <p:cNvPr id="8" name="Picture 7" descr="A person with long hair smiling&#10;&#10;Description automatically generated">
            <a:extLst>
              <a:ext uri="{FF2B5EF4-FFF2-40B4-BE49-F238E27FC236}">
                <a16:creationId xmlns:a16="http://schemas.microsoft.com/office/drawing/2014/main" id="{1C662016-DF80-3F7B-FA8D-89AC42213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746" y="1845843"/>
            <a:ext cx="1902638" cy="2553877"/>
          </a:xfrm>
          <a:prstGeom prst="rect">
            <a:avLst/>
          </a:prstGeom>
        </p:spPr>
      </p:pic>
      <p:sp>
        <p:nvSpPr>
          <p:cNvPr id="9" name="TextBox 8">
            <a:extLst>
              <a:ext uri="{FF2B5EF4-FFF2-40B4-BE49-F238E27FC236}">
                <a16:creationId xmlns:a16="http://schemas.microsoft.com/office/drawing/2014/main" id="{D19C1F7E-7ABA-1020-82CE-46788996825C}"/>
              </a:ext>
            </a:extLst>
          </p:cNvPr>
          <p:cNvSpPr txBox="1"/>
          <p:nvPr/>
        </p:nvSpPr>
        <p:spPr>
          <a:xfrm>
            <a:off x="323315" y="4578462"/>
            <a:ext cx="4095500" cy="1015663"/>
          </a:xfrm>
          <a:prstGeom prst="rect">
            <a:avLst/>
          </a:prstGeom>
          <a:noFill/>
        </p:spPr>
        <p:txBody>
          <a:bodyPr wrap="square" rtlCol="0">
            <a:spAutoFit/>
          </a:bodyPr>
          <a:lstStyle/>
          <a:p>
            <a:pPr algn="ctr"/>
            <a:r>
              <a:rPr lang="en-US" sz="2000" b="1" dirty="0"/>
              <a:t>MEG BLUE</a:t>
            </a:r>
          </a:p>
          <a:p>
            <a:pPr algn="ctr"/>
            <a:r>
              <a:rPr lang="en-US" sz="2000" dirty="0"/>
              <a:t>Director of Community Investments, </a:t>
            </a:r>
          </a:p>
          <a:p>
            <a:pPr algn="ctr"/>
            <a:r>
              <a:rPr lang="en-US" sz="2000" dirty="0"/>
              <a:t>United Way of the Midlands </a:t>
            </a:r>
          </a:p>
        </p:txBody>
      </p:sp>
      <p:sp>
        <p:nvSpPr>
          <p:cNvPr id="10" name="TextBox 9">
            <a:extLst>
              <a:ext uri="{FF2B5EF4-FFF2-40B4-BE49-F238E27FC236}">
                <a16:creationId xmlns:a16="http://schemas.microsoft.com/office/drawing/2014/main" id="{931A6389-C4AF-9F14-44A4-319804DA444A}"/>
              </a:ext>
            </a:extLst>
          </p:cNvPr>
          <p:cNvSpPr txBox="1"/>
          <p:nvPr/>
        </p:nvSpPr>
        <p:spPr>
          <a:xfrm>
            <a:off x="4066514" y="4588124"/>
            <a:ext cx="4095500" cy="1015663"/>
          </a:xfrm>
          <a:prstGeom prst="rect">
            <a:avLst/>
          </a:prstGeom>
          <a:noFill/>
        </p:spPr>
        <p:txBody>
          <a:bodyPr wrap="square" rtlCol="0">
            <a:spAutoFit/>
          </a:bodyPr>
          <a:lstStyle/>
          <a:p>
            <a:pPr algn="ctr"/>
            <a:r>
              <a:rPr lang="en-US" sz="2000" b="1" dirty="0"/>
              <a:t>VICTORIA GRASSO</a:t>
            </a:r>
          </a:p>
          <a:p>
            <a:pPr algn="ctr"/>
            <a:r>
              <a:rPr lang="en-US" sz="2000" dirty="0"/>
              <a:t>President,</a:t>
            </a:r>
          </a:p>
          <a:p>
            <a:pPr algn="ctr"/>
            <a:r>
              <a:rPr lang="en-US" sz="2000" dirty="0"/>
              <a:t>Cooper Foundation</a:t>
            </a:r>
          </a:p>
        </p:txBody>
      </p:sp>
      <p:pic>
        <p:nvPicPr>
          <p:cNvPr id="2" name="Picture 1" descr="A person wearing glasses and a striped shirt&#10;&#10;Description automatically generated">
            <a:extLst>
              <a:ext uri="{FF2B5EF4-FFF2-40B4-BE49-F238E27FC236}">
                <a16:creationId xmlns:a16="http://schemas.microsoft.com/office/drawing/2014/main" id="{BB95BF87-0C87-4531-B4A7-084DFD35F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5170" y="1845843"/>
            <a:ext cx="1909837" cy="2563539"/>
          </a:xfrm>
          <a:prstGeom prst="rect">
            <a:avLst/>
          </a:prstGeom>
        </p:spPr>
      </p:pic>
      <p:sp>
        <p:nvSpPr>
          <p:cNvPr id="6" name="TextBox 5">
            <a:extLst>
              <a:ext uri="{FF2B5EF4-FFF2-40B4-BE49-F238E27FC236}">
                <a16:creationId xmlns:a16="http://schemas.microsoft.com/office/drawing/2014/main" id="{5E53FF4E-34E0-682E-F314-42EBC922C616}"/>
              </a:ext>
            </a:extLst>
          </p:cNvPr>
          <p:cNvSpPr txBox="1"/>
          <p:nvPr/>
        </p:nvSpPr>
        <p:spPr>
          <a:xfrm>
            <a:off x="7732338" y="4588124"/>
            <a:ext cx="4095500" cy="1015663"/>
          </a:xfrm>
          <a:prstGeom prst="rect">
            <a:avLst/>
          </a:prstGeom>
          <a:noFill/>
        </p:spPr>
        <p:txBody>
          <a:bodyPr wrap="square" rtlCol="0">
            <a:spAutoFit/>
          </a:bodyPr>
          <a:lstStyle/>
          <a:p>
            <a:pPr algn="ctr"/>
            <a:r>
              <a:rPr lang="en-US" sz="2000" b="1" dirty="0"/>
              <a:t>LUCAS J. POST, CPA</a:t>
            </a:r>
          </a:p>
          <a:p>
            <a:pPr algn="ctr"/>
            <a:r>
              <a:rPr lang="en-US" sz="2000" dirty="0"/>
              <a:t>Senior Accountant,</a:t>
            </a:r>
          </a:p>
          <a:p>
            <a:pPr algn="ctr"/>
            <a:r>
              <a:rPr lang="en-US" sz="2000" dirty="0"/>
              <a:t>HBE LLP</a:t>
            </a:r>
          </a:p>
        </p:txBody>
      </p:sp>
      <p:pic>
        <p:nvPicPr>
          <p:cNvPr id="11" name="Picture 10" descr="A person in a suit smiling&#10;&#10;Description automatically generated">
            <a:extLst>
              <a:ext uri="{FF2B5EF4-FFF2-40B4-BE49-F238E27FC236}">
                <a16:creationId xmlns:a16="http://schemas.microsoft.com/office/drawing/2014/main" id="{93E88AF7-68DE-B17C-EF9B-AC432788D3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5170" y="1845843"/>
            <a:ext cx="1947084" cy="2596112"/>
          </a:xfrm>
          <a:prstGeom prst="rect">
            <a:avLst/>
          </a:prstGeom>
        </p:spPr>
      </p:pic>
    </p:spTree>
    <p:extLst>
      <p:ext uri="{BB962C8B-B14F-4D97-AF65-F5344CB8AC3E}">
        <p14:creationId xmlns:p14="http://schemas.microsoft.com/office/powerpoint/2010/main" val="200060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D49E4-C95C-F9B8-90EA-F7D122B57FCF}"/>
              </a:ext>
            </a:extLst>
          </p:cNvPr>
          <p:cNvSpPr>
            <a:spLocks noGrp="1"/>
          </p:cNvSpPr>
          <p:nvPr>
            <p:ph idx="1"/>
          </p:nvPr>
        </p:nvSpPr>
        <p:spPr/>
        <p:txBody>
          <a:bodyPr/>
          <a:lstStyle/>
          <a:p>
            <a:r>
              <a:rPr lang="en-US" sz="2800" dirty="0">
                <a:latin typeface="Calibri (body)"/>
              </a:rPr>
              <a:t>Uniform Guidance </a:t>
            </a:r>
          </a:p>
          <a:p>
            <a:r>
              <a:rPr lang="en-US" sz="2800" dirty="0">
                <a:latin typeface="Calibri (body)"/>
              </a:rPr>
              <a:t>2 CFR Part 200</a:t>
            </a:r>
          </a:p>
          <a:p>
            <a:r>
              <a:rPr lang="en-US" sz="2800" dirty="0">
                <a:latin typeface="Calibri (body)"/>
              </a:rPr>
              <a:t>Both are extremely technical</a:t>
            </a:r>
          </a:p>
          <a:p>
            <a:r>
              <a:rPr lang="en-US" sz="2800" dirty="0">
                <a:latin typeface="Calibri (body)"/>
              </a:rPr>
              <a:t>Useful if you know where to look</a:t>
            </a:r>
          </a:p>
          <a:p>
            <a:r>
              <a:rPr lang="en-US" sz="2800" dirty="0">
                <a:latin typeface="Calibri (body)"/>
              </a:rPr>
              <a:t>Other sources may be more useful for grantees </a:t>
            </a:r>
            <a:endParaRPr lang="en-US" sz="2400" dirty="0">
              <a:latin typeface="Calibri (body)"/>
            </a:endParaRPr>
          </a:p>
        </p:txBody>
      </p:sp>
      <p:sp>
        <p:nvSpPr>
          <p:cNvPr id="4" name="Title 3">
            <a:extLst>
              <a:ext uri="{FF2B5EF4-FFF2-40B4-BE49-F238E27FC236}">
                <a16:creationId xmlns:a16="http://schemas.microsoft.com/office/drawing/2014/main" id="{FEA40052-C601-D075-53DE-6BC5F7139842}"/>
              </a:ext>
            </a:extLst>
          </p:cNvPr>
          <p:cNvSpPr txBox="1">
            <a:spLocks/>
          </p:cNvSpPr>
          <p:nvPr/>
        </p:nvSpPr>
        <p:spPr>
          <a:xfrm>
            <a:off x="1021823" y="517525"/>
            <a:ext cx="10484377" cy="728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A185"/>
                </a:solidFill>
                <a:latin typeface="Century Gothic" panose="020B0502020202020204" pitchFamily="34" charset="0"/>
                <a:ea typeface="+mj-ea"/>
                <a:cs typeface="+mj-cs"/>
              </a:defRPr>
            </a:lvl1pPr>
          </a:lstStyle>
          <a:p>
            <a:r>
              <a:rPr lang="en-US" sz="3800"/>
              <a:t>Federal Grant Regulations</a:t>
            </a:r>
            <a:endParaRPr lang="en-US" sz="3800" dirty="0"/>
          </a:p>
        </p:txBody>
      </p:sp>
    </p:spTree>
    <p:extLst>
      <p:ext uri="{BB962C8B-B14F-4D97-AF65-F5344CB8AC3E}">
        <p14:creationId xmlns:p14="http://schemas.microsoft.com/office/powerpoint/2010/main" val="53787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D49E4-C95C-F9B8-90EA-F7D122B57FCF}"/>
              </a:ext>
            </a:extLst>
          </p:cNvPr>
          <p:cNvSpPr>
            <a:spLocks noGrp="1"/>
          </p:cNvSpPr>
          <p:nvPr>
            <p:ph idx="1"/>
          </p:nvPr>
        </p:nvSpPr>
        <p:spPr/>
        <p:txBody>
          <a:bodyPr/>
          <a:lstStyle/>
          <a:p>
            <a:r>
              <a:rPr lang="en-US" sz="2800" dirty="0"/>
              <a:t>Entities must be registered</a:t>
            </a:r>
          </a:p>
          <a:p>
            <a:r>
              <a:rPr lang="en-US" sz="2800" dirty="0"/>
              <a:t>Apply for federal grants or bid on government contracts</a:t>
            </a:r>
          </a:p>
          <a:p>
            <a:r>
              <a:rPr lang="en-US" sz="2800" dirty="0"/>
              <a:t>Compliance requirement look-up</a:t>
            </a:r>
          </a:p>
          <a:p>
            <a:r>
              <a:rPr lang="en-US" sz="2800" dirty="0"/>
              <a:t>Funding information</a:t>
            </a:r>
          </a:p>
        </p:txBody>
      </p:sp>
      <p:sp>
        <p:nvSpPr>
          <p:cNvPr id="4" name="Title 3">
            <a:extLst>
              <a:ext uri="{FF2B5EF4-FFF2-40B4-BE49-F238E27FC236}">
                <a16:creationId xmlns:a16="http://schemas.microsoft.com/office/drawing/2014/main" id="{FEA40052-C601-D075-53DE-6BC5F7139842}"/>
              </a:ext>
            </a:extLst>
          </p:cNvPr>
          <p:cNvSpPr txBox="1">
            <a:spLocks/>
          </p:cNvSpPr>
          <p:nvPr/>
        </p:nvSpPr>
        <p:spPr>
          <a:xfrm>
            <a:off x="1021823" y="517525"/>
            <a:ext cx="10484377" cy="728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A185"/>
                </a:solidFill>
                <a:latin typeface="Century Gothic" panose="020B0502020202020204" pitchFamily="34" charset="0"/>
                <a:ea typeface="+mj-ea"/>
                <a:cs typeface="+mj-cs"/>
              </a:defRPr>
            </a:lvl1pPr>
          </a:lstStyle>
          <a:p>
            <a:r>
              <a:rPr lang="en-US" sz="3800" dirty="0"/>
              <a:t>Sam.gov</a:t>
            </a:r>
          </a:p>
        </p:txBody>
      </p:sp>
    </p:spTree>
    <p:extLst>
      <p:ext uri="{BB962C8B-B14F-4D97-AF65-F5344CB8AC3E}">
        <p14:creationId xmlns:p14="http://schemas.microsoft.com/office/powerpoint/2010/main" val="303747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D49E4-C95C-F9B8-90EA-F7D122B57FCF}"/>
              </a:ext>
            </a:extLst>
          </p:cNvPr>
          <p:cNvSpPr>
            <a:spLocks noGrp="1"/>
          </p:cNvSpPr>
          <p:nvPr>
            <p:ph idx="1"/>
          </p:nvPr>
        </p:nvSpPr>
        <p:spPr/>
        <p:txBody>
          <a:bodyPr/>
          <a:lstStyle/>
          <a:p>
            <a:r>
              <a:rPr lang="en-US" dirty="0"/>
              <a:t>Best source of specific requirements</a:t>
            </a:r>
          </a:p>
          <a:p>
            <a:r>
              <a:rPr lang="en-US" dirty="0"/>
              <a:t>Pass through organization</a:t>
            </a:r>
          </a:p>
          <a:p>
            <a:r>
              <a:rPr lang="en-US" dirty="0"/>
              <a:t>Subrecipient vs. contractor </a:t>
            </a:r>
          </a:p>
          <a:p>
            <a:endParaRPr lang="en-US" sz="2800" dirty="0"/>
          </a:p>
        </p:txBody>
      </p:sp>
      <p:sp>
        <p:nvSpPr>
          <p:cNvPr id="4" name="Title 3">
            <a:extLst>
              <a:ext uri="{FF2B5EF4-FFF2-40B4-BE49-F238E27FC236}">
                <a16:creationId xmlns:a16="http://schemas.microsoft.com/office/drawing/2014/main" id="{FEA40052-C601-D075-53DE-6BC5F7139842}"/>
              </a:ext>
            </a:extLst>
          </p:cNvPr>
          <p:cNvSpPr txBox="1">
            <a:spLocks/>
          </p:cNvSpPr>
          <p:nvPr/>
        </p:nvSpPr>
        <p:spPr>
          <a:xfrm>
            <a:off x="1021823" y="517525"/>
            <a:ext cx="10484377" cy="728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A185"/>
                </a:solidFill>
                <a:latin typeface="Century Gothic" panose="020B0502020202020204" pitchFamily="34" charset="0"/>
                <a:ea typeface="+mj-ea"/>
                <a:cs typeface="+mj-cs"/>
              </a:defRPr>
            </a:lvl1pPr>
          </a:lstStyle>
          <a:p>
            <a:r>
              <a:rPr lang="en-US" sz="4000" dirty="0"/>
              <a:t>Grant Agreements</a:t>
            </a:r>
            <a:endParaRPr lang="en-US" sz="3800" dirty="0"/>
          </a:p>
        </p:txBody>
      </p:sp>
    </p:spTree>
    <p:extLst>
      <p:ext uri="{BB962C8B-B14F-4D97-AF65-F5344CB8AC3E}">
        <p14:creationId xmlns:p14="http://schemas.microsoft.com/office/powerpoint/2010/main" val="417785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D49E4-C95C-F9B8-90EA-F7D122B57FCF}"/>
              </a:ext>
            </a:extLst>
          </p:cNvPr>
          <p:cNvSpPr>
            <a:spLocks noGrp="1"/>
          </p:cNvSpPr>
          <p:nvPr>
            <p:ph idx="1"/>
          </p:nvPr>
        </p:nvSpPr>
        <p:spPr/>
        <p:txBody>
          <a:bodyPr/>
          <a:lstStyle/>
          <a:p>
            <a:r>
              <a:rPr lang="en-US" dirty="0"/>
              <a:t>$750,000 expended in a fiscal year set to increase to $1,000,000 for fiscal year ends September 30, 2025, or later</a:t>
            </a:r>
          </a:p>
          <a:p>
            <a:r>
              <a:rPr lang="en-US" dirty="0"/>
              <a:t>Audit driven by the Compliance Supplement </a:t>
            </a:r>
          </a:p>
          <a:p>
            <a:r>
              <a:rPr lang="en-US" dirty="0"/>
              <a:t>Entity’s compliance and internal controls over compliance will be tested thoroughly</a:t>
            </a:r>
          </a:p>
          <a:p>
            <a:endParaRPr lang="en-US" sz="2800" dirty="0"/>
          </a:p>
        </p:txBody>
      </p:sp>
      <p:sp>
        <p:nvSpPr>
          <p:cNvPr id="4" name="Title 3">
            <a:extLst>
              <a:ext uri="{FF2B5EF4-FFF2-40B4-BE49-F238E27FC236}">
                <a16:creationId xmlns:a16="http://schemas.microsoft.com/office/drawing/2014/main" id="{FEA40052-C601-D075-53DE-6BC5F7139842}"/>
              </a:ext>
            </a:extLst>
          </p:cNvPr>
          <p:cNvSpPr txBox="1">
            <a:spLocks/>
          </p:cNvSpPr>
          <p:nvPr/>
        </p:nvSpPr>
        <p:spPr>
          <a:xfrm>
            <a:off x="1021823" y="517525"/>
            <a:ext cx="10484377" cy="728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A185"/>
                </a:solidFill>
                <a:latin typeface="Century Gothic" panose="020B0502020202020204" pitchFamily="34" charset="0"/>
                <a:ea typeface="+mj-ea"/>
                <a:cs typeface="+mj-cs"/>
              </a:defRPr>
            </a:lvl1pPr>
          </a:lstStyle>
          <a:p>
            <a:r>
              <a:rPr lang="en-US" sz="4000" dirty="0"/>
              <a:t>Single Audit</a:t>
            </a:r>
            <a:endParaRPr lang="en-US" sz="3800" dirty="0"/>
          </a:p>
        </p:txBody>
      </p:sp>
    </p:spTree>
    <p:extLst>
      <p:ext uri="{BB962C8B-B14F-4D97-AF65-F5344CB8AC3E}">
        <p14:creationId xmlns:p14="http://schemas.microsoft.com/office/powerpoint/2010/main" val="148938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D49E4-C95C-F9B8-90EA-F7D122B57FCF}"/>
              </a:ext>
            </a:extLst>
          </p:cNvPr>
          <p:cNvSpPr>
            <a:spLocks noGrp="1"/>
          </p:cNvSpPr>
          <p:nvPr>
            <p:ph idx="1"/>
          </p:nvPr>
        </p:nvSpPr>
        <p:spPr/>
        <p:txBody>
          <a:bodyPr/>
          <a:lstStyle/>
          <a:p>
            <a:r>
              <a:rPr lang="en-US" dirty="0"/>
              <a:t>New version released each year by the Office of Management and Budget</a:t>
            </a:r>
          </a:p>
          <a:p>
            <a:r>
              <a:rPr lang="en-US" dirty="0"/>
              <a:t>Mostly used by auditors </a:t>
            </a:r>
          </a:p>
          <a:p>
            <a:r>
              <a:rPr lang="en-US" dirty="0"/>
              <a:t>Excellent source of information for programs specifically listed </a:t>
            </a:r>
          </a:p>
          <a:p>
            <a:r>
              <a:rPr lang="en-US" dirty="0"/>
              <a:t>Part 6 is the hidden gem of Federal grant compliance</a:t>
            </a:r>
          </a:p>
          <a:p>
            <a:endParaRPr lang="en-US" sz="2800" dirty="0"/>
          </a:p>
        </p:txBody>
      </p:sp>
      <p:sp>
        <p:nvSpPr>
          <p:cNvPr id="4" name="Title 3">
            <a:extLst>
              <a:ext uri="{FF2B5EF4-FFF2-40B4-BE49-F238E27FC236}">
                <a16:creationId xmlns:a16="http://schemas.microsoft.com/office/drawing/2014/main" id="{FEA40052-C601-D075-53DE-6BC5F7139842}"/>
              </a:ext>
            </a:extLst>
          </p:cNvPr>
          <p:cNvSpPr txBox="1">
            <a:spLocks/>
          </p:cNvSpPr>
          <p:nvPr/>
        </p:nvSpPr>
        <p:spPr>
          <a:xfrm>
            <a:off x="1021823" y="517525"/>
            <a:ext cx="10484377" cy="728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A185"/>
                </a:solidFill>
                <a:latin typeface="Century Gothic" panose="020B0502020202020204" pitchFamily="34" charset="0"/>
                <a:ea typeface="+mj-ea"/>
                <a:cs typeface="+mj-cs"/>
              </a:defRPr>
            </a:lvl1pPr>
          </a:lstStyle>
          <a:p>
            <a:r>
              <a:rPr lang="en-US" sz="4000" dirty="0"/>
              <a:t>Compliance Supplement </a:t>
            </a:r>
            <a:endParaRPr lang="en-US" sz="3800" dirty="0"/>
          </a:p>
        </p:txBody>
      </p:sp>
    </p:spTree>
    <p:extLst>
      <p:ext uri="{BB962C8B-B14F-4D97-AF65-F5344CB8AC3E}">
        <p14:creationId xmlns:p14="http://schemas.microsoft.com/office/powerpoint/2010/main" val="346383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D49E4-C95C-F9B8-90EA-F7D122B57FCF}"/>
              </a:ext>
            </a:extLst>
          </p:cNvPr>
          <p:cNvSpPr>
            <a:spLocks noGrp="1"/>
          </p:cNvSpPr>
          <p:nvPr>
            <p:ph idx="1"/>
          </p:nvPr>
        </p:nvSpPr>
        <p:spPr/>
        <p:txBody>
          <a:bodyPr/>
          <a:lstStyle/>
          <a:p>
            <a:r>
              <a:rPr lang="en-US" dirty="0"/>
              <a:t>Internal control background </a:t>
            </a:r>
          </a:p>
          <a:p>
            <a:r>
              <a:rPr lang="en-US" dirty="0"/>
              <a:t>Examples </a:t>
            </a:r>
          </a:p>
          <a:p>
            <a:r>
              <a:rPr lang="en-US" dirty="0"/>
              <a:t>List is not all-inclusive</a:t>
            </a:r>
          </a:p>
          <a:p>
            <a:endParaRPr lang="en-US" sz="2800" dirty="0"/>
          </a:p>
        </p:txBody>
      </p:sp>
      <p:sp>
        <p:nvSpPr>
          <p:cNvPr id="4" name="Title 3">
            <a:extLst>
              <a:ext uri="{FF2B5EF4-FFF2-40B4-BE49-F238E27FC236}">
                <a16:creationId xmlns:a16="http://schemas.microsoft.com/office/drawing/2014/main" id="{FEA40052-C601-D075-53DE-6BC5F7139842}"/>
              </a:ext>
            </a:extLst>
          </p:cNvPr>
          <p:cNvSpPr txBox="1">
            <a:spLocks/>
          </p:cNvSpPr>
          <p:nvPr/>
        </p:nvSpPr>
        <p:spPr>
          <a:xfrm>
            <a:off x="1021823" y="517525"/>
            <a:ext cx="10484377" cy="728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A185"/>
                </a:solidFill>
                <a:latin typeface="Century Gothic" panose="020B0502020202020204" pitchFamily="34" charset="0"/>
                <a:ea typeface="+mj-ea"/>
                <a:cs typeface="+mj-cs"/>
              </a:defRPr>
            </a:lvl1pPr>
          </a:lstStyle>
          <a:p>
            <a:r>
              <a:rPr lang="en-US" sz="4000" dirty="0"/>
              <a:t>Part 6 Compliance Supplement</a:t>
            </a:r>
            <a:endParaRPr lang="en-US" sz="3800" dirty="0"/>
          </a:p>
        </p:txBody>
      </p:sp>
    </p:spTree>
    <p:extLst>
      <p:ext uri="{BB962C8B-B14F-4D97-AF65-F5344CB8AC3E}">
        <p14:creationId xmlns:p14="http://schemas.microsoft.com/office/powerpoint/2010/main" val="113860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CEC444-C848-3FAE-1621-078CFC06276E}"/>
              </a:ext>
            </a:extLst>
          </p:cNvPr>
          <p:cNvPicPr>
            <a:picLocks noChangeAspect="1"/>
          </p:cNvPicPr>
          <p:nvPr/>
        </p:nvPicPr>
        <p:blipFill>
          <a:blip r:embed="rId2"/>
          <a:stretch>
            <a:fillRect/>
          </a:stretch>
        </p:blipFill>
        <p:spPr>
          <a:xfrm>
            <a:off x="1917484" y="0"/>
            <a:ext cx="8547532" cy="6858000"/>
          </a:xfrm>
          <a:prstGeom prst="rect">
            <a:avLst/>
          </a:prstGeom>
        </p:spPr>
      </p:pic>
    </p:spTree>
    <p:extLst>
      <p:ext uri="{BB962C8B-B14F-4D97-AF65-F5344CB8AC3E}">
        <p14:creationId xmlns:p14="http://schemas.microsoft.com/office/powerpoint/2010/main" val="1024286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3924</TotalTime>
  <Words>464</Words>
  <Application>Microsoft Office PowerPoint</Application>
  <PresentationFormat>Widescreen</PresentationFormat>
  <Paragraphs>73</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(body)</vt:lpstr>
      <vt:lpstr>Calibri Light</vt:lpstr>
      <vt:lpstr>Century Gothic</vt:lpstr>
      <vt:lpstr>Office Theme</vt:lpstr>
      <vt:lpstr>PowerPoint Presentation</vt:lpstr>
      <vt:lpstr>Guest Speakers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ALLISA L. LOVITT</dc:creator>
  <cp:lastModifiedBy>ANNE-MARIE E. WILLIAMSON</cp:lastModifiedBy>
  <cp:revision>191</cp:revision>
  <cp:lastPrinted>2020-06-09T22:31:00Z</cp:lastPrinted>
  <dcterms:created xsi:type="dcterms:W3CDTF">2018-12-18T15:02:59Z</dcterms:created>
  <dcterms:modified xsi:type="dcterms:W3CDTF">2024-07-10T20:11:36Z</dcterms:modified>
</cp:coreProperties>
</file>