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16" r:id="rId3"/>
    <p:sldId id="317" r:id="rId4"/>
    <p:sldId id="318" r:id="rId5"/>
    <p:sldId id="319" r:id="rId6"/>
    <p:sldId id="323" r:id="rId7"/>
    <p:sldId id="324" r:id="rId8"/>
    <p:sldId id="325" r:id="rId9"/>
    <p:sldId id="326" r:id="rId10"/>
    <p:sldId id="31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A185"/>
    <a:srgbClr val="3F4A75"/>
    <a:srgbClr val="9395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70743" autoAdjust="0"/>
  </p:normalViewPr>
  <p:slideViewPr>
    <p:cSldViewPr snapToGrid="0">
      <p:cViewPr varScale="1">
        <p:scale>
          <a:sx n="79" d="100"/>
          <a:sy n="79" d="100"/>
        </p:scale>
        <p:origin x="1698" y="84"/>
      </p:cViewPr>
      <p:guideLst/>
    </p:cSldViewPr>
  </p:slideViewPr>
  <p:notesTextViewPr>
    <p:cViewPr>
      <p:scale>
        <a:sx n="3" d="2"/>
        <a:sy n="3" d="2"/>
      </p:scale>
      <p:origin x="0" y="0"/>
    </p:cViewPr>
  </p:notesTextViewPr>
  <p:notesViewPr>
    <p:cSldViewPr snapToGrid="0">
      <p:cViewPr varScale="1">
        <p:scale>
          <a:sx n="53" d="100"/>
          <a:sy n="53" d="100"/>
        </p:scale>
        <p:origin x="199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06A9C3D-13CA-4497-AEE2-2C9D21BB2820}" type="datetimeFigureOut">
              <a:rPr lang="en-US" smtClean="0"/>
              <a:t>7/15/2024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0E7B3D-E1AD-4A68-B66D-F0D624FFFFA1}" type="slidenum">
              <a:rPr lang="en-US" smtClean="0"/>
              <a:t>‹#›</a:t>
            </a:fld>
            <a:endParaRPr lang="en-US"/>
          </a:p>
        </p:txBody>
      </p:sp>
    </p:spTree>
    <p:extLst>
      <p:ext uri="{BB962C8B-B14F-4D97-AF65-F5344CB8AC3E}">
        <p14:creationId xmlns:p14="http://schemas.microsoft.com/office/powerpoint/2010/main" val="2631844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1909B8-B7D4-4AA8-B768-B640945EB2F6}" type="datetimeFigureOut">
              <a:rPr lang="en-US" smtClean="0"/>
              <a:t>7/15/2024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F7CAE86-BD2F-42DE-B720-40E106858311}" type="slidenum">
              <a:rPr lang="en-US" smtClean="0"/>
              <a:t>‹#›</a:t>
            </a:fld>
            <a:endParaRPr lang="en-US"/>
          </a:p>
        </p:txBody>
      </p:sp>
    </p:spTree>
    <p:extLst>
      <p:ext uri="{BB962C8B-B14F-4D97-AF65-F5344CB8AC3E}">
        <p14:creationId xmlns:p14="http://schemas.microsoft.com/office/powerpoint/2010/main" val="11123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1</a:t>
            </a:fld>
            <a:endParaRPr lang="en-US"/>
          </a:p>
        </p:txBody>
      </p:sp>
    </p:spTree>
    <p:extLst>
      <p:ext uri="{BB962C8B-B14F-4D97-AF65-F5344CB8AC3E}">
        <p14:creationId xmlns:p14="http://schemas.microsoft.com/office/powerpoint/2010/main" val="346588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1DF9C2-7853-4168-836D-4280E38DF11D}" type="slidenum">
              <a:rPr lang="en-US" smtClean="0"/>
              <a:t>10</a:t>
            </a:fld>
            <a:endParaRPr lang="en-US"/>
          </a:p>
        </p:txBody>
      </p:sp>
    </p:spTree>
    <p:extLst>
      <p:ext uri="{BB962C8B-B14F-4D97-AF65-F5344CB8AC3E}">
        <p14:creationId xmlns:p14="http://schemas.microsoft.com/office/powerpoint/2010/main" val="166321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Sherrie</a:t>
            </a:r>
          </a:p>
        </p:txBody>
      </p:sp>
      <p:sp>
        <p:nvSpPr>
          <p:cNvPr id="4" name="Slide Number Placeholder 3"/>
          <p:cNvSpPr>
            <a:spLocks noGrp="1"/>
          </p:cNvSpPr>
          <p:nvPr>
            <p:ph type="sldNum" sz="quarter" idx="10"/>
          </p:nvPr>
        </p:nvSpPr>
        <p:spPr/>
        <p:txBody>
          <a:bodyPr/>
          <a:lstStyle/>
          <a:p>
            <a:fld id="{9F7CAE86-BD2F-42DE-B720-40E106858311}" type="slidenum">
              <a:rPr lang="en-US" smtClean="0"/>
              <a:t>2</a:t>
            </a:fld>
            <a:endParaRPr lang="en-US"/>
          </a:p>
        </p:txBody>
      </p:sp>
    </p:spTree>
    <p:extLst>
      <p:ext uri="{BB962C8B-B14F-4D97-AF65-F5344CB8AC3E}">
        <p14:creationId xmlns:p14="http://schemas.microsoft.com/office/powerpoint/2010/main" val="1324090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Judy</a:t>
            </a:r>
          </a:p>
          <a:p>
            <a:pPr marL="171450" indent="-171450">
              <a:buFont typeface="Arial" panose="020B0604020202020204" pitchFamily="34" charset="0"/>
              <a:buChar char="•"/>
            </a:pPr>
            <a:r>
              <a:rPr lang="en-US" dirty="0"/>
              <a:t>Today Sherrie &amp; I will give you a high-level overview </a:t>
            </a:r>
            <a:r>
              <a:rPr lang="en-US" sz="1200" dirty="0"/>
              <a:t>of the New Compensation Thresholds</a:t>
            </a:r>
            <a:r>
              <a:rPr lang="en-US" dirty="0"/>
              <a:t>. </a:t>
            </a:r>
          </a:p>
          <a:p>
            <a:pPr marL="171450" indent="-171450">
              <a:buFont typeface="Arial" panose="020B0604020202020204" pitchFamily="34" charset="0"/>
              <a:buChar char="•"/>
            </a:pPr>
            <a:r>
              <a:rPr lang="en-US" dirty="0"/>
              <a:t>It is important to not that these materials do not </a:t>
            </a:r>
            <a:r>
              <a:rPr lang="en-US" dirty="0" err="1"/>
              <a:t>consitute</a:t>
            </a:r>
            <a:r>
              <a:rPr lang="en-US" dirty="0"/>
              <a:t> legal advise</a:t>
            </a:r>
          </a:p>
          <a:p>
            <a:pPr marL="171450" indent="-171450">
              <a:buFont typeface="Arial" panose="020B0604020202020204" pitchFamily="34" charset="0"/>
              <a:buChar char="•"/>
            </a:pPr>
            <a:r>
              <a:rPr lang="en-US" dirty="0"/>
              <a:t>Please keep in mind that this presentation is </a:t>
            </a:r>
            <a:r>
              <a:rPr lang="en-US" b="1" dirty="0"/>
              <a:t>not</a:t>
            </a:r>
            <a:r>
              <a:rPr lang="en-US" dirty="0"/>
              <a:t> all encompassing and to consult your employment attorney for guidance. </a:t>
            </a:r>
          </a:p>
        </p:txBody>
      </p:sp>
      <p:sp>
        <p:nvSpPr>
          <p:cNvPr id="4" name="Slide Number Placeholder 3"/>
          <p:cNvSpPr>
            <a:spLocks noGrp="1"/>
          </p:cNvSpPr>
          <p:nvPr>
            <p:ph type="sldNum" sz="quarter" idx="10"/>
          </p:nvPr>
        </p:nvSpPr>
        <p:spPr/>
        <p:txBody>
          <a:bodyPr/>
          <a:lstStyle/>
          <a:p>
            <a:fld id="{9F7CAE86-BD2F-42DE-B720-40E106858311}" type="slidenum">
              <a:rPr lang="en-US" smtClean="0"/>
              <a:t>3</a:t>
            </a:fld>
            <a:endParaRPr lang="en-US"/>
          </a:p>
        </p:txBody>
      </p:sp>
    </p:spTree>
    <p:extLst>
      <p:ext uri="{BB962C8B-B14F-4D97-AF65-F5344CB8AC3E}">
        <p14:creationId xmlns:p14="http://schemas.microsoft.com/office/powerpoint/2010/main" val="2487562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Sherrie</a:t>
            </a:r>
          </a:p>
          <a:p>
            <a:r>
              <a:rPr lang="en-US" b="1" dirty="0"/>
              <a:t>Also be aware </a:t>
            </a:r>
            <a:r>
              <a:rPr lang="en-US" dirty="0"/>
              <a:t>that highly Compensated Employees wages will be increased as well:</a:t>
            </a:r>
          </a:p>
          <a:p>
            <a:pPr marL="171450" indent="-171450">
              <a:buFont typeface="Arial" panose="020B0604020202020204" pitchFamily="34" charset="0"/>
              <a:buChar char="•"/>
            </a:pPr>
            <a:r>
              <a:rPr lang="en-US" dirty="0"/>
              <a:t>July 1, 2024: $132,964+</a:t>
            </a:r>
          </a:p>
          <a:p>
            <a:pPr marL="171450" indent="-171450">
              <a:buFont typeface="Arial" panose="020B0604020202020204" pitchFamily="34" charset="0"/>
              <a:buChar char="•"/>
            </a:pPr>
            <a:r>
              <a:rPr lang="en-US" dirty="0"/>
              <a:t>January 1, 2025: $151,164+</a:t>
            </a:r>
          </a:p>
          <a:p>
            <a:endParaRPr lang="en-US" dirty="0"/>
          </a:p>
          <a:p>
            <a:r>
              <a:rPr lang="en-US" b="1" dirty="0"/>
              <a:t>Important 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kern="1200" dirty="0">
                <a:solidFill>
                  <a:schemeClr val="tx1"/>
                </a:solidFill>
                <a:latin typeface="+mn-lt"/>
                <a:ea typeface="+mn-ea"/>
                <a:cs typeface="+mn-cs"/>
              </a:rPr>
              <a:t>This ruling affects Administrative, Professional, Executive &amp; highly compensated employees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Employers can  use non-discretionary bonuses and incentive payments including commissions to satisfy up 10% of the standard salary test requirement, provided that they are paid on an annual or more frequent basis.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0" kern="100" dirty="0">
              <a:effectLst/>
              <a:latin typeface="Aptos" panose="020B00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Some states also have their own criteria for exemptions that require compliance.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dirty="0"/>
              <a:t>The Final Rule has already faced multiple legal challenges however we are unsure as to when these rulings are expected. </a:t>
            </a:r>
          </a:p>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4</a:t>
            </a:fld>
            <a:endParaRPr lang="en-US"/>
          </a:p>
        </p:txBody>
      </p:sp>
    </p:spTree>
    <p:extLst>
      <p:ext uri="{BB962C8B-B14F-4D97-AF65-F5344CB8AC3E}">
        <p14:creationId xmlns:p14="http://schemas.microsoft.com/office/powerpoint/2010/main" val="207046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Judy</a:t>
            </a:r>
          </a:p>
          <a:p>
            <a:pPr marL="0" indent="0">
              <a:buFont typeface="Arial" panose="020B0604020202020204" pitchFamily="34" charset="0"/>
              <a:buNone/>
            </a:pPr>
            <a:endParaRPr lang="en-US" sz="12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If your employees fall below the threshold under the new standards, you </a:t>
            </a:r>
            <a:r>
              <a:rPr lang="en-US" sz="1200" dirty="0">
                <a:solidFill>
                  <a:srgbClr val="222222"/>
                </a:solidFill>
                <a:effectLst/>
                <a:highlight>
                  <a:srgbClr val="FFFFFF"/>
                </a:highlight>
                <a:latin typeface="+mn-lt"/>
                <a:ea typeface="Times New Roman" panose="02020603050405020304" pitchFamily="18" charset="0"/>
                <a:cs typeface="Aptos" panose="020B0004020202020204" pitchFamily="34" charset="0"/>
              </a:rPr>
              <a:t>will need to decide whether to raise the salary of those employees who earn </a:t>
            </a:r>
            <a:r>
              <a:rPr lang="en-US" sz="1200" b="1" dirty="0">
                <a:solidFill>
                  <a:srgbClr val="222222"/>
                </a:solidFill>
                <a:effectLst/>
                <a:highlight>
                  <a:srgbClr val="FFFFFF"/>
                </a:highlight>
                <a:latin typeface="+mn-lt"/>
                <a:ea typeface="Times New Roman" panose="02020603050405020304" pitchFamily="18" charset="0"/>
                <a:cs typeface="Aptos" panose="020B0004020202020204" pitchFamily="34" charset="0"/>
              </a:rPr>
              <a:t>above</a:t>
            </a:r>
            <a:r>
              <a:rPr lang="en-US" sz="1200" dirty="0">
                <a:solidFill>
                  <a:srgbClr val="222222"/>
                </a:solidFill>
                <a:effectLst/>
                <a:highlight>
                  <a:srgbClr val="FFFFFF"/>
                </a:highlight>
                <a:latin typeface="+mn-lt"/>
                <a:ea typeface="Times New Roman" panose="02020603050405020304" pitchFamily="18" charset="0"/>
                <a:cs typeface="Aptos" panose="020B0004020202020204" pitchFamily="34" charset="0"/>
              </a:rPr>
              <a:t> the overtime threshold </a:t>
            </a:r>
            <a:r>
              <a:rPr lang="en-US" sz="1200" b="1" dirty="0">
                <a:solidFill>
                  <a:srgbClr val="222222"/>
                </a:solidFill>
                <a:effectLst/>
                <a:highlight>
                  <a:srgbClr val="FFFFFF"/>
                </a:highlight>
                <a:latin typeface="+mn-lt"/>
                <a:ea typeface="Times New Roman" panose="02020603050405020304" pitchFamily="18" charset="0"/>
                <a:cs typeface="Aptos" panose="020B0004020202020204" pitchFamily="34" charset="0"/>
              </a:rPr>
              <a:t>under the old standard </a:t>
            </a:r>
            <a:r>
              <a:rPr lang="en-US" sz="1200" dirty="0">
                <a:solidFill>
                  <a:srgbClr val="222222"/>
                </a:solidFill>
                <a:effectLst/>
                <a:highlight>
                  <a:srgbClr val="FFFFFF"/>
                </a:highlight>
                <a:latin typeface="+mn-lt"/>
                <a:ea typeface="Times New Roman" panose="02020603050405020304" pitchFamily="18" charset="0"/>
                <a:cs typeface="Aptos" panose="020B0004020202020204" pitchFamily="34" charset="0"/>
              </a:rPr>
              <a:t>but </a:t>
            </a:r>
            <a:r>
              <a:rPr lang="en-US" sz="1200" b="1" dirty="0">
                <a:solidFill>
                  <a:srgbClr val="222222"/>
                </a:solidFill>
                <a:effectLst/>
                <a:highlight>
                  <a:srgbClr val="FFFFFF"/>
                </a:highlight>
                <a:latin typeface="+mn-lt"/>
                <a:ea typeface="Times New Roman" panose="02020603050405020304" pitchFamily="18" charset="0"/>
                <a:cs typeface="Aptos" panose="020B0004020202020204" pitchFamily="34" charset="0"/>
              </a:rPr>
              <a:t>below</a:t>
            </a:r>
            <a:r>
              <a:rPr lang="en-US" sz="1200" dirty="0">
                <a:solidFill>
                  <a:srgbClr val="222222"/>
                </a:solidFill>
                <a:effectLst/>
                <a:highlight>
                  <a:srgbClr val="FFFFFF"/>
                </a:highlight>
                <a:latin typeface="+mn-lt"/>
                <a:ea typeface="Times New Roman" panose="02020603050405020304" pitchFamily="18" charset="0"/>
                <a:cs typeface="Aptos" panose="020B0004020202020204" pitchFamily="34" charset="0"/>
              </a:rPr>
              <a:t> it under the </a:t>
            </a:r>
            <a:r>
              <a:rPr lang="en-US" sz="1200" b="1" dirty="0">
                <a:solidFill>
                  <a:srgbClr val="222222"/>
                </a:solidFill>
                <a:effectLst/>
                <a:highlight>
                  <a:srgbClr val="FFFFFF"/>
                </a:highlight>
                <a:latin typeface="+mn-lt"/>
                <a:ea typeface="Times New Roman" panose="02020603050405020304" pitchFamily="18" charset="0"/>
                <a:cs typeface="Aptos" panose="020B0004020202020204" pitchFamily="34" charset="0"/>
              </a:rPr>
              <a:t>new standard </a:t>
            </a:r>
            <a:r>
              <a:rPr lang="en-US" sz="1200" dirty="0">
                <a:solidFill>
                  <a:srgbClr val="222222"/>
                </a:solidFill>
                <a:effectLst/>
                <a:highlight>
                  <a:srgbClr val="FFFFFF"/>
                </a:highlight>
                <a:latin typeface="+mn-lt"/>
                <a:ea typeface="Times New Roman" panose="02020603050405020304" pitchFamily="18" charset="0"/>
                <a:cs typeface="Aptos" panose="020B0004020202020204" pitchFamily="34" charset="0"/>
              </a:rPr>
              <a:t>so they remain exempt.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rgbClr val="222222"/>
              </a:solidFill>
              <a:effectLst/>
              <a:latin typeface="+mn-lt"/>
              <a:ea typeface="Aptos" panose="020B0004020202020204" pitchFamily="34" charset="0"/>
              <a:cs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mn-lt"/>
              </a:rPr>
              <a:t>If you do not raise the salaries of exempt employees to be </a:t>
            </a:r>
            <a:r>
              <a:rPr lang="en-US" sz="1200" b="1" dirty="0">
                <a:latin typeface="+mn-lt"/>
              </a:rPr>
              <a:t>above</a:t>
            </a:r>
            <a:r>
              <a:rPr lang="en-US" sz="1200" dirty="0">
                <a:latin typeface="+mn-lt"/>
              </a:rPr>
              <a:t> the new threshold, you should be prepared to </a:t>
            </a:r>
            <a:r>
              <a:rPr lang="en-US" sz="1200" b="1" dirty="0">
                <a:latin typeface="+mn-lt"/>
              </a:rPr>
              <a:t>pay overtime </a:t>
            </a:r>
            <a:r>
              <a:rPr lang="en-US" sz="1200" dirty="0">
                <a:latin typeface="+mn-lt"/>
              </a:rPr>
              <a:t>to these employees if they </a:t>
            </a:r>
            <a:r>
              <a:rPr lang="en-US" sz="1200" b="1" dirty="0">
                <a:latin typeface="+mn-lt"/>
              </a:rPr>
              <a:t>work</a:t>
            </a:r>
            <a:r>
              <a:rPr lang="en-US" sz="1200" dirty="0">
                <a:latin typeface="+mn-lt"/>
              </a:rPr>
              <a:t> more than 40 hours per week. If that is the case, one option would be to consider adjusting the work schedules for employees whose salaries are not raised above the threshold.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n-lt"/>
            </a:endParaRPr>
          </a:p>
        </p:txBody>
      </p:sp>
      <p:sp>
        <p:nvSpPr>
          <p:cNvPr id="4" name="Slide Number Placeholder 3"/>
          <p:cNvSpPr>
            <a:spLocks noGrp="1"/>
          </p:cNvSpPr>
          <p:nvPr>
            <p:ph type="sldNum" sz="quarter" idx="5"/>
          </p:nvPr>
        </p:nvSpPr>
        <p:spPr/>
        <p:txBody>
          <a:bodyPr/>
          <a:lstStyle/>
          <a:p>
            <a:fld id="{9F7CAE86-BD2F-42DE-B720-40E106858311}" type="slidenum">
              <a:rPr lang="en-US" smtClean="0"/>
              <a:t>5</a:t>
            </a:fld>
            <a:endParaRPr lang="en-US"/>
          </a:p>
        </p:txBody>
      </p:sp>
    </p:spTree>
    <p:extLst>
      <p:ext uri="{BB962C8B-B14F-4D97-AF65-F5344CB8AC3E}">
        <p14:creationId xmlns:p14="http://schemas.microsoft.com/office/powerpoint/2010/main" val="974477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Review the </a:t>
            </a:r>
            <a:r>
              <a:rPr lang="en-US" sz="1200" b="1" dirty="0"/>
              <a:t>job descriptions </a:t>
            </a:r>
            <a:r>
              <a:rPr lang="en-US" sz="1200" dirty="0"/>
              <a:t>for all positions. Now would be a good time to review not only those jobs that may be affected but all jobs.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Determine if any roles need to be </a:t>
            </a:r>
            <a:r>
              <a:rPr lang="en-US" sz="1200" b="1" dirty="0"/>
              <a:t>reclassified</a:t>
            </a:r>
            <a:r>
              <a:rPr lang="en-US" sz="1200" dirty="0"/>
              <a:t> from exempt to non-exempt, or non-exempt to exempt.</a:t>
            </a:r>
          </a:p>
          <a:p>
            <a:r>
              <a:rPr lang="en-US" dirty="0"/>
              <a:t>Exempt vs. Non-Exempt</a:t>
            </a:r>
          </a:p>
          <a:p>
            <a:pPr marL="171450" indent="-171450">
              <a:buFont typeface="Arial" panose="020B0604020202020204" pitchFamily="34" charset="0"/>
              <a:buChar char="•"/>
            </a:pPr>
            <a:r>
              <a:rPr lang="en-US" dirty="0"/>
              <a:t>Non-exempt employees are eligible for overtime (“hourly”).</a:t>
            </a:r>
          </a:p>
          <a:p>
            <a:pPr marL="171450" indent="-171450">
              <a:buFont typeface="Arial" panose="020B0604020202020204" pitchFamily="34" charset="0"/>
              <a:buChar char="•"/>
            </a:pPr>
            <a:r>
              <a:rPr lang="en-US" dirty="0"/>
              <a:t>Exempt employees are not eligible for overtime (“salaried”).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indent="-171450">
              <a:buFont typeface="Arial" panose="020B0604020202020204" pitchFamily="34" charset="0"/>
              <a:buChar char="•"/>
            </a:pPr>
            <a:r>
              <a:rPr lang="en-US" dirty="0"/>
              <a:t>If reclassification is needed how will it affect your employees benefits?</a:t>
            </a:r>
          </a:p>
          <a:p>
            <a:pPr marL="628650" lvl="1" indent="-171450">
              <a:buFont typeface="Arial" panose="020B0604020202020204" pitchFamily="34" charset="0"/>
              <a:buChar char="•"/>
            </a:pPr>
            <a:r>
              <a:rPr lang="en-US" dirty="0"/>
              <a:t>Are your PTO Accruals or other benefits specific to exempt or non-exempt employees?</a:t>
            </a:r>
          </a:p>
          <a:p>
            <a:pPr marL="1085850" lvl="2" indent="-171450">
              <a:buFont typeface="Arial" panose="020B0604020202020204" pitchFamily="34" charset="0"/>
              <a:buChar char="•"/>
            </a:pPr>
            <a:r>
              <a:rPr lang="en-US" dirty="0"/>
              <a:t>It they are, remember to discuss the changes with your affected employees.</a:t>
            </a:r>
          </a:p>
          <a:p>
            <a:pPr marL="628650" lvl="1" indent="-171450">
              <a:buFont typeface="Arial" panose="020B0604020202020204" pitchFamily="34" charset="0"/>
              <a:buChar char="•"/>
            </a:pPr>
            <a:r>
              <a:rPr lang="en-US" dirty="0"/>
              <a:t>Will exempt employees who are now reclassified to non-exempt need to be trained on how to log their time if they are not already tracking it?</a:t>
            </a:r>
          </a:p>
          <a:p>
            <a:pPr marL="628650" lvl="1" indent="-171450">
              <a:buFont typeface="Arial" panose="020B0604020202020204" pitchFamily="34" charset="0"/>
              <a:buChar char="•"/>
            </a:pPr>
            <a:r>
              <a:rPr lang="en-US" dirty="0"/>
              <a:t>Do you have a written policy for recording time? If not, consider creating one.</a:t>
            </a:r>
          </a:p>
          <a:p>
            <a:pPr marL="171450" indent="-171450">
              <a:buFont typeface="Arial" panose="020B0604020202020204" pitchFamily="34" charset="0"/>
              <a:buChar char="•"/>
            </a:pPr>
            <a:r>
              <a:rPr lang="en-US" sz="1200" dirty="0"/>
              <a:t>Begin thinking about how you will handle </a:t>
            </a:r>
            <a:r>
              <a:rPr lang="en-US" sz="1200" b="1" dirty="0"/>
              <a:t>salary compression. </a:t>
            </a:r>
            <a:r>
              <a:rPr lang="en-US" dirty="0"/>
              <a:t>Salary compression occurs when the pay of one or more employees is very close to the pay of more experienced employees in the same job, or when employees in lower-level jobs are paid almost as much as their colleagues in higher-level jobs.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6</a:t>
            </a:fld>
            <a:endParaRPr lang="en-US"/>
          </a:p>
        </p:txBody>
      </p:sp>
    </p:spTree>
    <p:extLst>
      <p:ext uri="{BB962C8B-B14F-4D97-AF65-F5344CB8AC3E}">
        <p14:creationId xmlns:p14="http://schemas.microsoft.com/office/powerpoint/2010/main" val="269136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Sherrie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should make sure your </a:t>
            </a:r>
            <a:r>
              <a:rPr lang="en-US" sz="1200" b="1" dirty="0"/>
              <a:t>payroll systems and time-tracking processes </a:t>
            </a:r>
            <a:r>
              <a:rPr lang="en-US" sz="1200" dirty="0"/>
              <a:t>are set up appropriately for the new compliance by making sure employee pay rates are updated in your payroll system.</a:t>
            </a:r>
          </a:p>
          <a:p>
            <a:endParaRPr lang="en-US" dirty="0"/>
          </a:p>
          <a:p>
            <a:pPr marL="0" marR="0">
              <a:spcBef>
                <a:spcPts val="0"/>
              </a:spcBef>
              <a:spcAft>
                <a:spcPts val="0"/>
              </a:spcAft>
            </a:pPr>
            <a:r>
              <a:rPr lang="en-US" sz="1200" b="1" dirty="0">
                <a:solidFill>
                  <a:srgbClr val="222222"/>
                </a:solidFill>
                <a:effectLst/>
                <a:highlight>
                  <a:srgbClr val="FFFFFF"/>
                </a:highlight>
                <a:latin typeface="ProximaNova"/>
                <a:ea typeface="Aptos" panose="020B0004020202020204" pitchFamily="34" charset="0"/>
                <a:cs typeface="Aptos" panose="020B0004020202020204" pitchFamily="34" charset="0"/>
              </a:rPr>
              <a:t>Budgeting </a:t>
            </a: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Symbol" panose="05050102010706020507" pitchFamily="18" charset="2"/>
              <a:buChar char=""/>
            </a:pPr>
            <a:r>
              <a:rPr lang="en-US" sz="1200" dirty="0">
                <a:solidFill>
                  <a:srgbClr val="222222"/>
                </a:solidFill>
                <a:effectLst/>
                <a:highlight>
                  <a:srgbClr val="FFFFFF"/>
                </a:highlight>
                <a:latin typeface="ProximaNova"/>
                <a:ea typeface="Times New Roman" panose="02020603050405020304" pitchFamily="18" charset="0"/>
                <a:cs typeface="Aptos" panose="020B0004020202020204" pitchFamily="34" charset="0"/>
              </a:rPr>
              <a:t>How will the increase of your employees salaries to bring them to the new minimum </a:t>
            </a:r>
            <a:r>
              <a:rPr lang="en-US" sz="1200" b="1" dirty="0">
                <a:solidFill>
                  <a:srgbClr val="222222"/>
                </a:solidFill>
                <a:effectLst/>
                <a:highlight>
                  <a:srgbClr val="FFFFFF"/>
                </a:highlight>
                <a:latin typeface="ProximaNova"/>
                <a:ea typeface="Times New Roman" panose="02020603050405020304" pitchFamily="18" charset="0"/>
                <a:cs typeface="Aptos" panose="020B0004020202020204" pitchFamily="34" charset="0"/>
              </a:rPr>
              <a:t>or </a:t>
            </a:r>
            <a:r>
              <a:rPr lang="en-US" sz="1200" b="0" dirty="0">
                <a:solidFill>
                  <a:srgbClr val="222222"/>
                </a:solidFill>
                <a:effectLst/>
                <a:highlight>
                  <a:srgbClr val="FFFFFF"/>
                </a:highlight>
                <a:latin typeface="ProximaNova"/>
                <a:ea typeface="Times New Roman" panose="02020603050405020304" pitchFamily="18" charset="0"/>
                <a:cs typeface="Aptos" panose="020B0004020202020204" pitchFamily="34" charset="0"/>
              </a:rPr>
              <a:t>how will </a:t>
            </a:r>
            <a:r>
              <a:rPr lang="en-US" sz="1200" dirty="0">
                <a:solidFill>
                  <a:srgbClr val="222222"/>
                </a:solidFill>
                <a:effectLst/>
                <a:highlight>
                  <a:srgbClr val="FFFFFF"/>
                </a:highlight>
                <a:latin typeface="ProximaNova"/>
                <a:ea typeface="Times New Roman" panose="02020603050405020304" pitchFamily="18" charset="0"/>
                <a:cs typeface="Aptos" panose="020B0004020202020204" pitchFamily="34" charset="0"/>
              </a:rPr>
              <a:t>the potential for increased overtime affect your budget? </a:t>
            </a:r>
          </a:p>
          <a:p>
            <a:pPr marL="342900" marR="0" lvl="0" indent="-342900">
              <a:spcBef>
                <a:spcPts val="0"/>
              </a:spcBef>
              <a:spcAft>
                <a:spcPts val="0"/>
              </a:spcAft>
              <a:buFont typeface="Symbol" panose="05050102010706020507" pitchFamily="18" charset="2"/>
              <a:buChar char=""/>
            </a:pPr>
            <a:r>
              <a:rPr lang="en-US" sz="1200" dirty="0">
                <a:solidFill>
                  <a:srgbClr val="222222"/>
                </a:solidFill>
                <a:effectLst/>
                <a:highlight>
                  <a:srgbClr val="FFFFFF"/>
                </a:highlight>
                <a:latin typeface="ProximaNova"/>
                <a:ea typeface="Times New Roman" panose="02020603050405020304" pitchFamily="18" charset="0"/>
                <a:cs typeface="Aptos" panose="020B0004020202020204" pitchFamily="34" charset="0"/>
              </a:rPr>
              <a:t>It would be a good time to start thinking about your 2025 budget and how those new thresholds will affect it.</a:t>
            </a:r>
            <a:endParaRPr lang="en-US" sz="1200" dirty="0">
              <a:solidFill>
                <a:srgbClr val="222222"/>
              </a:solidFill>
              <a:effectLst/>
              <a:latin typeface="Aptos" panose="020B0004020202020204" pitchFamily="34" charset="0"/>
              <a:ea typeface="Aptos" panose="020B0004020202020204" pitchFamily="34" charset="0"/>
              <a:cs typeface="Aptos" panose="020B0004020202020204" pitchFamily="34" charset="0"/>
            </a:endParaRPr>
          </a:p>
          <a:p>
            <a:r>
              <a:rPr lang="en-US" dirty="0"/>
              <a:t> </a:t>
            </a:r>
          </a:p>
          <a:p>
            <a:r>
              <a:rPr lang="en-US" b="1" dirty="0"/>
              <a:t>Exceptions – Yes there are</a:t>
            </a:r>
          </a:p>
          <a:p>
            <a:pPr marL="171450" indent="-171450">
              <a:buFont typeface="Arial" panose="020B0604020202020204" pitchFamily="34" charset="0"/>
              <a:buChar char="•"/>
            </a:pPr>
            <a:r>
              <a:rPr lang="en-US" dirty="0"/>
              <a:t>Here are a few examples:</a:t>
            </a:r>
          </a:p>
          <a:p>
            <a:pPr marL="628650" lvl="1" indent="-171450">
              <a:buFont typeface="Arial" panose="020B0604020202020204" pitchFamily="34" charset="0"/>
              <a:buChar char="•"/>
            </a:pPr>
            <a:r>
              <a:rPr lang="en-US" b="0" i="0" dirty="0">
                <a:solidFill>
                  <a:srgbClr val="212121"/>
                </a:solidFill>
                <a:effectLst/>
                <a:highlight>
                  <a:srgbClr val="FFFFFF"/>
                </a:highlight>
                <a:latin typeface="Source Sans Pro Web"/>
              </a:rPr>
              <a:t>Business owners who have a Bona fide 20-percent equity interest in their business and are actively engaged in its management may be exempt.</a:t>
            </a:r>
          </a:p>
          <a:p>
            <a:pPr marL="628650" lvl="1" indent="-171450">
              <a:buFont typeface="Arial" panose="020B0604020202020204" pitchFamily="34" charset="0"/>
              <a:buChar char="•"/>
            </a:pPr>
            <a:r>
              <a:rPr lang="en-US" b="0" i="0" dirty="0">
                <a:solidFill>
                  <a:srgbClr val="212121"/>
                </a:solidFill>
                <a:effectLst/>
                <a:highlight>
                  <a:srgbClr val="FFFFFF"/>
                </a:highlight>
                <a:latin typeface="Source Sans Pro Web"/>
              </a:rPr>
              <a:t>Some other examples are: teachers, doctors, lawyers, and outside sales</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There are three Basic Tests for claiming an Exemption – </a:t>
            </a:r>
          </a:p>
          <a:p>
            <a:pPr marL="628650" lvl="1" indent="-171450">
              <a:buFont typeface="Arial" panose="020B0604020202020204" pitchFamily="34" charset="0"/>
              <a:buChar char="•"/>
            </a:pPr>
            <a:r>
              <a:rPr lang="en-US" dirty="0"/>
              <a:t>The Salary Basis Test </a:t>
            </a:r>
          </a:p>
          <a:p>
            <a:pPr marL="628650" lvl="1" indent="-171450">
              <a:buFont typeface="Arial" panose="020B0604020202020204" pitchFamily="34" charset="0"/>
              <a:buChar char="•"/>
            </a:pPr>
            <a:r>
              <a:rPr lang="en-US" dirty="0"/>
              <a:t>The Salary Level Test</a:t>
            </a:r>
          </a:p>
          <a:p>
            <a:pPr marL="628650" lvl="1" indent="-171450">
              <a:buFont typeface="Arial" panose="020B0604020202020204" pitchFamily="34" charset="0"/>
              <a:buChar char="•"/>
            </a:pPr>
            <a:r>
              <a:rPr lang="en-US" dirty="0"/>
              <a:t>The Duties Test</a:t>
            </a:r>
          </a:p>
          <a:p>
            <a:r>
              <a:rPr lang="en-US" b="0" i="0" dirty="0">
                <a:solidFill>
                  <a:srgbClr val="111111"/>
                </a:solidFill>
                <a:effectLst/>
                <a:highlight>
                  <a:srgbClr val="FFFFFF"/>
                </a:highlight>
                <a:latin typeface="-apple-system"/>
              </a:rPr>
              <a:t>Keep in mind that job titles alone do not determine exempt status; it’s the combination of job duties and salary that matters. If an employee meets all three tests, they may be exempt from FLSA requirements.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Communicate Changes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ighlight>
                  <a:srgbClr val="FFFF00"/>
                </a:highlight>
              </a:rPr>
              <a:t>Carefully plan how you will </a:t>
            </a:r>
            <a:r>
              <a:rPr lang="en-US" sz="1200" b="1" dirty="0">
                <a:highlight>
                  <a:srgbClr val="FFFF00"/>
                </a:highlight>
              </a:rPr>
              <a:t>communicate </a:t>
            </a:r>
            <a:r>
              <a:rPr lang="en-US" sz="1200" dirty="0">
                <a:highlight>
                  <a:srgbClr val="FFFF00"/>
                </a:highlight>
              </a:rPr>
              <a:t>changes to your impacted employees.</a:t>
            </a:r>
          </a:p>
          <a:p>
            <a:pPr marL="171450" indent="-171450" algn="l">
              <a:buFont typeface="Arial" panose="020B0604020202020204" pitchFamily="34" charset="0"/>
              <a:buChar char="•"/>
            </a:pPr>
            <a:r>
              <a:rPr lang="en-US" b="1" i="0" dirty="0">
                <a:solidFill>
                  <a:srgbClr val="111111"/>
                </a:solidFill>
                <a:effectLst/>
                <a:latin typeface="-apple-system"/>
              </a:rPr>
              <a:t>Lay out the changes clearly</a:t>
            </a:r>
            <a:r>
              <a:rPr lang="en-US" b="0" i="0" dirty="0">
                <a:solidFill>
                  <a:srgbClr val="111111"/>
                </a:solidFill>
                <a:effectLst/>
                <a:latin typeface="-apple-system"/>
              </a:rPr>
              <a:t> and decide how you will get each staff member into compliance.</a:t>
            </a:r>
          </a:p>
          <a:p>
            <a:pPr marL="171450" indent="-171450" algn="l">
              <a:buFont typeface="Arial" panose="020B0604020202020204" pitchFamily="34" charset="0"/>
              <a:buChar char="•"/>
            </a:pPr>
            <a:r>
              <a:rPr lang="en-US" b="1" i="0" dirty="0">
                <a:solidFill>
                  <a:srgbClr val="111111"/>
                </a:solidFill>
                <a:effectLst/>
                <a:latin typeface="-apple-system"/>
              </a:rPr>
              <a:t>Be prepared for pushback</a:t>
            </a:r>
            <a:r>
              <a:rPr lang="en-US" b="0" i="0" dirty="0">
                <a:solidFill>
                  <a:srgbClr val="111111"/>
                </a:solidFill>
                <a:effectLst/>
                <a:latin typeface="-apple-system"/>
              </a:rPr>
              <a:t> and address any concerns.</a:t>
            </a:r>
          </a:p>
          <a:p>
            <a:pPr marL="171450" indent="-171450" algn="l">
              <a:buFont typeface="Arial" panose="020B0604020202020204" pitchFamily="34" charset="0"/>
              <a:buChar char="•"/>
            </a:pPr>
            <a:r>
              <a:rPr lang="en-US" b="1" i="0" dirty="0">
                <a:solidFill>
                  <a:srgbClr val="111111"/>
                </a:solidFill>
                <a:effectLst/>
                <a:latin typeface="-apple-system"/>
              </a:rPr>
              <a:t>Appoint a designated person</a:t>
            </a:r>
            <a:r>
              <a:rPr lang="en-US" b="0" i="0" dirty="0">
                <a:solidFill>
                  <a:srgbClr val="111111"/>
                </a:solidFill>
                <a:effectLst/>
                <a:latin typeface="-apple-system"/>
              </a:rPr>
              <a:t> to handle questions and communication.</a:t>
            </a:r>
          </a:p>
          <a:p>
            <a:pPr marL="171450" indent="-171450" algn="l">
              <a:buFont typeface="Arial" panose="020B0604020202020204" pitchFamily="34" charset="0"/>
              <a:buChar char="•"/>
            </a:pPr>
            <a:r>
              <a:rPr lang="en-US" b="1" i="0" dirty="0">
                <a:solidFill>
                  <a:srgbClr val="111111"/>
                </a:solidFill>
                <a:effectLst/>
                <a:latin typeface="-apple-system"/>
              </a:rPr>
              <a:t>Explain the time and attendance procedures clearly</a:t>
            </a:r>
            <a:r>
              <a:rPr lang="en-US" b="0" i="0" dirty="0">
                <a:solidFill>
                  <a:srgbClr val="111111"/>
                </a:solidFill>
                <a:effectLst/>
                <a:latin typeface="-apple-system"/>
              </a:rPr>
              <a:t>.</a:t>
            </a:r>
          </a:p>
          <a:p>
            <a:pPr marL="171450" indent="-171450" algn="l">
              <a:buFont typeface="Arial" panose="020B0604020202020204" pitchFamily="34" charset="0"/>
              <a:buChar char="•"/>
            </a:pPr>
            <a:r>
              <a:rPr lang="en-US" b="1" i="0" dirty="0">
                <a:solidFill>
                  <a:srgbClr val="111111"/>
                </a:solidFill>
                <a:effectLst/>
                <a:latin typeface="-apple-system"/>
              </a:rPr>
              <a:t>Emphasize the positive aspects </a:t>
            </a:r>
            <a:r>
              <a:rPr lang="en-US" b="0" i="0" dirty="0">
                <a:solidFill>
                  <a:srgbClr val="111111"/>
                </a:solidFill>
                <a:effectLst/>
                <a:latin typeface="-apple-system"/>
              </a:rPr>
              <a:t>of the changes.</a:t>
            </a:r>
          </a:p>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7</a:t>
            </a:fld>
            <a:endParaRPr lang="en-US"/>
          </a:p>
        </p:txBody>
      </p:sp>
    </p:spTree>
    <p:extLst>
      <p:ext uri="{BB962C8B-B14F-4D97-AF65-F5344CB8AC3E}">
        <p14:creationId xmlns:p14="http://schemas.microsoft.com/office/powerpoint/2010/main" val="204535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Judy</a:t>
            </a:r>
          </a:p>
          <a:p>
            <a:r>
              <a:rPr lang="en-US" dirty="0"/>
              <a:t>In conclusion, here are several helpful Dept of Labor resources for you to refer to.</a:t>
            </a:r>
          </a:p>
          <a:p>
            <a:r>
              <a:rPr lang="en-US" dirty="0"/>
              <a:t>We recommend you review these sites to understand the full scope of the changes/</a:t>
            </a:r>
          </a:p>
          <a:p>
            <a:r>
              <a:rPr lang="en-US" dirty="0"/>
              <a:t>As previously mentioned, employers should discuss with their attorney to ensure they are meeting the new standards.</a:t>
            </a:r>
          </a:p>
          <a:p>
            <a:endParaRPr lang="en-US" dirty="0"/>
          </a:p>
          <a:p>
            <a:r>
              <a:rPr lang="en-US" dirty="0"/>
              <a:t>Thank you for attending our 10-minute Tuesday Presentation today.</a:t>
            </a:r>
          </a:p>
          <a:p>
            <a:endParaRPr lang="en-US" dirty="0"/>
          </a:p>
        </p:txBody>
      </p:sp>
      <p:sp>
        <p:nvSpPr>
          <p:cNvPr id="4" name="Slide Number Placeholder 3"/>
          <p:cNvSpPr>
            <a:spLocks noGrp="1"/>
          </p:cNvSpPr>
          <p:nvPr>
            <p:ph type="sldNum" sz="quarter" idx="5"/>
          </p:nvPr>
        </p:nvSpPr>
        <p:spPr/>
        <p:txBody>
          <a:bodyPr/>
          <a:lstStyle/>
          <a:p>
            <a:fld id="{9F7CAE86-BD2F-42DE-B720-40E106858311}" type="slidenum">
              <a:rPr lang="en-US" smtClean="0"/>
              <a:t>8</a:t>
            </a:fld>
            <a:endParaRPr lang="en-US"/>
          </a:p>
        </p:txBody>
      </p:sp>
    </p:spTree>
    <p:extLst>
      <p:ext uri="{BB962C8B-B14F-4D97-AF65-F5344CB8AC3E}">
        <p14:creationId xmlns:p14="http://schemas.microsoft.com/office/powerpoint/2010/main" val="659597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F7CAE86-BD2F-42DE-B720-40E106858311}" type="slidenum">
              <a:rPr lang="en-US" smtClean="0"/>
              <a:t>9</a:t>
            </a:fld>
            <a:endParaRPr lang="en-US"/>
          </a:p>
        </p:txBody>
      </p:sp>
    </p:spTree>
    <p:extLst>
      <p:ext uri="{BB962C8B-B14F-4D97-AF65-F5344CB8AC3E}">
        <p14:creationId xmlns:p14="http://schemas.microsoft.com/office/powerpoint/2010/main" val="243804954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6234" y="-394717"/>
            <a:ext cx="12209183" cy="8139454"/>
          </a:xfrm>
          <a:prstGeom prst="rect">
            <a:avLst/>
          </a:prstGeom>
          <a:noFill/>
        </p:spPr>
      </p:pic>
      <p:sp>
        <p:nvSpPr>
          <p:cNvPr id="2" name="Title 1"/>
          <p:cNvSpPr>
            <a:spLocks noGrp="1"/>
          </p:cNvSpPr>
          <p:nvPr>
            <p:ph type="ctrTitle" hasCustomPrompt="1"/>
          </p:nvPr>
        </p:nvSpPr>
        <p:spPr>
          <a:xfrm>
            <a:off x="6418135" y="3743349"/>
            <a:ext cx="5164265" cy="1236664"/>
          </a:xfrm>
        </p:spPr>
        <p:txBody>
          <a:bodyPr anchor="b">
            <a:noAutofit/>
          </a:bodyPr>
          <a:lstStyle>
            <a:lvl1pPr algn="l">
              <a:defRPr sz="5400" b="1">
                <a:solidFill>
                  <a:srgbClr val="3F4A75"/>
                </a:solidFill>
                <a:latin typeface="Century Gothic" panose="020B0502020202020204" pitchFamily="34" charset="0"/>
              </a:defRPr>
            </a:lvl1pPr>
          </a:lstStyle>
          <a:p>
            <a:r>
              <a:rPr lang="en-US" dirty="0"/>
              <a:t>CLICK TO EDIT MASTER TITLE STYLE</a:t>
            </a:r>
          </a:p>
        </p:txBody>
      </p:sp>
      <p:sp>
        <p:nvSpPr>
          <p:cNvPr id="23" name="Text Placeholder 2"/>
          <p:cNvSpPr>
            <a:spLocks noGrp="1"/>
          </p:cNvSpPr>
          <p:nvPr>
            <p:ph type="body" idx="1" hasCustomPrompt="1"/>
          </p:nvPr>
        </p:nvSpPr>
        <p:spPr>
          <a:xfrm>
            <a:off x="6418134" y="5376520"/>
            <a:ext cx="5092021" cy="445669"/>
          </a:xfrm>
        </p:spPr>
        <p:txBody>
          <a:bodyPr>
            <a:noAutofit/>
          </a:bodyPr>
          <a:lstStyle>
            <a:lvl1pPr marL="0" indent="0" algn="l">
              <a:buNone/>
              <a:defRPr sz="2800" b="1">
                <a:solidFill>
                  <a:srgbClr val="3F4A75"/>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Date Placeholder 23"/>
          <p:cNvSpPr>
            <a:spLocks noGrp="1"/>
          </p:cNvSpPr>
          <p:nvPr>
            <p:ph type="dt" sz="half" idx="10"/>
          </p:nvPr>
        </p:nvSpPr>
        <p:spPr/>
        <p:txBody>
          <a:bodyPr/>
          <a:lstStyle/>
          <a:p>
            <a:fld id="{C68A4F93-D1E3-45F2-A99A-4899D37538E3}" type="datetimeFigureOut">
              <a:rPr lang="en-US" smtClean="0"/>
              <a:t>7/15/2024</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a:solidFill>
                  <a:schemeClr val="bg1"/>
                </a:solidFill>
              </a:defRPr>
            </a:lvl1pPr>
          </a:lstStyle>
          <a:p>
            <a:fld id="{44A8031B-20CB-41F1-9717-940801FC498A}" type="slidenum">
              <a:rPr lang="en-US" smtClean="0"/>
              <a:pPr/>
              <a:t>‹#›</a:t>
            </a:fld>
            <a:endParaRPr lang="en-US"/>
          </a:p>
        </p:txBody>
      </p:sp>
      <p:sp>
        <p:nvSpPr>
          <p:cNvPr id="15" name="Rectangle 14"/>
          <p:cNvSpPr/>
          <p:nvPr userDrawn="1"/>
        </p:nvSpPr>
        <p:spPr>
          <a:xfrm>
            <a:off x="6221047" y="-6708"/>
            <a:ext cx="5970953" cy="2177340"/>
          </a:xfrm>
          <a:prstGeom prst="rect">
            <a:avLst/>
          </a:prstGeom>
          <a:solidFill>
            <a:srgbClr val="3F4A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23813" r="23924" b="37923"/>
          <a:stretch/>
        </p:blipFill>
        <p:spPr>
          <a:xfrm>
            <a:off x="6904825" y="337506"/>
            <a:ext cx="1381570" cy="446660"/>
          </a:xfrm>
          <a:prstGeom prst="rect">
            <a:avLst/>
          </a:prstGeom>
        </p:spPr>
      </p:pic>
      <p:sp>
        <p:nvSpPr>
          <p:cNvPr id="17" name="TextBox 16"/>
          <p:cNvSpPr txBox="1"/>
          <p:nvPr userDrawn="1"/>
        </p:nvSpPr>
        <p:spPr>
          <a:xfrm>
            <a:off x="6773497" y="975616"/>
            <a:ext cx="5531487" cy="969496"/>
          </a:xfrm>
          <a:prstGeom prst="rect">
            <a:avLst/>
          </a:prstGeom>
          <a:noFill/>
        </p:spPr>
        <p:txBody>
          <a:bodyPr wrap="square" rtlCol="0">
            <a:spAutoFit/>
          </a:bodyPr>
          <a:lstStyle/>
          <a:p>
            <a:pPr>
              <a:spcAft>
                <a:spcPts val="600"/>
              </a:spcAft>
            </a:pPr>
            <a:r>
              <a:rPr lang="en-US" sz="3200" b="1" spc="80" baseline="0" dirty="0">
                <a:solidFill>
                  <a:schemeClr val="bg1"/>
                </a:solidFill>
                <a:latin typeface="Arial" panose="020B0604020202020204" pitchFamily="34" charset="0"/>
                <a:cs typeface="Arial" panose="020B0604020202020204" pitchFamily="34" charset="0"/>
              </a:rPr>
              <a:t>10 Minute Tuesdays</a:t>
            </a:r>
          </a:p>
          <a:p>
            <a:r>
              <a:rPr lang="en-US" sz="2000" b="0" spc="80" dirty="0">
                <a:solidFill>
                  <a:schemeClr val="bg1"/>
                </a:solidFill>
                <a:latin typeface="Century Gothic" panose="020B0502020202020204" pitchFamily="34" charset="0"/>
                <a:cs typeface="Arial" panose="020B0604020202020204" pitchFamily="34" charset="0"/>
              </a:rPr>
              <a:t>Webinar</a:t>
            </a:r>
            <a:r>
              <a:rPr lang="en-US" sz="2000" b="0" spc="80" baseline="0" dirty="0">
                <a:solidFill>
                  <a:schemeClr val="bg1"/>
                </a:solidFill>
                <a:latin typeface="Century Gothic" panose="020B0502020202020204" pitchFamily="34" charset="0"/>
                <a:cs typeface="Arial" panose="020B0604020202020204" pitchFamily="34" charset="0"/>
              </a:rPr>
              <a:t> Series</a:t>
            </a:r>
            <a:endParaRPr lang="en-US" sz="2000" b="0" spc="80" dirty="0">
              <a:solidFill>
                <a:schemeClr val="bg1"/>
              </a:solidFill>
              <a:latin typeface="Century Gothic" panose="020B0502020202020204" pitchFamily="34" charset="0"/>
              <a:cs typeface="Arial" panose="020B0604020202020204" pitchFamily="34" charset="0"/>
            </a:endParaRPr>
          </a:p>
        </p:txBody>
      </p:sp>
      <p:grpSp>
        <p:nvGrpSpPr>
          <p:cNvPr id="54" name="Group 53"/>
          <p:cNvGrpSpPr/>
          <p:nvPr userDrawn="1"/>
        </p:nvGrpSpPr>
        <p:grpSpPr>
          <a:xfrm>
            <a:off x="9062709" y="-21125"/>
            <a:ext cx="3129291" cy="197088"/>
            <a:chOff x="9062709" y="4513"/>
            <a:chExt cx="3129291" cy="197088"/>
          </a:xfrm>
        </p:grpSpPr>
        <p:grpSp>
          <p:nvGrpSpPr>
            <p:cNvPr id="32" name="Group 31"/>
            <p:cNvGrpSpPr/>
            <p:nvPr userDrawn="1"/>
          </p:nvGrpSpPr>
          <p:grpSpPr>
            <a:xfrm>
              <a:off x="9062709" y="4513"/>
              <a:ext cx="1049392" cy="197088"/>
              <a:chOff x="6229350" y="3177574"/>
              <a:chExt cx="1049392" cy="197088"/>
            </a:xfrm>
          </p:grpSpPr>
          <p:cxnSp>
            <p:nvCxnSpPr>
              <p:cNvPr id="33" name="Straight Connector 32"/>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userDrawn="1"/>
          </p:nvGrpSpPr>
          <p:grpSpPr>
            <a:xfrm>
              <a:off x="10102658" y="4513"/>
              <a:ext cx="1049392" cy="197088"/>
              <a:chOff x="6229350" y="3177574"/>
              <a:chExt cx="1049392" cy="197088"/>
            </a:xfrm>
          </p:grpSpPr>
          <p:cxnSp>
            <p:nvCxnSpPr>
              <p:cNvPr id="40" name="Straight Connector 39"/>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userDrawn="1"/>
          </p:nvGrpSpPr>
          <p:grpSpPr>
            <a:xfrm>
              <a:off x="11142608" y="4513"/>
              <a:ext cx="1049392" cy="197088"/>
              <a:chOff x="6229350" y="3177574"/>
              <a:chExt cx="1049392" cy="197088"/>
            </a:xfrm>
          </p:grpSpPr>
          <p:cxnSp>
            <p:nvCxnSpPr>
              <p:cNvPr id="47" name="Straight Connector 46"/>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7" name="Group 76"/>
          <p:cNvGrpSpPr/>
          <p:nvPr userDrawn="1"/>
        </p:nvGrpSpPr>
        <p:grpSpPr>
          <a:xfrm rot="16200000">
            <a:off x="5794894" y="1547392"/>
            <a:ext cx="1049392" cy="197088"/>
            <a:chOff x="6229350" y="3177574"/>
            <a:chExt cx="1049392" cy="197088"/>
          </a:xfrm>
        </p:grpSpPr>
        <p:cxnSp>
          <p:nvCxnSpPr>
            <p:cNvPr id="78" name="Straight Connector 77"/>
            <p:cNvCxnSpPr/>
            <p:nvPr userDrawn="1"/>
          </p:nvCxnSpPr>
          <p:spPr>
            <a:xfrm flipV="1">
              <a:off x="6229350"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flipV="1">
              <a:off x="6399811"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flipV="1">
              <a:off x="6570272"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flipV="1">
              <a:off x="6740733"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flipV="1">
              <a:off x="6911194"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V="1">
              <a:off x="7081655" y="3177574"/>
              <a:ext cx="197087" cy="1970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059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862304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A4F93-D1E3-45F2-A99A-4899D37538E3}"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8789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3661214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621160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10566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p:cNvSpPr>
            <a:spLocks noGrp="1"/>
          </p:cNvSpPr>
          <p:nvPr>
            <p:ph sz="quarter" idx="10" hasCustomPrompt="1"/>
          </p:nvPr>
        </p:nvSpPr>
        <p:spPr>
          <a:xfrm>
            <a:off x="609600" y="914400"/>
            <a:ext cx="10668000" cy="533400"/>
          </a:xfrm>
        </p:spPr>
        <p:txBody>
          <a:bodyPr>
            <a:normAutofit/>
          </a:bodyPr>
          <a:lstStyle>
            <a:lvl1pPr marL="0" indent="0">
              <a:buNone/>
              <a:defRPr sz="2667" baseline="0">
                <a:solidFill>
                  <a:schemeClr val="bg1">
                    <a:lumMod val="50000"/>
                  </a:schemeClr>
                </a:solidFill>
              </a:defRPr>
            </a:lvl1pPr>
          </a:lstStyle>
          <a:p>
            <a:pPr lvl="0"/>
            <a:r>
              <a:rPr lang="en-US" dirty="0"/>
              <a:t>Click to edit subtitle style</a:t>
            </a:r>
          </a:p>
        </p:txBody>
      </p:sp>
      <p:sp>
        <p:nvSpPr>
          <p:cNvPr id="23" name="Title 22"/>
          <p:cNvSpPr>
            <a:spLocks noGrp="1"/>
          </p:cNvSpPr>
          <p:nvPr>
            <p:ph type="title"/>
          </p:nvPr>
        </p:nvSpPr>
        <p:spPr>
          <a:xfrm>
            <a:off x="609600" y="274637"/>
            <a:ext cx="10668000" cy="715963"/>
          </a:xfrm>
        </p:spPr>
        <p:txBody>
          <a:bodyPr>
            <a:normAutofit/>
          </a:bodyPr>
          <a:lstStyle>
            <a:lvl1pPr algn="l">
              <a:defRPr sz="5867" b="1">
                <a:solidFill>
                  <a:schemeClr val="accent1">
                    <a:lumMod val="50000"/>
                  </a:schemeClr>
                </a:solidFill>
              </a:defRPr>
            </a:lvl1pPr>
          </a:lstStyle>
          <a:p>
            <a:r>
              <a:rPr lang="en-US" dirty="0"/>
              <a:t>Click to edit Master title style</a:t>
            </a:r>
          </a:p>
        </p:txBody>
      </p:sp>
      <p:sp>
        <p:nvSpPr>
          <p:cNvPr id="12" name="Slide Number Placeholder 5"/>
          <p:cNvSpPr>
            <a:spLocks noGrp="1"/>
          </p:cNvSpPr>
          <p:nvPr>
            <p:ph type="sldNum" sz="quarter" idx="12"/>
          </p:nvPr>
        </p:nvSpPr>
        <p:spPr>
          <a:xfrm>
            <a:off x="8737600" y="6356352"/>
            <a:ext cx="2844800" cy="365125"/>
          </a:xfrm>
        </p:spPr>
        <p:txBody>
          <a:bodyPr/>
          <a:lstStyle/>
          <a:p>
            <a:fld id="{F1B41327-2B6F-4AF7-9E91-2931490A5173}" type="slidenum">
              <a:rPr lang="en-US" smtClean="0"/>
              <a:t>‹#›</a:t>
            </a:fld>
            <a:endParaRPr lang="en-US" dirty="0"/>
          </a:p>
        </p:txBody>
      </p:sp>
    </p:spTree>
    <p:extLst>
      <p:ext uri="{BB962C8B-B14F-4D97-AF65-F5344CB8AC3E}">
        <p14:creationId xmlns:p14="http://schemas.microsoft.com/office/powerpoint/2010/main" val="42104866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909634"/>
            <a:ext cx="10006265" cy="3783475"/>
          </a:xfrm>
          <a:noFill/>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cxnSp>
        <p:nvCxnSpPr>
          <p:cNvPr id="8" name="Straight Connector 7"/>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8" name="Straight Connector 27"/>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029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69423" y="365125"/>
            <a:ext cx="10484377" cy="728162"/>
          </a:xfrm>
        </p:spPr>
        <p:txBody>
          <a:bodyPr/>
          <a:lstStyle>
            <a:lvl1pPr>
              <a:defRPr b="1">
                <a:solidFill>
                  <a:srgbClr val="17A185"/>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a:xfrm>
            <a:off x="1347535" y="1828800"/>
            <a:ext cx="10006265" cy="3864309"/>
          </a:xfrm>
        </p:spPr>
        <p:txBody>
          <a:bodyPr/>
          <a:lstStyle>
            <a:lvl1pPr>
              <a:lnSpc>
                <a:spcPct val="110000"/>
              </a:lnSpc>
              <a:defRPr>
                <a:latin typeface="+mn-lt"/>
              </a:defRPr>
            </a:lvl1pPr>
            <a:lvl2pPr>
              <a:lnSpc>
                <a:spcPct val="110000"/>
              </a:lnSpc>
              <a:defRPr>
                <a:latin typeface="+mn-lt"/>
              </a:defRPr>
            </a:lvl2pPr>
            <a:lvl3pPr>
              <a:lnSpc>
                <a:spcPct val="110000"/>
              </a:lnSpc>
              <a:defRPr>
                <a:latin typeface="+mn-lt"/>
              </a:defRPr>
            </a:lvl3pPr>
            <a:lvl4pPr>
              <a:lnSpc>
                <a:spcPct val="110000"/>
              </a:lnSpc>
              <a:defRPr>
                <a:latin typeface="+mn-lt"/>
              </a:defRPr>
            </a:lvl4pPr>
            <a:lvl5pPr>
              <a:lnSpc>
                <a:spcPct val="110000"/>
              </a:lnSpc>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68A4F93-D1E3-45F2-A99A-4899D37538E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3F4A75"/>
                </a:solidFill>
              </a:defRPr>
            </a:lvl1pPr>
          </a:lstStyle>
          <a:p>
            <a:fld id="{44A8031B-20CB-41F1-9717-940801FC498A}" type="slidenum">
              <a:rPr lang="en-US" smtClean="0"/>
              <a:pPr/>
              <a:t>‹#›</a:t>
            </a:fld>
            <a:endParaRPr lang="en-US"/>
          </a:p>
        </p:txBody>
      </p:sp>
      <p:cxnSp>
        <p:nvCxnSpPr>
          <p:cNvPr id="11" name="Straight Connector 10"/>
          <p:cNvCxnSpPr/>
          <p:nvPr userDrawn="1"/>
        </p:nvCxnSpPr>
        <p:spPr>
          <a:xfrm>
            <a:off x="869423" y="1323474"/>
            <a:ext cx="4350277" cy="0"/>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20" name="Straight Connector 19"/>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167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b="14416"/>
          <a:stretch/>
        </p:blipFill>
        <p:spPr>
          <a:xfrm>
            <a:off x="-1" y="0"/>
            <a:ext cx="12211844" cy="6858000"/>
          </a:xfrm>
          <a:prstGeom prst="rect">
            <a:avLst/>
          </a:prstGeom>
        </p:spPr>
      </p:pic>
      <p:sp>
        <p:nvSpPr>
          <p:cNvPr id="2" name="Title 1"/>
          <p:cNvSpPr>
            <a:spLocks noGrp="1"/>
          </p:cNvSpPr>
          <p:nvPr>
            <p:ph type="title" hasCustomPrompt="1"/>
          </p:nvPr>
        </p:nvSpPr>
        <p:spPr>
          <a:xfrm>
            <a:off x="2209800" y="2469366"/>
            <a:ext cx="9144000" cy="1166334"/>
          </a:xfrm>
        </p:spPr>
        <p:txBody>
          <a:bodyPr>
            <a:noAutofit/>
          </a:bodyPr>
          <a:lstStyle>
            <a:lvl1pPr algn="l">
              <a:defRPr sz="6000" b="1">
                <a:solidFill>
                  <a:srgbClr val="3F4A75"/>
                </a:solidFill>
                <a:latin typeface="Century Gothic" panose="020B0502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grpSp>
        <p:nvGrpSpPr>
          <p:cNvPr id="45" name="Group 44"/>
          <p:cNvGrpSpPr/>
          <p:nvPr userDrawn="1"/>
        </p:nvGrpSpPr>
        <p:grpSpPr>
          <a:xfrm>
            <a:off x="838200" y="1003636"/>
            <a:ext cx="2743200" cy="2775859"/>
            <a:chOff x="838200" y="2165686"/>
            <a:chExt cx="2743200" cy="2775859"/>
          </a:xfrm>
        </p:grpSpPr>
        <p:cxnSp>
          <p:nvCxnSpPr>
            <p:cNvPr id="9" name="Elbow Connector 8"/>
            <p:cNvCxnSpPr/>
            <p:nvPr userDrawn="1"/>
          </p:nvCxnSpPr>
          <p:spPr>
            <a:xfrm>
              <a:off x="838200" y="2165686"/>
              <a:ext cx="2743200" cy="947196"/>
            </a:xfrm>
            <a:prstGeom prst="bentConnector3">
              <a:avLst>
                <a:gd name="adj1" fmla="val 98622"/>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userDrawn="1"/>
          </p:nvCxnSpPr>
          <p:spPr>
            <a:xfrm rot="16200000" flipH="1">
              <a:off x="693506" y="3612408"/>
              <a:ext cx="1513800" cy="1144473"/>
            </a:xfrm>
            <a:prstGeom prst="bentConnector3">
              <a:avLst>
                <a:gd name="adj1" fmla="val 96993"/>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878169" y="2165686"/>
              <a:ext cx="0" cy="1346036"/>
            </a:xfrm>
            <a:prstGeom prst="line">
              <a:avLst/>
            </a:prstGeom>
            <a:ln w="76200">
              <a:solidFill>
                <a:srgbClr val="17A185"/>
              </a:solidFill>
            </a:ln>
          </p:spPr>
          <p:style>
            <a:lnRef idx="1">
              <a:schemeClr val="accent1"/>
            </a:lnRef>
            <a:fillRef idx="0">
              <a:schemeClr val="accent1"/>
            </a:fillRef>
            <a:effectRef idx="0">
              <a:schemeClr val="accent1"/>
            </a:effectRef>
            <a:fontRef idx="minor">
              <a:schemeClr val="tx1"/>
            </a:fontRef>
          </p:style>
        </p:cxnSp>
      </p:grpSp>
      <p:pic>
        <p:nvPicPr>
          <p:cNvPr id="46" name="Picture 4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47" name="Straight Connector 46"/>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906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8A4F93-D1E3-45F2-A99A-4899D37538E3}" type="datetimeFigureOut">
              <a:rPr lang="en-US" smtClean="0"/>
              <a:t>7/15/2024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A8031B-20CB-41F1-9717-940801FC498A}" type="slidenum">
              <a:rPr lang="en-US" smtClean="0"/>
              <a:t>‹#›</a:t>
            </a:fld>
            <a:endParaRPr lang="en-US"/>
          </a:p>
        </p:txBody>
      </p:sp>
      <p:sp>
        <p:nvSpPr>
          <p:cNvPr id="8" name="Title 1"/>
          <p:cNvSpPr>
            <a:spLocks noGrp="1"/>
          </p:cNvSpPr>
          <p:nvPr>
            <p:ph type="title" hasCustomPrompt="1"/>
          </p:nvPr>
        </p:nvSpPr>
        <p:spPr>
          <a:xfrm>
            <a:off x="1347535" y="365125"/>
            <a:ext cx="10006265" cy="728162"/>
          </a:xfrm>
        </p:spPr>
        <p:txBody>
          <a:bodyPr/>
          <a:lstStyle>
            <a:lvl1pPr>
              <a:defRPr b="1">
                <a:solidFill>
                  <a:srgbClr val="3F4A75"/>
                </a:solidFill>
                <a:latin typeface="Century Gothic" panose="020B0502020202020204" pitchFamily="34" charset="0"/>
              </a:defRPr>
            </a:lvl1pPr>
          </a:lstStyle>
          <a:p>
            <a:r>
              <a:rPr lang="en-US" dirty="0"/>
              <a:t>CLICK TO EDIT MASTER TITLE STYLE</a:t>
            </a:r>
          </a:p>
        </p:txBody>
      </p:sp>
      <p:cxnSp>
        <p:nvCxnSpPr>
          <p:cNvPr id="9" name="Straight Connector 8"/>
          <p:cNvCxnSpPr/>
          <p:nvPr userDrawn="1"/>
        </p:nvCxnSpPr>
        <p:spPr>
          <a:xfrm>
            <a:off x="1010653" y="365125"/>
            <a:ext cx="0" cy="1192213"/>
          </a:xfrm>
          <a:prstGeom prst="line">
            <a:avLst/>
          </a:prstGeom>
          <a:ln w="76200">
            <a:solidFill>
              <a:srgbClr val="3F4A75"/>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3423" y="5811294"/>
            <a:ext cx="1340377" cy="426871"/>
          </a:xfrm>
          <a:prstGeom prst="rect">
            <a:avLst/>
          </a:prstGeom>
        </p:spPr>
      </p:pic>
      <p:cxnSp>
        <p:nvCxnSpPr>
          <p:cNvPr id="12" name="Straight Connector 11"/>
          <p:cNvCxnSpPr/>
          <p:nvPr userDrawn="1"/>
        </p:nvCxnSpPr>
        <p:spPr>
          <a:xfrm>
            <a:off x="1347535" y="6004053"/>
            <a:ext cx="8406065" cy="0"/>
          </a:xfrm>
          <a:prstGeom prst="line">
            <a:avLst/>
          </a:prstGeom>
          <a:ln w="38100">
            <a:solidFill>
              <a:srgbClr val="3F4A75"/>
            </a:solidFill>
          </a:ln>
        </p:spPr>
        <p:style>
          <a:lnRef idx="1">
            <a:schemeClr val="accent1"/>
          </a:lnRef>
          <a:fillRef idx="0">
            <a:schemeClr val="accent1"/>
          </a:fillRef>
          <a:effectRef idx="0">
            <a:schemeClr val="accent1"/>
          </a:effectRef>
          <a:fontRef idx="minor">
            <a:schemeClr val="tx1"/>
          </a:fontRef>
        </p:style>
      </p:cxnSp>
      <p:sp>
        <p:nvSpPr>
          <p:cNvPr id="17" name="L-Shape 16"/>
          <p:cNvSpPr/>
          <p:nvPr userDrawn="1"/>
        </p:nvSpPr>
        <p:spPr>
          <a:xfrm rot="5400000">
            <a:off x="1347341"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Shape 19"/>
          <p:cNvSpPr/>
          <p:nvPr userDrawn="1"/>
        </p:nvSpPr>
        <p:spPr>
          <a:xfrm rot="5400000">
            <a:off x="6350473" y="2057023"/>
            <a:ext cx="563543" cy="563156"/>
          </a:xfrm>
          <a:prstGeom prst="corner">
            <a:avLst>
              <a:gd name="adj1" fmla="val 8373"/>
              <a:gd name="adj2" fmla="val 6990"/>
            </a:avLst>
          </a:prstGeom>
          <a:solidFill>
            <a:srgbClr val="17A1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0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A4F93-D1E3-45F2-A99A-4899D37538E3}" type="datetimeFigureOut">
              <a:rPr lang="en-US" smtClean="0"/>
              <a:t>7/15/2024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894457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4F93-D1E3-45F2-A99A-4899D37538E3}" type="datetimeFigureOut">
              <a:rPr lang="en-US" smtClean="0"/>
              <a:t>7/15/2024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03341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4F93-D1E3-45F2-A99A-4899D37538E3}" type="datetimeFigureOut">
              <a:rPr lang="en-US" smtClean="0"/>
              <a:t>7/15/2024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48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4F93-D1E3-45F2-A99A-4899D37538E3}" type="datetimeFigureOut">
              <a:rPr lang="en-US" smtClean="0"/>
              <a:t>7/15/2024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A8031B-20CB-41F1-9717-940801FC498A}" type="slidenum">
              <a:rPr lang="en-US" smtClean="0"/>
              <a:t>‹#›</a:t>
            </a:fld>
            <a:endParaRPr lang="en-US"/>
          </a:p>
        </p:txBody>
      </p:sp>
    </p:spTree>
    <p:extLst>
      <p:ext uri="{BB962C8B-B14F-4D97-AF65-F5344CB8AC3E}">
        <p14:creationId xmlns:p14="http://schemas.microsoft.com/office/powerpoint/2010/main" val="299729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4F93-D1E3-45F2-A99A-4899D37538E3}" type="datetimeFigureOut">
              <a:rPr lang="en-US" smtClean="0"/>
              <a:t>7/15/2024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8031B-20CB-41F1-9717-940801FC498A}" type="slidenum">
              <a:rPr lang="en-US" smtClean="0"/>
              <a:t>‹#›</a:t>
            </a:fld>
            <a:endParaRPr lang="en-US"/>
          </a:p>
        </p:txBody>
      </p:sp>
    </p:spTree>
    <p:extLst>
      <p:ext uri="{BB962C8B-B14F-4D97-AF65-F5344CB8AC3E}">
        <p14:creationId xmlns:p14="http://schemas.microsoft.com/office/powerpoint/2010/main" val="191391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2" r:id="rId5"/>
    <p:sldLayoutId id="2147483651"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hyperlink" Target="http://www.hbecpa.com/"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dol.gov/agencies/whd/overtime/rulemaki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dol.gov/agencies/whd/compliance-assistance/handy-reference-guide-flsa" TargetMode="External"/><Relationship Id="rId5" Type="http://schemas.openxmlformats.org/officeDocument/2006/relationships/hyperlink" Target="https://www.dol.gov/agencies/whd/overtime/rulemaking/small-entity-compliance-guide" TargetMode="External"/><Relationship Id="rId4" Type="http://schemas.openxmlformats.org/officeDocument/2006/relationships/hyperlink" Target="https://www.dol.gov/agencies/whd/overtime/rulemaking/faq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8135" y="2971800"/>
            <a:ext cx="4675435" cy="2324099"/>
          </a:xfrm>
        </p:spPr>
        <p:txBody>
          <a:bodyPr/>
          <a:lstStyle/>
          <a:p>
            <a:pPr>
              <a:lnSpc>
                <a:spcPct val="100000"/>
              </a:lnSpc>
              <a:spcBef>
                <a:spcPts val="1200"/>
              </a:spcBef>
              <a:spcAft>
                <a:spcPts val="1200"/>
              </a:spcAft>
            </a:pPr>
            <a:r>
              <a:rPr lang="en-US" sz="2000" dirty="0"/>
              <a:t>July 16, 2024</a:t>
            </a:r>
            <a:br>
              <a:rPr lang="en-US" sz="2800" dirty="0"/>
            </a:br>
            <a:r>
              <a:rPr lang="en-US" sz="3200" dirty="0"/>
              <a:t>Understanding the Impacts of the New Compensation Thresholds</a:t>
            </a:r>
            <a:endParaRPr lang="en-US" sz="3600" dirty="0"/>
          </a:p>
        </p:txBody>
      </p:sp>
    </p:spTree>
    <p:extLst>
      <p:ext uri="{BB962C8B-B14F-4D97-AF65-F5344CB8AC3E}">
        <p14:creationId xmlns:p14="http://schemas.microsoft.com/office/powerpoint/2010/main" val="393560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randonsteiner.com/wp-content/uploads/2014/11/communicate.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2243" y="65685"/>
            <a:ext cx="4353499" cy="28989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2717800"/>
            <a:ext cx="12192000" cy="0"/>
          </a:xfrm>
          <a:prstGeom prst="line">
            <a:avLst/>
          </a:prstGeom>
          <a:ln w="76200">
            <a:solidFill>
              <a:srgbClr val="25406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3200" y="5969000"/>
            <a:ext cx="11379200"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bg1">
                  <a:lumMod val="50000"/>
                </a:schemeClr>
              </a:solidFill>
            </a:endParaRPr>
          </a:p>
        </p:txBody>
      </p:sp>
      <p:sp>
        <p:nvSpPr>
          <p:cNvPr id="14" name="Rectangle 13"/>
          <p:cNvSpPr/>
          <p:nvPr/>
        </p:nvSpPr>
        <p:spPr>
          <a:xfrm>
            <a:off x="445267" y="5746636"/>
            <a:ext cx="11337885" cy="88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i="1" dirty="0">
                <a:solidFill>
                  <a:schemeClr val="bg1">
                    <a:lumMod val="50000"/>
                  </a:schemeClr>
                </a:solidFill>
              </a:rPr>
              <a:t>Disclaimer: </a:t>
            </a:r>
            <a:r>
              <a:rPr lang="en-US" sz="1200" i="1" dirty="0">
                <a:solidFill>
                  <a:schemeClr val="bg1">
                    <a:lumMod val="50000"/>
                  </a:schemeClr>
                </a:solidFill>
              </a:rPr>
              <a:t>These materials do not constitute tax or legal advise,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 </a:t>
            </a:r>
          </a:p>
        </p:txBody>
      </p:sp>
      <p:sp>
        <p:nvSpPr>
          <p:cNvPr id="10" name="TextBox 9"/>
          <p:cNvSpPr txBox="1"/>
          <p:nvPr/>
        </p:nvSpPr>
        <p:spPr>
          <a:xfrm>
            <a:off x="4508043" y="4325663"/>
            <a:ext cx="3212332" cy="379656"/>
          </a:xfrm>
          <a:prstGeom prst="rect">
            <a:avLst/>
          </a:prstGeom>
          <a:noFill/>
        </p:spPr>
        <p:txBody>
          <a:bodyPr wrap="square" rtlCol="0">
            <a:spAutoFit/>
          </a:bodyPr>
          <a:lstStyle/>
          <a:p>
            <a:pPr algn="ctr"/>
            <a:r>
              <a:rPr lang="en-US" sz="1867" dirty="0">
                <a:hlinkClick r:id="rId5"/>
              </a:rPr>
              <a:t>www.hbecpa.com</a:t>
            </a:r>
            <a:r>
              <a:rPr lang="en-US" sz="1867" dirty="0"/>
              <a:t>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50496" y="3490792"/>
            <a:ext cx="2891008" cy="787520"/>
          </a:xfrm>
          <a:prstGeom prst="rect">
            <a:avLst/>
          </a:prstGeom>
        </p:spPr>
      </p:pic>
      <p:sp>
        <p:nvSpPr>
          <p:cNvPr id="3" name="Slide Number Placeholder 2"/>
          <p:cNvSpPr>
            <a:spLocks noGrp="1"/>
          </p:cNvSpPr>
          <p:nvPr>
            <p:ph type="sldNum" sz="quarter" idx="12"/>
          </p:nvPr>
        </p:nvSpPr>
        <p:spPr>
          <a:xfrm>
            <a:off x="8737600" y="6356352"/>
            <a:ext cx="2844800" cy="365125"/>
          </a:xfrm>
        </p:spPr>
        <p:txBody>
          <a:bodyPr/>
          <a:lstStyle/>
          <a:p>
            <a:fld id="{F1B41327-2B6F-4AF7-9E91-2931490A5173}" type="slidenum">
              <a:rPr lang="en-US" smtClean="0"/>
              <a:t>10</a:t>
            </a:fld>
            <a:endParaRPr lang="en-US" dirty="0"/>
          </a:p>
        </p:txBody>
      </p:sp>
    </p:spTree>
    <p:extLst>
      <p:ext uri="{BB962C8B-B14F-4D97-AF65-F5344CB8AC3E}">
        <p14:creationId xmlns:p14="http://schemas.microsoft.com/office/powerpoint/2010/main" val="95416485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Today’s Topics</a:t>
            </a:r>
            <a:endParaRPr lang="en-US" dirty="0"/>
          </a:p>
        </p:txBody>
      </p:sp>
      <p:sp>
        <p:nvSpPr>
          <p:cNvPr id="6" name="Content Placeholder 5"/>
          <p:cNvSpPr>
            <a:spLocks noGrp="1"/>
          </p:cNvSpPr>
          <p:nvPr>
            <p:ph idx="1"/>
          </p:nvPr>
        </p:nvSpPr>
        <p:spPr>
          <a:xfrm>
            <a:off x="3878317" y="1578634"/>
            <a:ext cx="5822731" cy="4114475"/>
          </a:xfrm>
        </p:spPr>
        <p:txBody>
          <a:bodyPr>
            <a:normAutofit/>
          </a:bodyPr>
          <a:lstStyle/>
          <a:p>
            <a:r>
              <a:rPr lang="en-US" sz="3200" dirty="0"/>
              <a:t>What is the New Overtime Rule? </a:t>
            </a:r>
          </a:p>
          <a:p>
            <a:r>
              <a:rPr lang="en-US" sz="3200" dirty="0"/>
              <a:t>What Does This Mean for Employers?</a:t>
            </a:r>
          </a:p>
          <a:p>
            <a:r>
              <a:rPr lang="en-US" sz="3200" dirty="0"/>
              <a:t>Steps to Take Now</a:t>
            </a:r>
          </a:p>
          <a:p>
            <a:r>
              <a:rPr lang="en-US" sz="3200" dirty="0"/>
              <a:t>Helpful Resources</a:t>
            </a:r>
          </a:p>
          <a:p>
            <a:endParaRPr lang="en-US" dirty="0"/>
          </a:p>
          <a:p>
            <a:pPr lvl="1"/>
            <a:endParaRPr lang="en-US" sz="3200"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2</a:t>
            </a:fld>
            <a:endParaRPr lang="en-US" dirty="0"/>
          </a:p>
        </p:txBody>
      </p:sp>
      <p:pic>
        <p:nvPicPr>
          <p:cNvPr id="8" name="Picture 7" descr="Medium shot of a person smiling&#10;&#10;Description automatically generated">
            <a:extLst>
              <a:ext uri="{FF2B5EF4-FFF2-40B4-BE49-F238E27FC236}">
                <a16:creationId xmlns:a16="http://schemas.microsoft.com/office/drawing/2014/main" id="{316F3768-E12B-14D7-E9BB-B151544034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12" t="4636" r="17829" b="31004"/>
          <a:stretch/>
        </p:blipFill>
        <p:spPr>
          <a:xfrm>
            <a:off x="1402715" y="1851909"/>
            <a:ext cx="979447" cy="1371600"/>
          </a:xfrm>
          <a:prstGeom prst="rect">
            <a:avLst/>
          </a:prstGeom>
          <a:ln w="28575">
            <a:solidFill>
              <a:srgbClr val="17A185"/>
            </a:solidFill>
          </a:ln>
          <a:effectLst>
            <a:outerShdw blurRad="50800" dist="38100" dir="2700000" algn="tl" rotWithShape="0">
              <a:prstClr val="black">
                <a:alpha val="40000"/>
              </a:prstClr>
            </a:outerShdw>
          </a:effectLst>
        </p:spPr>
      </p:pic>
      <p:pic>
        <p:nvPicPr>
          <p:cNvPr id="10" name="Picture 9" descr="A person smiling at the camera&#10;&#10;Description automatically generated">
            <a:extLst>
              <a:ext uri="{FF2B5EF4-FFF2-40B4-BE49-F238E27FC236}">
                <a16:creationId xmlns:a16="http://schemas.microsoft.com/office/drawing/2014/main" id="{168640D7-7038-364A-DF59-47AF08247C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2715" y="3930157"/>
            <a:ext cx="979714" cy="1371600"/>
          </a:xfrm>
          <a:prstGeom prst="rect">
            <a:avLst/>
          </a:prstGeom>
          <a:ln w="28575">
            <a:solidFill>
              <a:srgbClr val="17A185"/>
            </a:solidFill>
          </a:ln>
          <a:effectLst>
            <a:outerShdw blurRad="50800" dist="38100" dir="2700000" algn="tl" rotWithShape="0">
              <a:prstClr val="black">
                <a:alpha val="40000"/>
              </a:prstClr>
            </a:outerShdw>
          </a:effectLst>
        </p:spPr>
      </p:pic>
      <p:sp>
        <p:nvSpPr>
          <p:cNvPr id="11" name="Content Placeholder 5">
            <a:extLst>
              <a:ext uri="{FF2B5EF4-FFF2-40B4-BE49-F238E27FC236}">
                <a16:creationId xmlns:a16="http://schemas.microsoft.com/office/drawing/2014/main" id="{4F423B8C-5FF2-08F9-F84A-4067D7948D53}"/>
              </a:ext>
            </a:extLst>
          </p:cNvPr>
          <p:cNvSpPr txBox="1">
            <a:spLocks/>
          </p:cNvSpPr>
          <p:nvPr/>
        </p:nvSpPr>
        <p:spPr>
          <a:xfrm>
            <a:off x="1248358" y="3278314"/>
            <a:ext cx="2267607" cy="72816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t>Judy Jurado,  PHR, SHRM-CP</a:t>
            </a:r>
          </a:p>
          <a:p>
            <a:pPr marL="0" indent="0">
              <a:lnSpc>
                <a:spcPct val="100000"/>
              </a:lnSpc>
              <a:spcBef>
                <a:spcPts val="0"/>
              </a:spcBef>
              <a:buNone/>
            </a:pPr>
            <a:r>
              <a:rPr lang="en-US" sz="1400" dirty="0"/>
              <a:t>HBE HR Director</a:t>
            </a:r>
          </a:p>
          <a:p>
            <a:pPr>
              <a:lnSpc>
                <a:spcPct val="100000"/>
              </a:lnSpc>
              <a:spcBef>
                <a:spcPts val="0"/>
              </a:spcBef>
            </a:pPr>
            <a:endParaRPr lang="en-US" sz="1400" dirty="0"/>
          </a:p>
          <a:p>
            <a:pPr lvl="1">
              <a:lnSpc>
                <a:spcPct val="100000"/>
              </a:lnSpc>
              <a:spcBef>
                <a:spcPts val="0"/>
              </a:spcBef>
            </a:pPr>
            <a:endParaRPr lang="en-US" sz="1400" dirty="0"/>
          </a:p>
        </p:txBody>
      </p:sp>
      <p:sp>
        <p:nvSpPr>
          <p:cNvPr id="12" name="Content Placeholder 5">
            <a:extLst>
              <a:ext uri="{FF2B5EF4-FFF2-40B4-BE49-F238E27FC236}">
                <a16:creationId xmlns:a16="http://schemas.microsoft.com/office/drawing/2014/main" id="{4BF77F74-42B2-39FB-380B-FFD2A11BE892}"/>
              </a:ext>
            </a:extLst>
          </p:cNvPr>
          <p:cNvSpPr txBox="1">
            <a:spLocks/>
          </p:cNvSpPr>
          <p:nvPr/>
        </p:nvSpPr>
        <p:spPr>
          <a:xfrm>
            <a:off x="1248357" y="5342699"/>
            <a:ext cx="2267607" cy="728162"/>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400" b="1" dirty="0"/>
              <a:t>Sherrie Tepe</a:t>
            </a:r>
          </a:p>
          <a:p>
            <a:pPr marL="0" indent="0">
              <a:lnSpc>
                <a:spcPct val="100000"/>
              </a:lnSpc>
              <a:spcBef>
                <a:spcPts val="0"/>
              </a:spcBef>
              <a:buNone/>
            </a:pPr>
            <a:r>
              <a:rPr lang="en-US" sz="1400" dirty="0"/>
              <a:t>HBE 360 Manager</a:t>
            </a:r>
          </a:p>
          <a:p>
            <a:pPr>
              <a:lnSpc>
                <a:spcPct val="100000"/>
              </a:lnSpc>
              <a:spcBef>
                <a:spcPts val="0"/>
              </a:spcBef>
            </a:pPr>
            <a:endParaRPr lang="en-US" sz="1400" dirty="0"/>
          </a:p>
          <a:p>
            <a:pPr lvl="1">
              <a:lnSpc>
                <a:spcPct val="100000"/>
              </a:lnSpc>
              <a:spcBef>
                <a:spcPts val="0"/>
              </a:spcBef>
            </a:pPr>
            <a:endParaRPr lang="en-US" sz="1400" dirty="0"/>
          </a:p>
        </p:txBody>
      </p:sp>
    </p:spTree>
    <p:extLst>
      <p:ext uri="{BB962C8B-B14F-4D97-AF65-F5344CB8AC3E}">
        <p14:creationId xmlns:p14="http://schemas.microsoft.com/office/powerpoint/2010/main" val="446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Disclaimer</a:t>
            </a:r>
          </a:p>
        </p:txBody>
      </p:sp>
      <p:sp>
        <p:nvSpPr>
          <p:cNvPr id="6" name="Content Placeholder 5"/>
          <p:cNvSpPr>
            <a:spLocks noGrp="1"/>
          </p:cNvSpPr>
          <p:nvPr>
            <p:ph idx="1"/>
          </p:nvPr>
        </p:nvSpPr>
        <p:spPr>
          <a:xfrm>
            <a:off x="1347535" y="1644242"/>
            <a:ext cx="10006265" cy="4048867"/>
          </a:xfrm>
        </p:spPr>
        <p:txBody>
          <a:bodyPr>
            <a:normAutofit/>
          </a:bodyPr>
          <a:lstStyle/>
          <a:p>
            <a:pPr marL="0" indent="0">
              <a:buNone/>
            </a:pPr>
            <a:r>
              <a:rPr lang="en-US" sz="1800" i="1" dirty="0">
                <a:solidFill>
                  <a:schemeClr val="bg1">
                    <a:lumMod val="50000"/>
                  </a:schemeClr>
                </a:solidFill>
              </a:rPr>
              <a:t>These materials do not constitute tax or legal advice and cannot be relied upon for purposes of avoiding penalties under Internal Revenue Code. These materials may omit discussion of exceptions, qualifications, definitions, effective dates, jurisdictional differences, and other relevant authorities and considerations. In no event should an audience member rely on these materials in planning a specific transaction or litigation. Non-lawyers should not attempt to provide legal services or legal advice in circumstances where that would violate laws against unauthorized practice of law. HBE will not be responsible for any error, omission, or inaccuracy in these materials.</a:t>
            </a:r>
          </a:p>
          <a:p>
            <a:pPr marL="0" indent="0">
              <a:buNone/>
            </a:pPr>
            <a:endParaRPr lang="en-US" sz="1800" i="1" dirty="0">
              <a:solidFill>
                <a:schemeClr val="bg1">
                  <a:lumMod val="50000"/>
                </a:schemeClr>
              </a:solidFill>
            </a:endParaRPr>
          </a:p>
          <a:p>
            <a:pPr marL="0" indent="0">
              <a:buNone/>
            </a:pPr>
            <a:r>
              <a:rPr lang="en-US" sz="1800" i="1" dirty="0">
                <a:solidFill>
                  <a:schemeClr val="bg1">
                    <a:lumMod val="50000"/>
                  </a:schemeClr>
                </a:solidFill>
              </a:rPr>
              <a:t>For legal guidance, please consult your company’s Labor Attorney. </a:t>
            </a:r>
            <a:endParaRPr lang="en-US" sz="1800" dirty="0"/>
          </a:p>
          <a:p>
            <a:endParaRPr lang="en-US" sz="1800" dirty="0"/>
          </a:p>
          <a:p>
            <a:pPr lvl="1"/>
            <a:endParaRPr lang="en-US" sz="1800" dirty="0"/>
          </a:p>
        </p:txBody>
      </p:sp>
      <p:sp>
        <p:nvSpPr>
          <p:cNvPr id="5" name="Slide Number Placeholder 1"/>
          <p:cNvSpPr>
            <a:spLocks noGrp="1"/>
          </p:cNvSpPr>
          <p:nvPr>
            <p:ph type="sldNum" sz="quarter" idx="12"/>
          </p:nvPr>
        </p:nvSpPr>
        <p:spPr>
          <a:xfrm>
            <a:off x="8610600" y="6356350"/>
            <a:ext cx="2743200" cy="365125"/>
          </a:xfrm>
        </p:spPr>
        <p:txBody>
          <a:bodyPr/>
          <a:lstStyle/>
          <a:p>
            <a:fld id="{F1B41327-2B6F-4AF7-9E91-2931490A5173}" type="slidenum">
              <a:rPr lang="en-US" smtClean="0"/>
              <a:t>3</a:t>
            </a:fld>
            <a:endParaRPr lang="en-US" dirty="0"/>
          </a:p>
        </p:txBody>
      </p:sp>
    </p:spTree>
    <p:extLst>
      <p:ext uri="{BB962C8B-B14F-4D97-AF65-F5344CB8AC3E}">
        <p14:creationId xmlns:p14="http://schemas.microsoft.com/office/powerpoint/2010/main" val="4072482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975A-7C12-DAEE-D21D-27BB9CC73AAB}"/>
              </a:ext>
            </a:extLst>
          </p:cNvPr>
          <p:cNvSpPr>
            <a:spLocks noGrp="1"/>
          </p:cNvSpPr>
          <p:nvPr>
            <p:ph type="title"/>
          </p:nvPr>
        </p:nvSpPr>
        <p:spPr/>
        <p:txBody>
          <a:bodyPr/>
          <a:lstStyle/>
          <a:p>
            <a:r>
              <a:rPr lang="en-US" dirty="0"/>
              <a:t>What is the New Overtime Rule?</a:t>
            </a:r>
          </a:p>
        </p:txBody>
      </p:sp>
      <p:sp>
        <p:nvSpPr>
          <p:cNvPr id="3" name="Content Placeholder 2">
            <a:extLst>
              <a:ext uri="{FF2B5EF4-FFF2-40B4-BE49-F238E27FC236}">
                <a16:creationId xmlns:a16="http://schemas.microsoft.com/office/drawing/2014/main" id="{9C4F40C0-33CE-03E1-DFA9-A45CDCA1AA82}"/>
              </a:ext>
            </a:extLst>
          </p:cNvPr>
          <p:cNvSpPr>
            <a:spLocks noGrp="1"/>
          </p:cNvSpPr>
          <p:nvPr>
            <p:ph idx="1"/>
          </p:nvPr>
        </p:nvSpPr>
        <p:spPr/>
        <p:txBody>
          <a:bodyPr>
            <a:normAutofit fontScale="92500" lnSpcReduction="20000"/>
          </a:bodyPr>
          <a:lstStyle/>
          <a:p>
            <a:r>
              <a:rPr lang="en-US" sz="2400" dirty="0"/>
              <a:t>The U.S. Department of Labor (DOL) has released a final rule to increase the annual salary-level threshold under the Fair Labor Standards Act (FLSA), effective July 1, 2024.</a:t>
            </a:r>
          </a:p>
          <a:p>
            <a:pPr lvl="1"/>
            <a:r>
              <a:rPr lang="en-US" sz="2000" dirty="0"/>
              <a:t>Salary-level threshold July 1, 2024: $43,888 ($844 per week minimum)</a:t>
            </a:r>
          </a:p>
          <a:p>
            <a:pPr lvl="1"/>
            <a:r>
              <a:rPr lang="en-US" sz="2000" dirty="0"/>
              <a:t>Salary-level threshold January 1, 2025: $58,656 (</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$1128 per week minimum)</a:t>
            </a:r>
            <a:endParaRPr lang="en-US" sz="2000" dirty="0"/>
          </a:p>
          <a:p>
            <a:pPr lvl="1"/>
            <a:r>
              <a:rPr lang="en-US" sz="2000" dirty="0"/>
              <a:t>The DOL will automatically increase the salary threshold every three years, beginning July 1, 2027.</a:t>
            </a:r>
          </a:p>
          <a:p>
            <a:r>
              <a:rPr lang="en-US" sz="2400" dirty="0"/>
              <a:t>Employees who earn less than the salary-level threshold, such as hourly workers, can be eligible for overtime if they work enough hours. </a:t>
            </a:r>
          </a:p>
          <a:p>
            <a:r>
              <a:rPr lang="en-US" sz="2400" dirty="0"/>
              <a:t>Highly compensated employees who perform at least one of the duties of an exempt position may be classified as exempt from overtime. </a:t>
            </a:r>
          </a:p>
        </p:txBody>
      </p:sp>
    </p:spTree>
    <p:extLst>
      <p:ext uri="{BB962C8B-B14F-4D97-AF65-F5344CB8AC3E}">
        <p14:creationId xmlns:p14="http://schemas.microsoft.com/office/powerpoint/2010/main" val="416590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4975A-7C12-DAEE-D21D-27BB9CC73AAB}"/>
              </a:ext>
            </a:extLst>
          </p:cNvPr>
          <p:cNvSpPr>
            <a:spLocks noGrp="1"/>
          </p:cNvSpPr>
          <p:nvPr>
            <p:ph type="title"/>
          </p:nvPr>
        </p:nvSpPr>
        <p:spPr/>
        <p:txBody>
          <a:bodyPr>
            <a:normAutofit fontScale="90000"/>
          </a:bodyPr>
          <a:lstStyle/>
          <a:p>
            <a:r>
              <a:rPr lang="en-US" dirty="0"/>
              <a:t>What Does the New Rule Mean for Employers?</a:t>
            </a:r>
          </a:p>
        </p:txBody>
      </p:sp>
      <p:sp>
        <p:nvSpPr>
          <p:cNvPr id="3" name="Content Placeholder 2">
            <a:extLst>
              <a:ext uri="{FF2B5EF4-FFF2-40B4-BE49-F238E27FC236}">
                <a16:creationId xmlns:a16="http://schemas.microsoft.com/office/drawing/2014/main" id="{9C4F40C0-33CE-03E1-DFA9-A45CDCA1AA82}"/>
              </a:ext>
            </a:extLst>
          </p:cNvPr>
          <p:cNvSpPr>
            <a:spLocks noGrp="1"/>
          </p:cNvSpPr>
          <p:nvPr>
            <p:ph idx="1"/>
          </p:nvPr>
        </p:nvSpPr>
        <p:spPr/>
        <p:txBody>
          <a:bodyPr>
            <a:normAutofit/>
          </a:bodyPr>
          <a:lstStyle/>
          <a:p>
            <a:r>
              <a:rPr lang="en-US" sz="3600" dirty="0"/>
              <a:t>Do your employees fall below the threshold under the new standard?</a:t>
            </a:r>
          </a:p>
          <a:p>
            <a:r>
              <a:rPr lang="en-US" sz="3600" dirty="0"/>
              <a:t>What happens if I choose not to raise these employees’ salaries?</a:t>
            </a:r>
          </a:p>
        </p:txBody>
      </p:sp>
    </p:spTree>
    <p:extLst>
      <p:ext uri="{BB962C8B-B14F-4D97-AF65-F5344CB8AC3E}">
        <p14:creationId xmlns:p14="http://schemas.microsoft.com/office/powerpoint/2010/main" val="264716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47C1-696B-FBFC-9B68-F12B07367868}"/>
              </a:ext>
            </a:extLst>
          </p:cNvPr>
          <p:cNvSpPr>
            <a:spLocks noGrp="1"/>
          </p:cNvSpPr>
          <p:nvPr>
            <p:ph type="title"/>
          </p:nvPr>
        </p:nvSpPr>
        <p:spPr/>
        <p:txBody>
          <a:bodyPr/>
          <a:lstStyle/>
          <a:p>
            <a:r>
              <a:rPr lang="en-US" dirty="0"/>
              <a:t>Steps to Take Now</a:t>
            </a:r>
          </a:p>
        </p:txBody>
      </p:sp>
      <p:sp>
        <p:nvSpPr>
          <p:cNvPr id="3" name="Content Placeholder 2">
            <a:extLst>
              <a:ext uri="{FF2B5EF4-FFF2-40B4-BE49-F238E27FC236}">
                <a16:creationId xmlns:a16="http://schemas.microsoft.com/office/drawing/2014/main" id="{45F33B67-F612-3838-2F4B-8174CA454A49}"/>
              </a:ext>
            </a:extLst>
          </p:cNvPr>
          <p:cNvSpPr>
            <a:spLocks noGrp="1"/>
          </p:cNvSpPr>
          <p:nvPr>
            <p:ph idx="1"/>
          </p:nvPr>
        </p:nvSpPr>
        <p:spPr>
          <a:xfrm>
            <a:off x="1427102" y="1481396"/>
            <a:ext cx="10006265" cy="4407614"/>
          </a:xfrm>
        </p:spPr>
        <p:txBody>
          <a:bodyPr>
            <a:normAutofit/>
          </a:bodyPr>
          <a:lstStyle/>
          <a:p>
            <a:endParaRPr lang="en-US" sz="3600" dirty="0"/>
          </a:p>
          <a:p>
            <a:r>
              <a:rPr lang="en-US" sz="3600" dirty="0"/>
              <a:t>Job descriptions </a:t>
            </a:r>
          </a:p>
          <a:p>
            <a:r>
              <a:rPr lang="en-US" sz="3600" dirty="0"/>
              <a:t>Is job reclassification needed?</a:t>
            </a:r>
          </a:p>
          <a:p>
            <a:r>
              <a:rPr lang="en-US" sz="3600" dirty="0"/>
              <a:t>Salary compression</a:t>
            </a:r>
          </a:p>
          <a:p>
            <a:pPr marL="0" indent="0">
              <a:buNone/>
            </a:pPr>
            <a:endParaRPr lang="en-US" sz="3600" b="1" dirty="0"/>
          </a:p>
        </p:txBody>
      </p:sp>
    </p:spTree>
    <p:extLst>
      <p:ext uri="{BB962C8B-B14F-4D97-AF65-F5344CB8AC3E}">
        <p14:creationId xmlns:p14="http://schemas.microsoft.com/office/powerpoint/2010/main" val="216990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47C1-696B-FBFC-9B68-F12B07367868}"/>
              </a:ext>
            </a:extLst>
          </p:cNvPr>
          <p:cNvSpPr>
            <a:spLocks noGrp="1"/>
          </p:cNvSpPr>
          <p:nvPr>
            <p:ph type="title"/>
          </p:nvPr>
        </p:nvSpPr>
        <p:spPr/>
        <p:txBody>
          <a:bodyPr/>
          <a:lstStyle/>
          <a:p>
            <a:r>
              <a:rPr lang="en-US" dirty="0"/>
              <a:t>Steps to Take Now</a:t>
            </a:r>
          </a:p>
        </p:txBody>
      </p:sp>
      <p:sp>
        <p:nvSpPr>
          <p:cNvPr id="3" name="Content Placeholder 2">
            <a:extLst>
              <a:ext uri="{FF2B5EF4-FFF2-40B4-BE49-F238E27FC236}">
                <a16:creationId xmlns:a16="http://schemas.microsoft.com/office/drawing/2014/main" id="{45F33B67-F612-3838-2F4B-8174CA454A49}"/>
              </a:ext>
            </a:extLst>
          </p:cNvPr>
          <p:cNvSpPr>
            <a:spLocks noGrp="1"/>
          </p:cNvSpPr>
          <p:nvPr>
            <p:ph idx="1"/>
          </p:nvPr>
        </p:nvSpPr>
        <p:spPr>
          <a:xfrm>
            <a:off x="1347535" y="1469204"/>
            <a:ext cx="10006265" cy="4407614"/>
          </a:xfrm>
        </p:spPr>
        <p:txBody>
          <a:bodyPr>
            <a:normAutofit/>
          </a:bodyPr>
          <a:lstStyle/>
          <a:p>
            <a:r>
              <a:rPr lang="en-US" sz="3600" b="1" dirty="0"/>
              <a:t>Payroll systems and time-tracking processes.</a:t>
            </a:r>
            <a:endParaRPr lang="en-US" sz="3600" dirty="0"/>
          </a:p>
          <a:p>
            <a:r>
              <a:rPr lang="en-US" sz="3600" b="1" dirty="0"/>
              <a:t>Review</a:t>
            </a:r>
            <a:r>
              <a:rPr lang="en-US" sz="3600" dirty="0"/>
              <a:t> </a:t>
            </a:r>
            <a:r>
              <a:rPr lang="en-US" sz="3600" b="1" dirty="0"/>
              <a:t>operational budgets.</a:t>
            </a:r>
          </a:p>
          <a:p>
            <a:r>
              <a:rPr lang="en-US" sz="3600" dirty="0"/>
              <a:t>Are there any </a:t>
            </a:r>
            <a:r>
              <a:rPr lang="en-US" sz="3600" b="1" dirty="0"/>
              <a:t>exceptions</a:t>
            </a:r>
            <a:r>
              <a:rPr lang="en-US" sz="3600" dirty="0"/>
              <a:t>?</a:t>
            </a:r>
          </a:p>
          <a:p>
            <a:r>
              <a:rPr lang="en-US" sz="3600" dirty="0"/>
              <a:t>How will you </a:t>
            </a:r>
            <a:r>
              <a:rPr lang="en-US" sz="3600" b="1" dirty="0"/>
              <a:t>communicate </a:t>
            </a:r>
            <a:r>
              <a:rPr lang="en-US" sz="3600" dirty="0"/>
              <a:t>changes to impacted employees?</a:t>
            </a:r>
          </a:p>
          <a:p>
            <a:endParaRPr lang="en-US" sz="3600" dirty="0"/>
          </a:p>
        </p:txBody>
      </p:sp>
    </p:spTree>
    <p:extLst>
      <p:ext uri="{BB962C8B-B14F-4D97-AF65-F5344CB8AC3E}">
        <p14:creationId xmlns:p14="http://schemas.microsoft.com/office/powerpoint/2010/main" val="196292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47C1-696B-FBFC-9B68-F12B07367868}"/>
              </a:ext>
            </a:extLst>
          </p:cNvPr>
          <p:cNvSpPr>
            <a:spLocks noGrp="1"/>
          </p:cNvSpPr>
          <p:nvPr>
            <p:ph type="title"/>
          </p:nvPr>
        </p:nvSpPr>
        <p:spPr/>
        <p:txBody>
          <a:bodyPr/>
          <a:lstStyle/>
          <a:p>
            <a:r>
              <a:rPr lang="en-US" dirty="0"/>
              <a:t>Helpful Resources</a:t>
            </a:r>
          </a:p>
        </p:txBody>
      </p:sp>
      <p:sp>
        <p:nvSpPr>
          <p:cNvPr id="3" name="Content Placeholder 2">
            <a:extLst>
              <a:ext uri="{FF2B5EF4-FFF2-40B4-BE49-F238E27FC236}">
                <a16:creationId xmlns:a16="http://schemas.microsoft.com/office/drawing/2014/main" id="{45F33B67-F612-3838-2F4B-8174CA454A49}"/>
              </a:ext>
            </a:extLst>
          </p:cNvPr>
          <p:cNvSpPr>
            <a:spLocks noGrp="1"/>
          </p:cNvSpPr>
          <p:nvPr>
            <p:ph idx="1"/>
          </p:nvPr>
        </p:nvSpPr>
        <p:spPr>
          <a:xfrm>
            <a:off x="1347535" y="1469204"/>
            <a:ext cx="10006265" cy="4407614"/>
          </a:xfrm>
        </p:spPr>
        <p:txBody>
          <a:bodyPr>
            <a:normAutofit/>
          </a:bodyPr>
          <a:lstStyle/>
          <a:p>
            <a:r>
              <a:rPr lang="en-US" sz="3600" dirty="0"/>
              <a:t>U.S. Department of Labor</a:t>
            </a:r>
          </a:p>
          <a:p>
            <a:pPr lvl="1"/>
            <a:r>
              <a:rPr lang="en-US" dirty="0">
                <a:hlinkClick r:id="rId3"/>
              </a:rPr>
              <a:t>Final Rule: Restoring and Extending Overtime Protections (webinar)</a:t>
            </a:r>
            <a:endParaRPr lang="en-US" dirty="0">
              <a:hlinkClick r:id="rId4"/>
            </a:endParaRPr>
          </a:p>
          <a:p>
            <a:pPr lvl="1"/>
            <a:r>
              <a:rPr lang="en-US" dirty="0">
                <a:hlinkClick r:id="rId4"/>
              </a:rPr>
              <a:t>Frequently Asked Questions</a:t>
            </a:r>
            <a:endParaRPr lang="en-US" dirty="0"/>
          </a:p>
          <a:p>
            <a:pPr lvl="1"/>
            <a:r>
              <a:rPr lang="en-US" dirty="0">
                <a:hlinkClick r:id="rId5"/>
              </a:rPr>
              <a:t>Small Entity Compliance Guide</a:t>
            </a:r>
            <a:endParaRPr lang="en-US" dirty="0"/>
          </a:p>
          <a:p>
            <a:pPr lvl="1"/>
            <a:r>
              <a:rPr lang="en-US" dirty="0">
                <a:hlinkClick r:id="rId6"/>
              </a:rPr>
              <a:t>Handy Reference Guide to the Fair Labor Standards Act</a:t>
            </a:r>
            <a:endParaRPr lang="en-US" dirty="0"/>
          </a:p>
        </p:txBody>
      </p:sp>
    </p:spTree>
    <p:extLst>
      <p:ext uri="{BB962C8B-B14F-4D97-AF65-F5344CB8AC3E}">
        <p14:creationId xmlns:p14="http://schemas.microsoft.com/office/powerpoint/2010/main" val="1409398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219200" y="-1"/>
            <a:ext cx="3657600" cy="4876799"/>
          </a:xfrm>
          <a:prstGeom prst="rect">
            <a:avLst/>
          </a:prstGeom>
          <a:solidFill>
            <a:srgbClr val="3F4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p:cNvSpPr txBox="1"/>
          <p:nvPr/>
        </p:nvSpPr>
        <p:spPr>
          <a:xfrm>
            <a:off x="1219199" y="844188"/>
            <a:ext cx="3657601" cy="2893100"/>
          </a:xfrm>
          <a:prstGeom prst="rect">
            <a:avLst/>
          </a:prstGeom>
          <a:noFill/>
        </p:spPr>
        <p:txBody>
          <a:bodyPr wrap="square" rtlCol="0">
            <a:spAutoFit/>
          </a:bodyPr>
          <a:lstStyle/>
          <a:p>
            <a:pPr algn="ctr">
              <a:spcAft>
                <a:spcPts val="1200"/>
              </a:spcAft>
            </a:pPr>
            <a:r>
              <a:rPr lang="en-US" sz="3200" b="1" i="1" dirty="0">
                <a:solidFill>
                  <a:schemeClr val="bg1"/>
                </a:solidFill>
                <a:effectLst>
                  <a:outerShdw blurRad="38100" dist="38100" dir="2700000" algn="tl">
                    <a:srgbClr val="000000">
                      <a:alpha val="43137"/>
                    </a:srgbClr>
                  </a:outerShdw>
                </a:effectLst>
              </a:rPr>
              <a:t>Mark Your Calendar!</a:t>
            </a:r>
          </a:p>
          <a:p>
            <a:pPr algn="ctr"/>
            <a:r>
              <a:rPr lang="en-US" sz="4000" b="1" dirty="0">
                <a:solidFill>
                  <a:schemeClr val="bg1"/>
                </a:solidFill>
                <a:effectLst>
                  <a:outerShdw blurRad="38100" dist="38100" dir="2700000" algn="tl">
                    <a:srgbClr val="000000">
                      <a:alpha val="43137"/>
                    </a:srgbClr>
                  </a:outerShdw>
                </a:effectLst>
              </a:rPr>
              <a:t>Upcoming</a:t>
            </a:r>
          </a:p>
          <a:p>
            <a:pPr algn="ctr"/>
            <a:r>
              <a:rPr lang="en-US" sz="4000" b="1" dirty="0">
                <a:solidFill>
                  <a:schemeClr val="bg1"/>
                </a:solidFill>
                <a:effectLst>
                  <a:outerShdw blurRad="38100" dist="38100" dir="2700000" algn="tl">
                    <a:srgbClr val="000000">
                      <a:alpha val="43137"/>
                    </a:srgbClr>
                  </a:outerShdw>
                </a:effectLst>
              </a:rPr>
              <a:t>Sessions</a:t>
            </a:r>
          </a:p>
          <a:p>
            <a:pPr algn="ctr"/>
            <a:endParaRPr lang="en-US" sz="28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005" y="6157683"/>
            <a:ext cx="1625596" cy="517704"/>
          </a:xfrm>
          <a:prstGeom prst="rect">
            <a:avLst/>
          </a:prstGeom>
        </p:spPr>
      </p:pic>
      <p:sp>
        <p:nvSpPr>
          <p:cNvPr id="9" name="TextBox 8"/>
          <p:cNvSpPr txBox="1"/>
          <p:nvPr/>
        </p:nvSpPr>
        <p:spPr>
          <a:xfrm>
            <a:off x="6592048" y="6066631"/>
            <a:ext cx="4990352" cy="379656"/>
          </a:xfrm>
          <a:prstGeom prst="rect">
            <a:avLst/>
          </a:prstGeom>
          <a:noFill/>
        </p:spPr>
        <p:txBody>
          <a:bodyPr wrap="square" rtlCol="0">
            <a:spAutoFit/>
          </a:bodyPr>
          <a:lstStyle/>
          <a:p>
            <a:pPr algn="r"/>
            <a:r>
              <a:rPr lang="en-US" sz="1867" b="1" dirty="0">
                <a:solidFill>
                  <a:srgbClr val="254061"/>
                </a:solidFill>
              </a:rPr>
              <a:t>PEOPLE AND RESULTS YOU CAN COUNT ON</a:t>
            </a:r>
          </a:p>
        </p:txBody>
      </p:sp>
      <p:cxnSp>
        <p:nvCxnSpPr>
          <p:cNvPr id="10" name="Straight Connector 9"/>
          <p:cNvCxnSpPr>
            <a:stCxn id="8" idx="3"/>
          </p:cNvCxnSpPr>
          <p:nvPr/>
        </p:nvCxnSpPr>
        <p:spPr>
          <a:xfrm>
            <a:off x="2133600" y="6416535"/>
            <a:ext cx="94488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1"/>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B41327-2B6F-4AF7-9E91-2931490A5173}" type="slidenum">
              <a:rPr lang="en-US" smtClean="0"/>
              <a:pPr/>
              <a:t>9</a:t>
            </a:fld>
            <a:endParaRPr lang="en-US" dirty="0"/>
          </a:p>
        </p:txBody>
      </p:sp>
      <p:sp>
        <p:nvSpPr>
          <p:cNvPr id="12" name="Content Placeholder 5"/>
          <p:cNvSpPr txBox="1">
            <a:spLocks/>
          </p:cNvSpPr>
          <p:nvPr/>
        </p:nvSpPr>
        <p:spPr>
          <a:xfrm>
            <a:off x="5038725" y="662152"/>
            <a:ext cx="6219825" cy="39860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b="1" dirty="0"/>
              <a:t>Tuesday, August 13</a:t>
            </a:r>
            <a:br>
              <a:rPr lang="en-US" b="1" dirty="0"/>
            </a:br>
            <a:r>
              <a:rPr lang="en-US" sz="2400" b="1" dirty="0">
                <a:solidFill>
                  <a:srgbClr val="3F4A75"/>
                </a:solidFill>
              </a:rPr>
              <a:t>Sunset of the Federal Estate Tax Exemption</a:t>
            </a:r>
            <a:br>
              <a:rPr lang="en-US" sz="2400" dirty="0"/>
            </a:br>
            <a:r>
              <a:rPr lang="en-US" sz="1800" b="1" dirty="0"/>
              <a:t>HBE Presenters:</a:t>
            </a:r>
          </a:p>
          <a:p>
            <a:pPr marL="0" indent="0">
              <a:lnSpc>
                <a:spcPct val="100000"/>
              </a:lnSpc>
              <a:spcBef>
                <a:spcPts val="0"/>
              </a:spcBef>
              <a:buNone/>
            </a:pPr>
            <a:r>
              <a:rPr lang="en-US" sz="1800" dirty="0"/>
              <a:t>Chad Pfeiffer | Principal</a:t>
            </a:r>
          </a:p>
          <a:p>
            <a:pPr marL="0" indent="0">
              <a:lnSpc>
                <a:spcPct val="100000"/>
              </a:lnSpc>
              <a:spcBef>
                <a:spcPts val="0"/>
              </a:spcBef>
              <a:buNone/>
            </a:pPr>
            <a:r>
              <a:rPr lang="en-US" sz="1800" dirty="0"/>
              <a:t>Lynda Anderson, CPA | Manager</a:t>
            </a:r>
          </a:p>
          <a:p>
            <a:pPr marL="0" indent="0">
              <a:lnSpc>
                <a:spcPct val="100000"/>
              </a:lnSpc>
              <a:spcBef>
                <a:spcPts val="0"/>
              </a:spcBef>
              <a:buNone/>
            </a:pPr>
            <a:endParaRPr lang="en-US" sz="1800" dirty="0"/>
          </a:p>
          <a:p>
            <a:pPr marL="0" indent="0">
              <a:lnSpc>
                <a:spcPct val="100000"/>
              </a:lnSpc>
              <a:spcBef>
                <a:spcPts val="0"/>
              </a:spcBef>
              <a:buNone/>
            </a:pPr>
            <a:r>
              <a:rPr lang="en-US" b="1" dirty="0"/>
              <a:t>Tuesday, August 20</a:t>
            </a:r>
            <a:br>
              <a:rPr lang="en-US" sz="1200" b="1" dirty="0"/>
            </a:br>
            <a:r>
              <a:rPr lang="en-US" sz="2400" b="1" dirty="0">
                <a:solidFill>
                  <a:srgbClr val="3F4A75"/>
                </a:solidFill>
              </a:rPr>
              <a:t>New FTC Rule on Worker </a:t>
            </a:r>
            <a:r>
              <a:rPr lang="en-US" sz="2400" b="1" dirty="0" err="1">
                <a:solidFill>
                  <a:srgbClr val="3F4A75"/>
                </a:solidFill>
              </a:rPr>
              <a:t>Noncompetes</a:t>
            </a:r>
            <a:br>
              <a:rPr lang="en-US" sz="2400" dirty="0"/>
            </a:br>
            <a:r>
              <a:rPr lang="en-US" sz="1800" b="1" dirty="0"/>
              <a:t>Guest Presenters: </a:t>
            </a:r>
          </a:p>
          <a:p>
            <a:pPr marL="0" indent="0">
              <a:lnSpc>
                <a:spcPct val="100000"/>
              </a:lnSpc>
              <a:spcBef>
                <a:spcPts val="0"/>
              </a:spcBef>
              <a:buNone/>
            </a:pPr>
            <a:r>
              <a:rPr lang="en-US" sz="1800" dirty="0"/>
              <a:t>Mark </a:t>
            </a:r>
            <a:r>
              <a:rPr lang="en-US" sz="1800" dirty="0" err="1"/>
              <a:t>Fahleson</a:t>
            </a:r>
            <a:r>
              <a:rPr lang="en-US" sz="1800" dirty="0"/>
              <a:t> &amp; Tara Paulson</a:t>
            </a:r>
          </a:p>
          <a:p>
            <a:pPr marL="0" indent="0">
              <a:lnSpc>
                <a:spcPct val="100000"/>
              </a:lnSpc>
              <a:spcBef>
                <a:spcPts val="0"/>
              </a:spcBef>
              <a:buNone/>
            </a:pPr>
            <a:r>
              <a:rPr lang="en-US" sz="1800" dirty="0"/>
              <a:t>Employment, Labor and Benefit Attorneys</a:t>
            </a:r>
          </a:p>
        </p:txBody>
      </p:sp>
      <p:pic>
        <p:nvPicPr>
          <p:cNvPr id="1032" name="Picture 8" descr="Rembolt Ludtke Company Profile: Service Breakdown &amp; Team | PitchBook">
            <a:extLst>
              <a:ext uri="{FF2B5EF4-FFF2-40B4-BE49-F238E27FC236}">
                <a16:creationId xmlns:a16="http://schemas.microsoft.com/office/drawing/2014/main" id="{09648DC8-BA68-1CA9-D100-242C19DBC3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874" b="32413"/>
          <a:stretch/>
        </p:blipFill>
        <p:spPr bwMode="auto">
          <a:xfrm>
            <a:off x="5143500" y="4198444"/>
            <a:ext cx="1905000" cy="69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146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4144</TotalTime>
  <Words>1424</Words>
  <Application>Microsoft Office PowerPoint</Application>
  <PresentationFormat>Widescreen</PresentationFormat>
  <Paragraphs>132</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-apple-system</vt:lpstr>
      <vt:lpstr>Aptos</vt:lpstr>
      <vt:lpstr>Arial</vt:lpstr>
      <vt:lpstr>Calibri</vt:lpstr>
      <vt:lpstr>Calibri Light</vt:lpstr>
      <vt:lpstr>Century Gothic</vt:lpstr>
      <vt:lpstr>ProximaNova</vt:lpstr>
      <vt:lpstr>Source Sans Pro Web</vt:lpstr>
      <vt:lpstr>Symbol</vt:lpstr>
      <vt:lpstr>Office Theme</vt:lpstr>
      <vt:lpstr>July 16, 2024 Understanding the Impacts of the New Compensation Thresholds</vt:lpstr>
      <vt:lpstr>Today’s Topics</vt:lpstr>
      <vt:lpstr>Disclaimer</vt:lpstr>
      <vt:lpstr>What is the New Overtime Rule?</vt:lpstr>
      <vt:lpstr>What Does the New Rule Mean for Employers?</vt:lpstr>
      <vt:lpstr>Steps to Take Now</vt:lpstr>
      <vt:lpstr>Steps to Take Now</vt:lpstr>
      <vt:lpstr>Helpful 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ALLISA L. LOVITT</dc:creator>
  <cp:lastModifiedBy>JUDY M. JURADO</cp:lastModifiedBy>
  <cp:revision>157</cp:revision>
  <cp:lastPrinted>2024-07-09T19:54:19Z</cp:lastPrinted>
  <dcterms:created xsi:type="dcterms:W3CDTF">2018-12-18T15:02:59Z</dcterms:created>
  <dcterms:modified xsi:type="dcterms:W3CDTF">2024-07-15T13:37:59Z</dcterms:modified>
</cp:coreProperties>
</file>