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16" r:id="rId3"/>
    <p:sldId id="333" r:id="rId4"/>
    <p:sldId id="317" r:id="rId5"/>
    <p:sldId id="318" r:id="rId6"/>
    <p:sldId id="319" r:id="rId7"/>
    <p:sldId id="320" r:id="rId8"/>
    <p:sldId id="324" r:id="rId9"/>
    <p:sldId id="321" r:id="rId10"/>
    <p:sldId id="323" r:id="rId11"/>
    <p:sldId id="325" r:id="rId12"/>
    <p:sldId id="326" r:id="rId13"/>
    <p:sldId id="327" r:id="rId14"/>
    <p:sldId id="328" r:id="rId15"/>
    <p:sldId id="329" r:id="rId16"/>
    <p:sldId id="330" r:id="rId17"/>
    <p:sldId id="341" r:id="rId18"/>
    <p:sldId id="331" r:id="rId19"/>
    <p:sldId id="332" r:id="rId20"/>
    <p:sldId id="334" r:id="rId21"/>
    <p:sldId id="340" r:id="rId22"/>
    <p:sldId id="335" r:id="rId23"/>
    <p:sldId id="337" r:id="rId24"/>
    <p:sldId id="338" r:id="rId25"/>
    <p:sldId id="339" r:id="rId26"/>
    <p:sldId id="336" r:id="rId27"/>
    <p:sldId id="34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185"/>
    <a:srgbClr val="3F4A7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70858" autoAdjust="0"/>
  </p:normalViewPr>
  <p:slideViewPr>
    <p:cSldViewPr snapToGrid="0">
      <p:cViewPr>
        <p:scale>
          <a:sx n="60" d="100"/>
          <a:sy n="60" d="100"/>
        </p:scale>
        <p:origin x="2418" y="528"/>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06A9C3D-13CA-4497-AEE2-2C9D21BB2820}" type="datetimeFigureOut">
              <a:rPr lang="en-US" smtClean="0"/>
              <a:t>1/29/2024</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10E7B3D-E1AD-4A68-B66D-F0D624FFFFA1}" type="slidenum">
              <a:rPr lang="en-US" smtClean="0"/>
              <a:t>‹#›</a:t>
            </a:fld>
            <a:endParaRPr lang="en-US" dirty="0"/>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5F2B070-4D26-4388-8DDA-986E7E2322C0}" type="datetimeFigureOut">
              <a:rPr lang="en-US" smtClean="0"/>
              <a:t>1/29/2024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419F75A-ECEE-4E2B-B950-092E272DCF90}" type="slidenum">
              <a:rPr lang="en-US" smtClean="0"/>
              <a:t>‹#›</a:t>
            </a:fld>
            <a:endParaRPr lang="en-US" dirty="0"/>
          </a:p>
        </p:txBody>
      </p:sp>
    </p:spTree>
    <p:extLst>
      <p:ext uri="{BB962C8B-B14F-4D97-AF65-F5344CB8AC3E}">
        <p14:creationId xmlns:p14="http://schemas.microsoft.com/office/powerpoint/2010/main" val="74757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June 2016, the Financial Accounting Standards Board issued new credit impairment model provided in Accounting Standards Update (“ASU”) 2016-13, Financial Instruments—Credit Losses (Topic 326): Measurement of Credit Losses on Financial Instruments, as subsequently amended. This standard requires the immediate recognition of estimated credit losses expected to occur over the remaining life of many financial assets.   The ASU requires credit losses on most financial assets carried at amortized cost and certain other instruments to be measured using an expected credit loss model (referred to as the CECL model). Under this model, entities will estimate credit losses over the entire “contractual term” of the instrument from the date of initial recognition of that instrument. The initial measurement of expected credit losses, as well as any subsequent change in the estimate of expected credit losses, is recorded as a credit loss expense (or reversal) in the current period income statement. The objective of CECL is to provide financial statement users with an estimate of the net amount the entity expects to collect on those assets. </a:t>
            </a:r>
          </a:p>
          <a:p>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2</a:t>
            </a:fld>
            <a:endParaRPr lang="en-US" dirty="0"/>
          </a:p>
        </p:txBody>
      </p:sp>
    </p:spTree>
    <p:extLst>
      <p:ext uri="{BB962C8B-B14F-4D97-AF65-F5344CB8AC3E}">
        <p14:creationId xmlns:p14="http://schemas.microsoft.com/office/powerpoint/2010/main" val="1324090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Existence of collateral does not remove requirement to assess estimated credit loss.</a:t>
            </a:r>
          </a:p>
          <a:p>
            <a:r>
              <a:rPr lang="en-US" dirty="0"/>
              <a:t>Add in expected costs to sell, if known</a:t>
            </a:r>
          </a:p>
          <a:p>
            <a:r>
              <a:rPr lang="en-US" dirty="0"/>
              <a:t>Other contractual considerations can include collateral replenishment or guarantees</a:t>
            </a:r>
          </a:p>
        </p:txBody>
      </p:sp>
      <p:sp>
        <p:nvSpPr>
          <p:cNvPr id="4" name="Slide Number Placeholder 3"/>
          <p:cNvSpPr>
            <a:spLocks noGrp="1"/>
          </p:cNvSpPr>
          <p:nvPr>
            <p:ph type="sldNum" sz="quarter" idx="5"/>
          </p:nvPr>
        </p:nvSpPr>
        <p:spPr/>
        <p:txBody>
          <a:bodyPr/>
          <a:lstStyle/>
          <a:p>
            <a:fld id="{B419F75A-ECEE-4E2B-B950-092E272DCF90}" type="slidenum">
              <a:rPr lang="en-US" smtClean="0"/>
              <a:t>18</a:t>
            </a:fld>
            <a:endParaRPr lang="en-US" dirty="0"/>
          </a:p>
        </p:txBody>
      </p:sp>
    </p:spTree>
    <p:extLst>
      <p:ext uri="{BB962C8B-B14F-4D97-AF65-F5344CB8AC3E}">
        <p14:creationId xmlns:p14="http://schemas.microsoft.com/office/powerpoint/2010/main" val="299546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19</a:t>
            </a:fld>
            <a:endParaRPr lang="en-US" dirty="0"/>
          </a:p>
        </p:txBody>
      </p:sp>
    </p:spTree>
    <p:extLst>
      <p:ext uri="{BB962C8B-B14F-4D97-AF65-F5344CB8AC3E}">
        <p14:creationId xmlns:p14="http://schemas.microsoft.com/office/powerpoint/2010/main" val="1134985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a:t>
            </a:r>
            <a:r>
              <a:rPr lang="en-US" baseline="30000" dirty="0"/>
              <a:t>st</a:t>
            </a:r>
            <a:r>
              <a:rPr lang="en-US" dirty="0"/>
              <a:t> identify assets that fall within the scope of CECL</a:t>
            </a:r>
          </a:p>
          <a:p>
            <a:pPr marL="628650" lvl="1" indent="-171450">
              <a:buFont typeface="Arial" panose="020B0604020202020204" pitchFamily="34" charset="0"/>
              <a:buChar char="•"/>
            </a:pPr>
            <a:r>
              <a:rPr lang="en-US" dirty="0"/>
              <a:t>Cash, accounts receivable and notes receivable will be the most common assets that will fall in scope.</a:t>
            </a:r>
          </a:p>
          <a:p>
            <a:pPr marL="171450" lvl="0" indent="-171450">
              <a:buFont typeface="Arial" panose="020B0604020202020204" pitchFamily="34" charset="0"/>
              <a:buChar char="•"/>
            </a:pPr>
            <a:r>
              <a:rPr lang="en-US" dirty="0"/>
              <a:t>Consider whether the assets identified should be further split into pools by common risk characteristics</a:t>
            </a:r>
          </a:p>
          <a:p>
            <a:pPr marL="171450" lvl="0" indent="-171450">
              <a:buFont typeface="Arial" panose="020B0604020202020204" pitchFamily="34" charset="0"/>
              <a:buChar char="•"/>
            </a:pPr>
            <a:r>
              <a:rPr lang="en-US" dirty="0"/>
              <a:t>For each asset or pool, you will want to think about whether these assets have historically had any credit losses. Then you’ll want to evaluate whether there are any current conditions that would increase or decrease credit loss. And finally, you’ll want to evaluate whether anything would change in the future.</a:t>
            </a:r>
          </a:p>
          <a:p>
            <a:pPr marL="171450" lvl="0" indent="-171450">
              <a:buFont typeface="Arial" panose="020B0604020202020204" pitchFamily="34" charset="0"/>
              <a:buChar char="•"/>
            </a:pPr>
            <a:r>
              <a:rPr lang="en-US" dirty="0"/>
              <a:t>Then management will want to calculate the expected credit loss by using the appropriate model for each asset pool</a:t>
            </a:r>
          </a:p>
          <a:p>
            <a:pPr marL="171450" lvl="0" indent="-171450">
              <a:buFont typeface="Arial" panose="020B0604020202020204" pitchFamily="34" charset="0"/>
              <a:buChar char="•"/>
            </a:pPr>
            <a:r>
              <a:rPr lang="en-US" dirty="0"/>
              <a:t>If no management determines credit loss to be immaterial, management should still create a memo including all information they have considered to reach this determination as it is still required to be included in the financial statements.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20</a:t>
            </a:fld>
            <a:endParaRPr lang="en-US" dirty="0"/>
          </a:p>
        </p:txBody>
      </p:sp>
    </p:spTree>
    <p:extLst>
      <p:ext uri="{BB962C8B-B14F-4D97-AF65-F5344CB8AC3E}">
        <p14:creationId xmlns:p14="http://schemas.microsoft.com/office/powerpoint/2010/main" val="13095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with historical data then adjust for current info and </a:t>
            </a:r>
            <a:r>
              <a:rPr lang="en-US"/>
              <a:t>forecasts </a:t>
            </a:r>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21</a:t>
            </a:fld>
            <a:endParaRPr lang="en-US" dirty="0"/>
          </a:p>
        </p:txBody>
      </p:sp>
    </p:spTree>
    <p:extLst>
      <p:ext uri="{BB962C8B-B14F-4D97-AF65-F5344CB8AC3E}">
        <p14:creationId xmlns:p14="http://schemas.microsoft.com/office/powerpoint/2010/main" val="203624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several new disclosures that will need to be added to the financial statements.</a:t>
            </a:r>
          </a:p>
          <a:p>
            <a:pPr marL="171450" indent="-171450">
              <a:buFont typeface="Arial" panose="020B0604020202020204" pitchFamily="34" charset="0"/>
              <a:buChar char="•"/>
            </a:pPr>
            <a:r>
              <a:rPr lang="en-US" dirty="0"/>
              <a:t>Policy footnote	</a:t>
            </a:r>
          </a:p>
          <a:p>
            <a:pPr marL="628650" lvl="1" indent="-171450">
              <a:buFont typeface="Arial" panose="020B0604020202020204" pitchFamily="34" charset="0"/>
              <a:buChar char="•"/>
            </a:pPr>
            <a:r>
              <a:rPr lang="en-US" dirty="0"/>
              <a:t>For each asset in scope the financial statements will need to identify the credit quality indicators and how management monitors credit quality.</a:t>
            </a:r>
          </a:p>
          <a:p>
            <a:pPr marL="628650" lvl="1" indent="-171450">
              <a:buFont typeface="Arial" panose="020B0604020202020204" pitchFamily="34" charset="0"/>
              <a:buChar char="•"/>
            </a:pPr>
            <a:r>
              <a:rPr lang="en-US" dirty="0"/>
              <a:t>A description of the past events, current conditions and forecasts that influenced management’s estimate </a:t>
            </a:r>
          </a:p>
          <a:p>
            <a:pPr marL="628650" lvl="1" indent="-171450">
              <a:buFont typeface="Arial" panose="020B0604020202020204" pitchFamily="34" charset="0"/>
              <a:buChar char="•"/>
            </a:pPr>
            <a:r>
              <a:rPr lang="en-US" dirty="0"/>
              <a:t>Nonaccrual policies including policy for discontinuing interest accrual and recording payment received on nonaccrual status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22</a:t>
            </a:fld>
            <a:endParaRPr lang="en-US" dirty="0"/>
          </a:p>
        </p:txBody>
      </p:sp>
    </p:spTree>
    <p:extLst>
      <p:ext uri="{BB962C8B-B14F-4D97-AF65-F5344CB8AC3E}">
        <p14:creationId xmlns:p14="http://schemas.microsoft.com/office/powerpoint/2010/main" val="308423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Disclosure for the allowance for credit losses which includes a roll forward of the balance by financial asset area. </a:t>
            </a:r>
          </a:p>
          <a:p>
            <a:pPr marL="171450" indent="-171450">
              <a:buFont typeface="Arial" panose="020B0604020202020204" pitchFamily="34" charset="0"/>
              <a:buChar char="•"/>
            </a:pPr>
            <a:r>
              <a:rPr lang="en-US" dirty="0"/>
              <a:t>The roll forward will include the beginning allowance, current year provision for expected credit losses, write-offs and recoveries to get to the ending balance.</a:t>
            </a:r>
          </a:p>
        </p:txBody>
      </p:sp>
      <p:sp>
        <p:nvSpPr>
          <p:cNvPr id="4" name="Slide Number Placeholder 3"/>
          <p:cNvSpPr>
            <a:spLocks noGrp="1"/>
          </p:cNvSpPr>
          <p:nvPr>
            <p:ph type="sldNum" sz="quarter" idx="5"/>
          </p:nvPr>
        </p:nvSpPr>
        <p:spPr/>
        <p:txBody>
          <a:bodyPr/>
          <a:lstStyle/>
          <a:p>
            <a:fld id="{B419F75A-ECEE-4E2B-B950-092E272DCF90}" type="slidenum">
              <a:rPr lang="en-US" smtClean="0"/>
              <a:t>23</a:t>
            </a:fld>
            <a:endParaRPr lang="en-US" dirty="0"/>
          </a:p>
        </p:txBody>
      </p:sp>
    </p:spTree>
    <p:extLst>
      <p:ext uri="{BB962C8B-B14F-4D97-AF65-F5344CB8AC3E}">
        <p14:creationId xmlns:p14="http://schemas.microsoft.com/office/powerpoint/2010/main" val="329352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disclosure of past due financial assets does not apply to financial assets due in one year or less</a:t>
            </a:r>
          </a:p>
          <a:p>
            <a:pPr marL="171450" indent="-171450">
              <a:buFont typeface="Arial" panose="020B0604020202020204" pitchFamily="34" charset="0"/>
              <a:buChar char="•"/>
            </a:pPr>
            <a:r>
              <a:rPr lang="en-US" dirty="0"/>
              <a:t>This disclosure requires a description on when the entity considers financial assets to be past due</a:t>
            </a:r>
          </a:p>
          <a:p>
            <a:pPr marL="171450" indent="-171450">
              <a:buFont typeface="Arial" panose="020B0604020202020204" pitchFamily="34" charset="0"/>
              <a:buChar char="•"/>
            </a:pPr>
            <a:r>
              <a:rPr lang="en-US" dirty="0"/>
              <a:t>And an analysis of the amortized cost basis for financial assets that are past due for each asset type</a:t>
            </a:r>
          </a:p>
        </p:txBody>
      </p:sp>
      <p:sp>
        <p:nvSpPr>
          <p:cNvPr id="4" name="Slide Number Placeholder 3"/>
          <p:cNvSpPr>
            <a:spLocks noGrp="1"/>
          </p:cNvSpPr>
          <p:nvPr>
            <p:ph type="sldNum" sz="quarter" idx="5"/>
          </p:nvPr>
        </p:nvSpPr>
        <p:spPr/>
        <p:txBody>
          <a:bodyPr/>
          <a:lstStyle/>
          <a:p>
            <a:fld id="{B419F75A-ECEE-4E2B-B950-092E272DCF90}" type="slidenum">
              <a:rPr lang="en-US" smtClean="0"/>
              <a:t>24</a:t>
            </a:fld>
            <a:endParaRPr lang="en-US" dirty="0"/>
          </a:p>
        </p:txBody>
      </p:sp>
    </p:spTree>
    <p:extLst>
      <p:ext uri="{BB962C8B-B14F-4D97-AF65-F5344CB8AC3E}">
        <p14:creationId xmlns:p14="http://schemas.microsoft.com/office/powerpoint/2010/main" val="372675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nonaccrual status disclosure also does not apply to financial assets due in one year or less</a:t>
            </a:r>
          </a:p>
          <a:p>
            <a:pPr marL="171450" indent="-171450">
              <a:buFont typeface="Arial" panose="020B0604020202020204" pitchFamily="34" charset="0"/>
              <a:buChar char="•"/>
            </a:pPr>
            <a:r>
              <a:rPr lang="en-US" dirty="0"/>
              <a:t>This disclosure should include the beginning and ending balance of the amortized cost basis of assets in nonaccrual status</a:t>
            </a:r>
          </a:p>
          <a:p>
            <a:pPr marL="171450" indent="-171450">
              <a:buFont typeface="Arial" panose="020B0604020202020204" pitchFamily="34" charset="0"/>
              <a:buChar char="•"/>
            </a:pPr>
            <a:r>
              <a:rPr lang="en-US" dirty="0"/>
              <a:t>The interest income recognized during the period for assets</a:t>
            </a:r>
          </a:p>
          <a:p>
            <a:pPr marL="171450" indent="-171450">
              <a:buFont typeface="Arial" panose="020B0604020202020204" pitchFamily="34" charset="0"/>
              <a:buChar char="•"/>
            </a:pPr>
            <a:r>
              <a:rPr lang="en-US" dirty="0"/>
              <a:t>The amortized cost basis of financial assets over 90 days past due, but not on the nonaccrual status</a:t>
            </a:r>
          </a:p>
          <a:p>
            <a:pPr marL="171450" indent="-171450">
              <a:buFont typeface="Arial" panose="020B0604020202020204" pitchFamily="34" charset="0"/>
              <a:buChar char="•"/>
            </a:pPr>
            <a:r>
              <a:rPr lang="en-US" dirty="0"/>
              <a:t>And the amortized cost basis of financial assets on nonaccrual status for which there is no allowance for credit loss</a:t>
            </a:r>
          </a:p>
        </p:txBody>
      </p:sp>
      <p:sp>
        <p:nvSpPr>
          <p:cNvPr id="4" name="Slide Number Placeholder 3"/>
          <p:cNvSpPr>
            <a:spLocks noGrp="1"/>
          </p:cNvSpPr>
          <p:nvPr>
            <p:ph type="sldNum" sz="quarter" idx="5"/>
          </p:nvPr>
        </p:nvSpPr>
        <p:spPr/>
        <p:txBody>
          <a:bodyPr/>
          <a:lstStyle/>
          <a:p>
            <a:fld id="{B419F75A-ECEE-4E2B-B950-092E272DCF90}" type="slidenum">
              <a:rPr lang="en-US" smtClean="0"/>
              <a:t>25</a:t>
            </a:fld>
            <a:endParaRPr lang="en-US" dirty="0"/>
          </a:p>
        </p:txBody>
      </p:sp>
    </p:spTree>
    <p:extLst>
      <p:ext uri="{BB962C8B-B14F-4D97-AF65-F5344CB8AC3E}">
        <p14:creationId xmlns:p14="http://schemas.microsoft.com/office/powerpoint/2010/main" val="182478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transition disclosure is only required in the year of adoption. This disclosure is similar to ones in the past that were used for lease standards and revenue recognition.</a:t>
            </a:r>
          </a:p>
          <a:p>
            <a:pPr marL="171450" indent="-171450">
              <a:buFont typeface="Arial" panose="020B0604020202020204" pitchFamily="34" charset="0"/>
              <a:buChar char="•"/>
            </a:pPr>
            <a:r>
              <a:rPr lang="en-US" dirty="0"/>
              <a:t>This disclosure should include the nature of the change in accounting principle,</a:t>
            </a:r>
          </a:p>
          <a:p>
            <a:pPr marL="171450" indent="-171450">
              <a:buFont typeface="Arial" panose="020B0604020202020204" pitchFamily="34" charset="0"/>
              <a:buChar char="•"/>
            </a:pPr>
            <a:r>
              <a:rPr lang="en-US" dirty="0"/>
              <a:t>The method for applying the change</a:t>
            </a:r>
          </a:p>
          <a:p>
            <a:pPr marL="171450" indent="-171450">
              <a:buFont typeface="Arial" panose="020B0604020202020204" pitchFamily="34" charset="0"/>
              <a:buChar char="•"/>
            </a:pPr>
            <a:r>
              <a:rPr lang="en-US" dirty="0"/>
              <a:t>And the effect on the balance sheet at the beginning of the first period presented.</a:t>
            </a:r>
          </a:p>
        </p:txBody>
      </p:sp>
      <p:sp>
        <p:nvSpPr>
          <p:cNvPr id="4" name="Slide Number Placeholder 3"/>
          <p:cNvSpPr>
            <a:spLocks noGrp="1"/>
          </p:cNvSpPr>
          <p:nvPr>
            <p:ph type="sldNum" sz="quarter" idx="5"/>
          </p:nvPr>
        </p:nvSpPr>
        <p:spPr/>
        <p:txBody>
          <a:bodyPr/>
          <a:lstStyle/>
          <a:p>
            <a:fld id="{B419F75A-ECEE-4E2B-B950-092E272DCF90}" type="slidenum">
              <a:rPr lang="en-US" smtClean="0"/>
              <a:t>26</a:t>
            </a:fld>
            <a:endParaRPr lang="en-US" dirty="0"/>
          </a:p>
        </p:txBody>
      </p:sp>
    </p:spTree>
    <p:extLst>
      <p:ext uri="{BB962C8B-B14F-4D97-AF65-F5344CB8AC3E}">
        <p14:creationId xmlns:p14="http://schemas.microsoft.com/office/powerpoint/2010/main" val="81337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27</a:t>
            </a:fld>
            <a:endParaRPr lang="en-US" dirty="0"/>
          </a:p>
        </p:txBody>
      </p:sp>
    </p:spTree>
    <p:extLst>
      <p:ext uri="{BB962C8B-B14F-4D97-AF65-F5344CB8AC3E}">
        <p14:creationId xmlns:p14="http://schemas.microsoft.com/office/powerpoint/2010/main" val="26387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is a policy election to exclude accrued interest if written off in a timely manner.  ASC 326-20-30-5A</a:t>
            </a:r>
          </a:p>
        </p:txBody>
      </p:sp>
      <p:sp>
        <p:nvSpPr>
          <p:cNvPr id="4" name="Slide Number Placeholder 3"/>
          <p:cNvSpPr>
            <a:spLocks noGrp="1"/>
          </p:cNvSpPr>
          <p:nvPr>
            <p:ph type="sldNum" sz="quarter" idx="5"/>
          </p:nvPr>
        </p:nvSpPr>
        <p:spPr/>
        <p:txBody>
          <a:bodyPr/>
          <a:lstStyle/>
          <a:p>
            <a:fld id="{B419F75A-ECEE-4E2B-B950-092E272DCF90}" type="slidenum">
              <a:rPr lang="en-US" smtClean="0"/>
              <a:t>5</a:t>
            </a:fld>
            <a:endParaRPr lang="en-US" dirty="0"/>
          </a:p>
        </p:txBody>
      </p:sp>
    </p:spTree>
    <p:extLst>
      <p:ext uri="{BB962C8B-B14F-4D97-AF65-F5344CB8AC3E}">
        <p14:creationId xmlns:p14="http://schemas.microsoft.com/office/powerpoint/2010/main" val="327228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rgbClr val="333333"/>
                </a:solidFill>
                <a:latin typeface="Calibri" panose="020F0502020204030204" pitchFamily="34" charset="0"/>
              </a:rPr>
              <a:t>AFS Debt Securities would fall under CECL if impairment has occurred, but liquidation is not likely or required</a:t>
            </a:r>
            <a:r>
              <a:rPr lang="en-US" sz="1300" i="1" dirty="0">
                <a:solidFill>
                  <a:srgbClr val="333333"/>
                </a:solidFill>
                <a:latin typeface="Calibri" panose="020F0502020204030204" pitchFamily="34" charset="0"/>
              </a:rPr>
              <a:t>.</a:t>
            </a:r>
          </a:p>
          <a:p>
            <a:pPr defTabSz="966612">
              <a:defRPr/>
            </a:pPr>
            <a:r>
              <a:rPr lang="en-US" sz="1300" i="1" dirty="0">
                <a:solidFill>
                  <a:srgbClr val="333333"/>
                </a:solidFill>
                <a:latin typeface="Calibri" panose="020F0502020204030204" pitchFamily="34" charset="0"/>
              </a:rPr>
              <a:t>Loans between common control entities would be a direct or indirect ownership greater than 50%</a:t>
            </a:r>
            <a:endParaRPr lang="en-US" sz="1300" dirty="0">
              <a:solidFill>
                <a:srgbClr val="333333"/>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6</a:t>
            </a:fld>
            <a:endParaRPr lang="en-US" dirty="0"/>
          </a:p>
        </p:txBody>
      </p:sp>
    </p:spTree>
    <p:extLst>
      <p:ext uri="{BB962C8B-B14F-4D97-AF65-F5344CB8AC3E}">
        <p14:creationId xmlns:p14="http://schemas.microsoft.com/office/powerpoint/2010/main" val="348173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Please note, that at each assessment date you should evaluate whether these pools continue to share the same risk characteristics.</a:t>
            </a:r>
          </a:p>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7</a:t>
            </a:fld>
            <a:endParaRPr lang="en-US" dirty="0"/>
          </a:p>
        </p:txBody>
      </p:sp>
    </p:spTree>
    <p:extLst>
      <p:ext uri="{BB962C8B-B14F-4D97-AF65-F5344CB8AC3E}">
        <p14:creationId xmlns:p14="http://schemas.microsoft.com/office/powerpoint/2010/main" val="164844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Vintage = </a:t>
            </a:r>
            <a:r>
              <a:rPr lang="en-US" dirty="0"/>
              <a:t>Year </a:t>
            </a:r>
            <a:r>
              <a:rPr lang="en-US"/>
              <a:t>of Origination</a:t>
            </a:r>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8</a:t>
            </a:fld>
            <a:endParaRPr lang="en-US" dirty="0"/>
          </a:p>
        </p:txBody>
      </p:sp>
    </p:spTree>
    <p:extLst>
      <p:ext uri="{BB962C8B-B14F-4D97-AF65-F5344CB8AC3E}">
        <p14:creationId xmlns:p14="http://schemas.microsoft.com/office/powerpoint/2010/main" val="179623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Re-evaluate each year and consider averaging over time.  Be sure to consider outliers</a:t>
            </a:r>
          </a:p>
          <a:p>
            <a:r>
              <a:rPr lang="en-US" dirty="0"/>
              <a:t>Current:  Bankruptcy, competition, other default, loss of key EE, divorce, accident, disaster (what do you know and what can you find out)</a:t>
            </a:r>
          </a:p>
          <a:p>
            <a:r>
              <a:rPr lang="en-US" dirty="0"/>
              <a:t>Forecast:  Industry trends, loss of trademark, policy changes, applying historical information forward, expected changes in pools, value of collateral.  Consider “Undue cost and effort”.</a:t>
            </a:r>
          </a:p>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9</a:t>
            </a:fld>
            <a:endParaRPr lang="en-US" dirty="0"/>
          </a:p>
        </p:txBody>
      </p:sp>
    </p:spTree>
    <p:extLst>
      <p:ext uri="{BB962C8B-B14F-4D97-AF65-F5344CB8AC3E}">
        <p14:creationId xmlns:p14="http://schemas.microsoft.com/office/powerpoint/2010/main" val="392523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10</a:t>
            </a:fld>
            <a:endParaRPr lang="en-US" dirty="0"/>
          </a:p>
        </p:txBody>
      </p:sp>
    </p:spTree>
    <p:extLst>
      <p:ext uri="{BB962C8B-B14F-4D97-AF65-F5344CB8AC3E}">
        <p14:creationId xmlns:p14="http://schemas.microsoft.com/office/powerpoint/2010/main" val="234577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19F75A-ECEE-4E2B-B950-092E272DCF90}" type="slidenum">
              <a:rPr lang="en-US" smtClean="0"/>
              <a:t>12</a:t>
            </a:fld>
            <a:endParaRPr lang="en-US" dirty="0"/>
          </a:p>
        </p:txBody>
      </p:sp>
    </p:spTree>
    <p:extLst>
      <p:ext uri="{BB962C8B-B14F-4D97-AF65-F5344CB8AC3E}">
        <p14:creationId xmlns:p14="http://schemas.microsoft.com/office/powerpoint/2010/main" val="424570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 recoveries results in the same net income effect and isn’t important which way you choose to record.</a:t>
            </a:r>
          </a:p>
        </p:txBody>
      </p:sp>
      <p:sp>
        <p:nvSpPr>
          <p:cNvPr id="4" name="Slide Number Placeholder 3"/>
          <p:cNvSpPr>
            <a:spLocks noGrp="1"/>
          </p:cNvSpPr>
          <p:nvPr>
            <p:ph type="sldNum" sz="quarter" idx="5"/>
          </p:nvPr>
        </p:nvSpPr>
        <p:spPr/>
        <p:txBody>
          <a:bodyPr/>
          <a:lstStyle/>
          <a:p>
            <a:fld id="{B419F75A-ECEE-4E2B-B950-092E272DCF90}" type="slidenum">
              <a:rPr lang="en-US" smtClean="0"/>
              <a:t>17</a:t>
            </a:fld>
            <a:endParaRPr lang="en-US" dirty="0"/>
          </a:p>
        </p:txBody>
      </p:sp>
    </p:spTree>
    <p:extLst>
      <p:ext uri="{BB962C8B-B14F-4D97-AF65-F5344CB8AC3E}">
        <p14:creationId xmlns:p14="http://schemas.microsoft.com/office/powerpoint/2010/main" val="40048774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2815389"/>
            <a:ext cx="12192000" cy="4042611"/>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6988" b="6303"/>
          <a:stretch/>
        </p:blipFill>
        <p:spPr>
          <a:xfrm>
            <a:off x="0" y="-1"/>
            <a:ext cx="12240478" cy="2995613"/>
          </a:xfrm>
          <a:prstGeom prst="rect">
            <a:avLst/>
          </a:prstGeom>
        </p:spPr>
      </p:pic>
      <p:sp>
        <p:nvSpPr>
          <p:cNvPr id="8" name="Rectangle 7"/>
          <p:cNvSpPr/>
          <p:nvPr userDrawn="1"/>
        </p:nvSpPr>
        <p:spPr>
          <a:xfrm>
            <a:off x="778044" y="3352381"/>
            <a:ext cx="2190750" cy="2190750"/>
          </a:xfrm>
          <a:prstGeom prst="rect">
            <a:avLst/>
          </a:prstGeom>
          <a:noFill/>
          <a:ln w="76200">
            <a:solidFill>
              <a:srgbClr val="17A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24000" y="3770324"/>
            <a:ext cx="3181350" cy="1906575"/>
          </a:xfrm>
          <a:prstGeom prst="rect">
            <a:avLst/>
          </a:prstGeom>
          <a:solidFill>
            <a:srgbClr val="3F4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48238" y="4206453"/>
            <a:ext cx="9544877" cy="1236664"/>
          </a:xfrm>
        </p:spPr>
        <p:txBody>
          <a:bodyPr anchor="b">
            <a:noAutofit/>
          </a:bodyPr>
          <a:lstStyle>
            <a:lvl1pPr algn="l">
              <a:defRPr sz="5400" b="1">
                <a:solidFill>
                  <a:schemeClr val="bg1"/>
                </a:solidFill>
                <a:latin typeface="Century Gothic" panose="020B0502020202020204" pitchFamily="34" charset="0"/>
              </a:defRPr>
            </a:lvl1pPr>
          </a:lstStyle>
          <a:p>
            <a:r>
              <a:rPr lang="en-US" dirty="0"/>
              <a:t>CLICK TO EDIT MASTER TITLE STYLE</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5571" y="830971"/>
            <a:ext cx="4440857" cy="1209705"/>
          </a:xfrm>
          <a:prstGeom prst="rect">
            <a:avLst/>
          </a:prstGeom>
        </p:spPr>
      </p:pic>
      <p:sp>
        <p:nvSpPr>
          <p:cNvPr id="23" name="Text Placeholder 2"/>
          <p:cNvSpPr>
            <a:spLocks noGrp="1"/>
          </p:cNvSpPr>
          <p:nvPr>
            <p:ph type="body" idx="1" hasCustomPrompt="1"/>
          </p:nvPr>
        </p:nvSpPr>
        <p:spPr>
          <a:xfrm>
            <a:off x="1548238" y="5676899"/>
            <a:ext cx="9544877" cy="445669"/>
          </a:xfrm>
        </p:spPr>
        <p:txBody>
          <a:bodyPr>
            <a:noAutofit/>
          </a:bodyPr>
          <a:lstStyle>
            <a:lvl1pPr marL="0" indent="0">
              <a:buNone/>
              <a:defRPr sz="28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262116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dirty="0"/>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dirty="0"/>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dirty="0"/>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dirty="0"/>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dirty="0"/>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1/29/2024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dirty="0"/>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www.hbecpa.com/"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1685" y="3715088"/>
            <a:ext cx="10278968" cy="1480333"/>
          </a:xfrm>
        </p:spPr>
        <p:txBody>
          <a:bodyPr/>
          <a:lstStyle/>
          <a:p>
            <a:pPr>
              <a:lnSpc>
                <a:spcPct val="100000"/>
              </a:lnSpc>
              <a:spcBef>
                <a:spcPts val="0"/>
              </a:spcBef>
              <a:spcAft>
                <a:spcPts val="600"/>
              </a:spcAft>
            </a:pPr>
            <a:r>
              <a:rPr lang="en-US" sz="4000" u="sng" dirty="0"/>
              <a:t>Understanding ASU 2016-13 Requirements for Financial Instruments</a:t>
            </a:r>
          </a:p>
        </p:txBody>
      </p:sp>
      <p:sp>
        <p:nvSpPr>
          <p:cNvPr id="6" name="TextBox 5">
            <a:extLst>
              <a:ext uri="{FF2B5EF4-FFF2-40B4-BE49-F238E27FC236}">
                <a16:creationId xmlns:a16="http://schemas.microsoft.com/office/drawing/2014/main" id="{AEF637CC-C4D9-43D1-A8AB-3931FB2EC246}"/>
              </a:ext>
            </a:extLst>
          </p:cNvPr>
          <p:cNvSpPr txBox="1"/>
          <p:nvPr/>
        </p:nvSpPr>
        <p:spPr>
          <a:xfrm>
            <a:off x="838200" y="2381645"/>
            <a:ext cx="10515600" cy="461665"/>
          </a:xfrm>
          <a:prstGeom prst="rect">
            <a:avLst/>
          </a:prstGeom>
          <a:noFill/>
        </p:spPr>
        <p:txBody>
          <a:bodyPr wrap="square" rtlCol="0">
            <a:spAutoFit/>
          </a:bodyPr>
          <a:lstStyle/>
          <a:p>
            <a:pPr algn="ctr"/>
            <a:r>
              <a:rPr lang="en-US" sz="2400" b="1" dirty="0">
                <a:solidFill>
                  <a:srgbClr val="3F4A75"/>
                </a:solidFill>
                <a:latin typeface="Century Gothic" panose="020B0502020202020204" pitchFamily="34" charset="0"/>
              </a:rPr>
              <a:t>1/30/24</a:t>
            </a:r>
          </a:p>
        </p:txBody>
      </p:sp>
      <p:sp>
        <p:nvSpPr>
          <p:cNvPr id="3" name="TextBox 2">
            <a:extLst>
              <a:ext uri="{FF2B5EF4-FFF2-40B4-BE49-F238E27FC236}">
                <a16:creationId xmlns:a16="http://schemas.microsoft.com/office/drawing/2014/main" id="{703056CA-FD69-8BCC-66AB-922411524B67}"/>
              </a:ext>
            </a:extLst>
          </p:cNvPr>
          <p:cNvSpPr txBox="1"/>
          <p:nvPr/>
        </p:nvSpPr>
        <p:spPr>
          <a:xfrm>
            <a:off x="1210192" y="5311849"/>
            <a:ext cx="6705600" cy="400110"/>
          </a:xfrm>
          <a:prstGeom prst="rect">
            <a:avLst/>
          </a:prstGeom>
          <a:noFill/>
        </p:spPr>
        <p:txBody>
          <a:bodyPr wrap="square" rtlCol="0">
            <a:spAutoFit/>
          </a:bodyPr>
          <a:lstStyle/>
          <a:p>
            <a:pPr algn="ctr" defTabSz="685800"/>
            <a:r>
              <a:rPr lang="en-US" sz="2000" b="1" dirty="0">
                <a:solidFill>
                  <a:prstClr val="white"/>
                </a:solidFill>
                <a:latin typeface="Century Gothic" panose="020B0502020202020204" pitchFamily="34" charset="0"/>
              </a:rPr>
              <a:t>Emily E. Arrigo, CPA | Zachary N. Fowler, CPA</a:t>
            </a:r>
          </a:p>
        </p:txBody>
      </p:sp>
    </p:spTree>
    <p:extLst>
      <p:ext uri="{BB962C8B-B14F-4D97-AF65-F5344CB8AC3E}">
        <p14:creationId xmlns:p14="http://schemas.microsoft.com/office/powerpoint/2010/main" val="393560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a:bodyPr>
          <a:lstStyle/>
          <a:p>
            <a:r>
              <a:rPr lang="en-US" dirty="0"/>
              <a:t>Measuring Credit Losses-Approaches</a:t>
            </a:r>
          </a:p>
        </p:txBody>
      </p:sp>
      <p:graphicFrame>
        <p:nvGraphicFramePr>
          <p:cNvPr id="3" name="Table 4">
            <a:extLst>
              <a:ext uri="{FF2B5EF4-FFF2-40B4-BE49-F238E27FC236}">
                <a16:creationId xmlns:a16="http://schemas.microsoft.com/office/drawing/2014/main" id="{B36AB39C-F080-24C3-3BDD-EC029BF2125B}"/>
              </a:ext>
            </a:extLst>
          </p:cNvPr>
          <p:cNvGraphicFramePr>
            <a:graphicFrameLocks/>
          </p:cNvGraphicFramePr>
          <p:nvPr>
            <p:extLst>
              <p:ext uri="{D42A27DB-BD31-4B8C-83A1-F6EECF244321}">
                <p14:modId xmlns:p14="http://schemas.microsoft.com/office/powerpoint/2010/main" val="290053188"/>
              </p:ext>
            </p:extLst>
          </p:nvPr>
        </p:nvGraphicFramePr>
        <p:xfrm>
          <a:off x="869423" y="1568770"/>
          <a:ext cx="10761103" cy="4076065"/>
        </p:xfrm>
        <a:graphic>
          <a:graphicData uri="http://schemas.openxmlformats.org/drawingml/2006/table">
            <a:tbl>
              <a:tblPr firstRow="1" bandRow="1">
                <a:tableStyleId>{5C22544A-7EE6-4342-B048-85BDC9FD1C3A}</a:tableStyleId>
              </a:tblPr>
              <a:tblGrid>
                <a:gridCol w="3716588">
                  <a:extLst>
                    <a:ext uri="{9D8B030D-6E8A-4147-A177-3AD203B41FA5}">
                      <a16:colId xmlns:a16="http://schemas.microsoft.com/office/drawing/2014/main" val="2058125355"/>
                    </a:ext>
                  </a:extLst>
                </a:gridCol>
                <a:gridCol w="7044515">
                  <a:extLst>
                    <a:ext uri="{9D8B030D-6E8A-4147-A177-3AD203B41FA5}">
                      <a16:colId xmlns:a16="http://schemas.microsoft.com/office/drawing/2014/main" val="3036804070"/>
                    </a:ext>
                  </a:extLst>
                </a:gridCol>
              </a:tblGrid>
              <a:tr h="370840">
                <a:tc>
                  <a:txBody>
                    <a:bodyPr/>
                    <a:lstStyle/>
                    <a:p>
                      <a:r>
                        <a:rPr lang="en-US" dirty="0"/>
                        <a:t>Approach</a:t>
                      </a:r>
                    </a:p>
                  </a:txBody>
                  <a:tcPr/>
                </a:tc>
                <a:tc>
                  <a:txBody>
                    <a:bodyPr/>
                    <a:lstStyle/>
                    <a:p>
                      <a:r>
                        <a:rPr lang="en-US" dirty="0"/>
                        <a:t>Description</a:t>
                      </a:r>
                    </a:p>
                  </a:txBody>
                  <a:tcPr/>
                </a:tc>
                <a:extLst>
                  <a:ext uri="{0D108BD9-81ED-4DB2-BD59-A6C34878D82A}">
                    <a16:rowId xmlns:a16="http://schemas.microsoft.com/office/drawing/2014/main" val="3335130712"/>
                  </a:ext>
                </a:extLst>
              </a:tr>
              <a:tr h="370840">
                <a:tc>
                  <a:txBody>
                    <a:bodyPr/>
                    <a:lstStyle/>
                    <a:p>
                      <a:pPr algn="l" fontAlgn="b"/>
                      <a:r>
                        <a:rPr lang="en-US" sz="2000" b="1" u="none" strike="noStrike" dirty="0">
                          <a:effectLst/>
                        </a:rPr>
                        <a:t>Methods that use an aging schedule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Impairment is based on number of days receivable has been outstanding</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697206"/>
                  </a:ext>
                </a:extLst>
              </a:tr>
              <a:tr h="370840">
                <a:tc>
                  <a:txBody>
                    <a:bodyPr/>
                    <a:lstStyle/>
                    <a:p>
                      <a:pPr algn="l" fontAlgn="b"/>
                      <a:r>
                        <a:rPr lang="en-US" sz="2000" b="1" u="none" strike="noStrike" dirty="0">
                          <a:effectLst/>
                        </a:rPr>
                        <a:t>Loss-rate methods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Impairment is calculated using an estimated loss rate and multiplying it by the asset's amortized cost at the balance sheet date</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9432488"/>
                  </a:ext>
                </a:extLst>
              </a:tr>
              <a:tr h="370840">
                <a:tc>
                  <a:txBody>
                    <a:bodyPr/>
                    <a:lstStyle/>
                    <a:p>
                      <a:pPr algn="l" fontAlgn="b"/>
                      <a:r>
                        <a:rPr lang="en-US" sz="2000" b="1" u="none" strike="noStrike" dirty="0">
                          <a:effectLst/>
                        </a:rPr>
                        <a:t>Roll-rate</a:t>
                      </a:r>
                      <a:r>
                        <a:rPr lang="en-US" sz="2000" u="none" strike="noStrike" dirty="0">
                          <a:effectLst/>
                        </a:rPr>
                        <a:t> </a:t>
                      </a:r>
                      <a:r>
                        <a:rPr lang="en-US" sz="2000" b="1" u="none" strike="noStrike" dirty="0">
                          <a:effectLst/>
                        </a:rPr>
                        <a:t>methods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Expected losses are projected using historical trends in credit quality indicators (delinquency)</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544160"/>
                  </a:ext>
                </a:extLst>
              </a:tr>
              <a:tr h="370840">
                <a:tc>
                  <a:txBody>
                    <a:bodyPr/>
                    <a:lstStyle/>
                    <a:p>
                      <a:pPr algn="l" fontAlgn="b"/>
                      <a:r>
                        <a:rPr lang="en-US" sz="2000" b="1" u="none" strike="noStrike" dirty="0">
                          <a:effectLst/>
                        </a:rPr>
                        <a:t>Probability of default (PD) &amp; loss given default (LGD) methods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Impairment is calculated by multiplying the Probability of Default by the Loss Given Default (the percentage of the asset not expected to be collected due to default)</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3262251"/>
                  </a:ext>
                </a:extLst>
              </a:tr>
              <a:tr h="370840">
                <a:tc>
                  <a:txBody>
                    <a:bodyPr/>
                    <a:lstStyle/>
                    <a:p>
                      <a:pPr algn="l" fontAlgn="b"/>
                      <a:r>
                        <a:rPr lang="en-US" sz="2000" b="1" u="none" strike="noStrike" dirty="0">
                          <a:effectLst/>
                        </a:rPr>
                        <a:t>Discounted cash flow method</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Impairment is the difference between the asset's amortized cost and the present value of the future cash flows</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6980672"/>
                  </a:ext>
                </a:extLst>
              </a:tr>
            </a:tbl>
          </a:graphicData>
        </a:graphic>
      </p:graphicFrame>
    </p:spTree>
    <p:extLst>
      <p:ext uri="{BB962C8B-B14F-4D97-AF65-F5344CB8AC3E}">
        <p14:creationId xmlns:p14="http://schemas.microsoft.com/office/powerpoint/2010/main" val="259920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Estimating Credit Losses – Aging Schedule</a:t>
            </a:r>
          </a:p>
        </p:txBody>
      </p:sp>
      <p:graphicFrame>
        <p:nvGraphicFramePr>
          <p:cNvPr id="4" name="Table 4">
            <a:extLst>
              <a:ext uri="{FF2B5EF4-FFF2-40B4-BE49-F238E27FC236}">
                <a16:creationId xmlns:a16="http://schemas.microsoft.com/office/drawing/2014/main" id="{E90DA186-1DA0-169C-4B56-C1C0E1E703A6}"/>
              </a:ext>
            </a:extLst>
          </p:cNvPr>
          <p:cNvGraphicFramePr>
            <a:graphicFrameLocks/>
          </p:cNvGraphicFramePr>
          <p:nvPr>
            <p:extLst>
              <p:ext uri="{D42A27DB-BD31-4B8C-83A1-F6EECF244321}">
                <p14:modId xmlns:p14="http://schemas.microsoft.com/office/powerpoint/2010/main" val="1112165265"/>
              </p:ext>
            </p:extLst>
          </p:nvPr>
        </p:nvGraphicFramePr>
        <p:xfrm>
          <a:off x="869423" y="2006917"/>
          <a:ext cx="10761103" cy="2844165"/>
        </p:xfrm>
        <a:graphic>
          <a:graphicData uri="http://schemas.openxmlformats.org/drawingml/2006/table">
            <a:tbl>
              <a:tblPr firstRow="1" bandRow="1">
                <a:tableStyleId>{5C22544A-7EE6-4342-B048-85BDC9FD1C3A}</a:tableStyleId>
              </a:tblPr>
              <a:tblGrid>
                <a:gridCol w="1609432">
                  <a:extLst>
                    <a:ext uri="{9D8B030D-6E8A-4147-A177-3AD203B41FA5}">
                      <a16:colId xmlns:a16="http://schemas.microsoft.com/office/drawing/2014/main" val="2058125355"/>
                    </a:ext>
                  </a:extLst>
                </a:gridCol>
                <a:gridCol w="3050557">
                  <a:extLst>
                    <a:ext uri="{9D8B030D-6E8A-4147-A177-3AD203B41FA5}">
                      <a16:colId xmlns:a16="http://schemas.microsoft.com/office/drawing/2014/main" val="3036804070"/>
                    </a:ext>
                  </a:extLst>
                </a:gridCol>
                <a:gridCol w="3050557">
                  <a:extLst>
                    <a:ext uri="{9D8B030D-6E8A-4147-A177-3AD203B41FA5}">
                      <a16:colId xmlns:a16="http://schemas.microsoft.com/office/drawing/2014/main" val="664390277"/>
                    </a:ext>
                  </a:extLst>
                </a:gridCol>
                <a:gridCol w="3050557">
                  <a:extLst>
                    <a:ext uri="{9D8B030D-6E8A-4147-A177-3AD203B41FA5}">
                      <a16:colId xmlns:a16="http://schemas.microsoft.com/office/drawing/2014/main" val="3949558285"/>
                    </a:ext>
                  </a:extLst>
                </a:gridCol>
              </a:tblGrid>
              <a:tr h="370840">
                <a:tc>
                  <a:txBody>
                    <a:bodyPr/>
                    <a:lstStyle/>
                    <a:p>
                      <a:pPr algn="l" fontAlgn="b"/>
                      <a:r>
                        <a:rPr lang="en-US" sz="2000" u="none" strike="noStrike" dirty="0">
                          <a:solidFill>
                            <a:schemeClr val="bg1"/>
                          </a:solidFill>
                          <a:effectLst/>
                        </a:rPr>
                        <a:t>Past Due Status</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Carrying Value</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Loss Rate</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Expected Credit Loss Estimate</a:t>
                      </a:r>
                      <a:endParaRPr lang="en-US" sz="20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5130712"/>
                  </a:ext>
                </a:extLst>
              </a:tr>
              <a:tr h="370840">
                <a:tc>
                  <a:txBody>
                    <a:bodyPr/>
                    <a:lstStyle/>
                    <a:p>
                      <a:pPr algn="l" fontAlgn="b"/>
                      <a:r>
                        <a:rPr lang="en-US" sz="2000" b="1" u="none" strike="noStrike" dirty="0">
                          <a:effectLst/>
                        </a:rPr>
                        <a:t>Current</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10,000,000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697206"/>
                  </a:ext>
                </a:extLst>
              </a:tr>
              <a:tr h="370840">
                <a:tc>
                  <a:txBody>
                    <a:bodyPr/>
                    <a:lstStyle/>
                    <a:p>
                      <a:pPr algn="l" fontAlgn="b"/>
                      <a:r>
                        <a:rPr lang="en-US" sz="2000" b="1" u="none" strike="noStrike" dirty="0">
                          <a:effectLst/>
                        </a:rPr>
                        <a:t>1-30 Days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8.0%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8,000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9432488"/>
                  </a:ext>
                </a:extLst>
              </a:tr>
              <a:tr h="370840">
                <a:tc>
                  <a:txBody>
                    <a:bodyPr/>
                    <a:lstStyle/>
                    <a:p>
                      <a:pPr algn="l" fontAlgn="b"/>
                      <a:r>
                        <a:rPr lang="en-US" sz="2000" b="1" u="none" strike="noStrike" dirty="0">
                          <a:effectLst/>
                        </a:rPr>
                        <a:t>31-60 Days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16.0%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16,000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544160"/>
                  </a:ext>
                </a:extLst>
              </a:tr>
              <a:tr h="370840">
                <a:tc>
                  <a:txBody>
                    <a:bodyPr/>
                    <a:lstStyle/>
                    <a:p>
                      <a:pPr algn="l" fontAlgn="b"/>
                      <a:r>
                        <a:rPr lang="en-US" sz="2000" b="1" u="none" strike="noStrike" dirty="0">
                          <a:effectLst/>
                        </a:rPr>
                        <a:t>61-90 Days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24.0%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24,000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3262251"/>
                  </a:ext>
                </a:extLst>
              </a:tr>
              <a:tr h="370840">
                <a:tc>
                  <a:txBody>
                    <a:bodyPr/>
                    <a:lstStyle/>
                    <a:p>
                      <a:pPr algn="l" fontAlgn="b"/>
                      <a:r>
                        <a:rPr lang="en-US" sz="2000" b="1" u="none" strike="noStrike" dirty="0">
                          <a:effectLst/>
                        </a:rPr>
                        <a:t>&lt; 90 Days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32.0%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32,000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6980672"/>
                  </a:ext>
                </a:extLst>
              </a:tr>
              <a:tr h="370840">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10,400,000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90,000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8012391"/>
                  </a:ext>
                </a:extLst>
              </a:tr>
            </a:tbl>
          </a:graphicData>
        </a:graphic>
      </p:graphicFrame>
    </p:spTree>
    <p:extLst>
      <p:ext uri="{BB962C8B-B14F-4D97-AF65-F5344CB8AC3E}">
        <p14:creationId xmlns:p14="http://schemas.microsoft.com/office/powerpoint/2010/main" val="373833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Estimating Credit Losses – Loss Rate Method</a:t>
            </a:r>
          </a:p>
        </p:txBody>
      </p:sp>
      <p:sp>
        <p:nvSpPr>
          <p:cNvPr id="7" name="TextBox 6">
            <a:extLst>
              <a:ext uri="{FF2B5EF4-FFF2-40B4-BE49-F238E27FC236}">
                <a16:creationId xmlns:a16="http://schemas.microsoft.com/office/drawing/2014/main" id="{80051CB4-C1AE-0231-32CF-CBCF64ADE499}"/>
              </a:ext>
            </a:extLst>
          </p:cNvPr>
          <p:cNvSpPr txBox="1"/>
          <p:nvPr/>
        </p:nvSpPr>
        <p:spPr>
          <a:xfrm>
            <a:off x="719775" y="1520720"/>
            <a:ext cx="10484378"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table below shows the historical credit loss information-the company has determined its historical loss rate is 1.43%</a:t>
            </a:r>
          </a:p>
          <a:p>
            <a:pPr marL="285750" indent="-285750">
              <a:buFont typeface="Arial" panose="020B0604020202020204" pitchFamily="34" charset="0"/>
              <a:buChar char="•"/>
            </a:pPr>
            <a:r>
              <a:rPr lang="en-US" sz="2400" dirty="0"/>
              <a:t>The average receivables balance for Current Year (CY) is $14,000,000</a:t>
            </a:r>
          </a:p>
          <a:p>
            <a:pPr marL="285750" indent="-285750">
              <a:buFont typeface="Arial" panose="020B0604020202020204" pitchFamily="34" charset="0"/>
              <a:buChar char="•"/>
            </a:pPr>
            <a:r>
              <a:rPr lang="en-US" sz="2400" dirty="0"/>
              <a:t>Due to expected increases in the unemployment rate during the term of the receivable, its reasonable and supportable forecast is 1.45%</a:t>
            </a:r>
          </a:p>
          <a:p>
            <a:pPr marL="285750" indent="-285750">
              <a:buFont typeface="Arial" panose="020B0604020202020204" pitchFamily="34" charset="0"/>
              <a:buChar char="•"/>
            </a:pPr>
            <a:r>
              <a:rPr lang="en-US" sz="2400" dirty="0"/>
              <a:t>The entity’s estimated credit loss would be $203,000 ($14,000,000*1.45%)</a:t>
            </a:r>
          </a:p>
        </p:txBody>
      </p:sp>
      <p:graphicFrame>
        <p:nvGraphicFramePr>
          <p:cNvPr id="3" name="Table 4">
            <a:extLst>
              <a:ext uri="{FF2B5EF4-FFF2-40B4-BE49-F238E27FC236}">
                <a16:creationId xmlns:a16="http://schemas.microsoft.com/office/drawing/2014/main" id="{386CFDF7-D3A8-D5D6-1B67-8EC00ED4BBF9}"/>
              </a:ext>
            </a:extLst>
          </p:cNvPr>
          <p:cNvGraphicFramePr>
            <a:graphicFrameLocks/>
          </p:cNvGraphicFramePr>
          <p:nvPr>
            <p:extLst>
              <p:ext uri="{D42A27DB-BD31-4B8C-83A1-F6EECF244321}">
                <p14:modId xmlns:p14="http://schemas.microsoft.com/office/powerpoint/2010/main" val="1199965598"/>
              </p:ext>
            </p:extLst>
          </p:nvPr>
        </p:nvGraphicFramePr>
        <p:xfrm>
          <a:off x="416664" y="3774665"/>
          <a:ext cx="11421978" cy="1979930"/>
        </p:xfrm>
        <a:graphic>
          <a:graphicData uri="http://schemas.openxmlformats.org/drawingml/2006/table">
            <a:tbl>
              <a:tblPr firstRow="1" bandRow="1">
                <a:tableStyleId>{5C22544A-7EE6-4342-B048-85BDC9FD1C3A}</a:tableStyleId>
              </a:tblPr>
              <a:tblGrid>
                <a:gridCol w="2069433">
                  <a:extLst>
                    <a:ext uri="{9D8B030D-6E8A-4147-A177-3AD203B41FA5}">
                      <a16:colId xmlns:a16="http://schemas.microsoft.com/office/drawing/2014/main" val="2058125355"/>
                    </a:ext>
                  </a:extLst>
                </a:gridCol>
                <a:gridCol w="1784289">
                  <a:extLst>
                    <a:ext uri="{9D8B030D-6E8A-4147-A177-3AD203B41FA5}">
                      <a16:colId xmlns:a16="http://schemas.microsoft.com/office/drawing/2014/main" val="3036804070"/>
                    </a:ext>
                  </a:extLst>
                </a:gridCol>
                <a:gridCol w="2522752">
                  <a:extLst>
                    <a:ext uri="{9D8B030D-6E8A-4147-A177-3AD203B41FA5}">
                      <a16:colId xmlns:a16="http://schemas.microsoft.com/office/drawing/2014/main" val="664390277"/>
                    </a:ext>
                  </a:extLst>
                </a:gridCol>
                <a:gridCol w="2522752">
                  <a:extLst>
                    <a:ext uri="{9D8B030D-6E8A-4147-A177-3AD203B41FA5}">
                      <a16:colId xmlns:a16="http://schemas.microsoft.com/office/drawing/2014/main" val="3949558285"/>
                    </a:ext>
                  </a:extLst>
                </a:gridCol>
                <a:gridCol w="2522752">
                  <a:extLst>
                    <a:ext uri="{9D8B030D-6E8A-4147-A177-3AD203B41FA5}">
                      <a16:colId xmlns:a16="http://schemas.microsoft.com/office/drawing/2014/main" val="3106670766"/>
                    </a:ext>
                  </a:extLst>
                </a:gridCol>
              </a:tblGrid>
              <a:tr h="370840">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Year 1</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Year 2</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Year 3</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Year 4</a:t>
                      </a:r>
                      <a:endParaRPr lang="en-US" sz="20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5130712"/>
                  </a:ext>
                </a:extLst>
              </a:tr>
              <a:tr h="466967">
                <a:tc>
                  <a:txBody>
                    <a:bodyPr/>
                    <a:lstStyle/>
                    <a:p>
                      <a:pPr algn="l" fontAlgn="b"/>
                      <a:r>
                        <a:rPr lang="en-US" sz="2000" b="1" u="none" strike="noStrike" dirty="0">
                          <a:effectLst/>
                        </a:rPr>
                        <a:t>Annual net write-off</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160,000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175,000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187,500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190,000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697206"/>
                  </a:ext>
                </a:extLst>
              </a:tr>
              <a:tr h="370840">
                <a:tc>
                  <a:txBody>
                    <a:bodyPr/>
                    <a:lstStyle/>
                    <a:p>
                      <a:pPr algn="l" fontAlgn="b"/>
                      <a:r>
                        <a:rPr lang="en-US" sz="2000" b="1" u="none" strike="noStrike" dirty="0">
                          <a:effectLst/>
                        </a:rPr>
                        <a:t>Annual average receivable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11,000,000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12,250,000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13,250,000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13,500,000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9432488"/>
                  </a:ext>
                </a:extLst>
              </a:tr>
              <a:tr h="370840">
                <a:tc>
                  <a:txBody>
                    <a:bodyPr/>
                    <a:lstStyle/>
                    <a:p>
                      <a:pPr algn="l" fontAlgn="b"/>
                      <a:r>
                        <a:rPr lang="en-US" sz="2000" b="1" u="none" strike="noStrike" dirty="0">
                          <a:effectLst/>
                        </a:rPr>
                        <a:t>Annual loss rate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1.45%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1.43%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1.42%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1.41%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544160"/>
                  </a:ext>
                </a:extLst>
              </a:tr>
            </a:tbl>
          </a:graphicData>
        </a:graphic>
      </p:graphicFrame>
    </p:spTree>
    <p:extLst>
      <p:ext uri="{BB962C8B-B14F-4D97-AF65-F5344CB8AC3E}">
        <p14:creationId xmlns:p14="http://schemas.microsoft.com/office/powerpoint/2010/main" val="286327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Application of Reasonable and Supportable Estimates – Roll Rate Method</a:t>
            </a:r>
          </a:p>
        </p:txBody>
      </p:sp>
      <p:sp>
        <p:nvSpPr>
          <p:cNvPr id="7" name="TextBox 6">
            <a:extLst>
              <a:ext uri="{FF2B5EF4-FFF2-40B4-BE49-F238E27FC236}">
                <a16:creationId xmlns:a16="http://schemas.microsoft.com/office/drawing/2014/main" id="{80051CB4-C1AE-0231-32CF-CBCF64ADE499}"/>
              </a:ext>
            </a:extLst>
          </p:cNvPr>
          <p:cNvSpPr txBox="1"/>
          <p:nvPr/>
        </p:nvSpPr>
        <p:spPr>
          <a:xfrm>
            <a:off x="838200" y="1905506"/>
            <a:ext cx="5491020"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Facts: </a:t>
            </a:r>
          </a:p>
          <a:p>
            <a:pPr marL="742950" lvl="1" indent="-285750">
              <a:buFont typeface="Arial" panose="020B0604020202020204" pitchFamily="34" charset="0"/>
              <a:buChar char="•"/>
            </a:pPr>
            <a:r>
              <a:rPr lang="en-US" sz="2400" dirty="0"/>
              <a:t>Company sells high end auto parts</a:t>
            </a:r>
          </a:p>
          <a:p>
            <a:pPr marL="742950" lvl="1" indent="-285750">
              <a:buFont typeface="Arial" panose="020B0604020202020204" pitchFamily="34" charset="0"/>
              <a:buChar char="•"/>
            </a:pPr>
            <a:r>
              <a:rPr lang="en-US" sz="2400" dirty="0"/>
              <a:t>Correlation between unemployment rate and credit loss</a:t>
            </a:r>
          </a:p>
          <a:p>
            <a:pPr marL="742950" lvl="1" indent="-285750">
              <a:buFont typeface="Arial" panose="020B0604020202020204" pitchFamily="34" charset="0"/>
              <a:buChar char="•"/>
            </a:pPr>
            <a:r>
              <a:rPr lang="en-US" sz="2400" dirty="0"/>
              <a:t>Support by a historical trend</a:t>
            </a:r>
          </a:p>
          <a:p>
            <a:pPr marL="742950" lvl="1" indent="-285750">
              <a:buFont typeface="Arial" panose="020B0604020202020204" pitchFamily="34" charset="0"/>
              <a:buChar char="•"/>
            </a:pPr>
            <a:r>
              <a:rPr lang="en-US" sz="2400" dirty="0"/>
              <a:t>Current unemployment is 7.0% and is expected to be 6.0% in the forecast period</a:t>
            </a:r>
            <a:endParaRPr lang="en-US" sz="2000" dirty="0"/>
          </a:p>
        </p:txBody>
      </p:sp>
      <p:graphicFrame>
        <p:nvGraphicFramePr>
          <p:cNvPr id="3" name="Table 4">
            <a:extLst>
              <a:ext uri="{FF2B5EF4-FFF2-40B4-BE49-F238E27FC236}">
                <a16:creationId xmlns:a16="http://schemas.microsoft.com/office/drawing/2014/main" id="{3F81A672-1E6D-AA6B-7364-F365B6215D1B}"/>
              </a:ext>
            </a:extLst>
          </p:cNvPr>
          <p:cNvGraphicFramePr>
            <a:graphicFrameLocks/>
          </p:cNvGraphicFramePr>
          <p:nvPr>
            <p:extLst>
              <p:ext uri="{D42A27DB-BD31-4B8C-83A1-F6EECF244321}">
                <p14:modId xmlns:p14="http://schemas.microsoft.com/office/powerpoint/2010/main" val="1688733727"/>
              </p:ext>
            </p:extLst>
          </p:nvPr>
        </p:nvGraphicFramePr>
        <p:xfrm>
          <a:off x="6475845" y="2358190"/>
          <a:ext cx="5186766" cy="2473325"/>
        </p:xfrm>
        <a:graphic>
          <a:graphicData uri="http://schemas.openxmlformats.org/drawingml/2006/table">
            <a:tbl>
              <a:tblPr firstRow="1" bandRow="1">
                <a:tableStyleId>{5C22544A-7EE6-4342-B048-85BDC9FD1C3A}</a:tableStyleId>
              </a:tblPr>
              <a:tblGrid>
                <a:gridCol w="1609432">
                  <a:extLst>
                    <a:ext uri="{9D8B030D-6E8A-4147-A177-3AD203B41FA5}">
                      <a16:colId xmlns:a16="http://schemas.microsoft.com/office/drawing/2014/main" val="2058125355"/>
                    </a:ext>
                  </a:extLst>
                </a:gridCol>
                <a:gridCol w="1852514">
                  <a:extLst>
                    <a:ext uri="{9D8B030D-6E8A-4147-A177-3AD203B41FA5}">
                      <a16:colId xmlns:a16="http://schemas.microsoft.com/office/drawing/2014/main" val="3036804070"/>
                    </a:ext>
                  </a:extLst>
                </a:gridCol>
                <a:gridCol w="1724820">
                  <a:extLst>
                    <a:ext uri="{9D8B030D-6E8A-4147-A177-3AD203B41FA5}">
                      <a16:colId xmlns:a16="http://schemas.microsoft.com/office/drawing/2014/main" val="664390277"/>
                    </a:ext>
                  </a:extLst>
                </a:gridCol>
              </a:tblGrid>
              <a:tr h="370840">
                <a:tc>
                  <a:txBody>
                    <a:bodyPr/>
                    <a:lstStyle/>
                    <a:p>
                      <a:pPr algn="l" fontAlgn="b"/>
                      <a:r>
                        <a:rPr lang="en-US" sz="2000" u="none" strike="noStrike" dirty="0">
                          <a:solidFill>
                            <a:schemeClr val="bg1"/>
                          </a:solidFill>
                          <a:effectLst/>
                        </a:rPr>
                        <a:t>Year</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Unemployment rate</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Cumulative loss experience</a:t>
                      </a:r>
                      <a:endParaRPr lang="en-US" sz="20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5130712"/>
                  </a:ext>
                </a:extLst>
              </a:tr>
              <a:tr h="370840">
                <a:tc>
                  <a:txBody>
                    <a:bodyPr/>
                    <a:lstStyle/>
                    <a:p>
                      <a:pPr algn="l" fontAlgn="b"/>
                      <a:r>
                        <a:rPr lang="en-US" sz="2000" b="1" u="none" strike="noStrike" dirty="0">
                          <a:effectLst/>
                        </a:rPr>
                        <a:t>Year-4</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3.50%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697206"/>
                  </a:ext>
                </a:extLst>
              </a:tr>
              <a:tr h="370840">
                <a:tc>
                  <a:txBody>
                    <a:bodyPr/>
                    <a:lstStyle/>
                    <a:p>
                      <a:pPr algn="l" fontAlgn="b"/>
                      <a:r>
                        <a:rPr lang="en-US" sz="2000" b="1" u="none" strike="noStrike" dirty="0">
                          <a:effectLst/>
                        </a:rPr>
                        <a:t>Year-3</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4.50%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9432488"/>
                  </a:ext>
                </a:extLst>
              </a:tr>
              <a:tr h="370840">
                <a:tc>
                  <a:txBody>
                    <a:bodyPr/>
                    <a:lstStyle/>
                    <a:p>
                      <a:pPr algn="l" fontAlgn="b"/>
                      <a:r>
                        <a:rPr lang="en-US" sz="2000" b="1" u="none" strike="noStrike" dirty="0">
                          <a:effectLst/>
                        </a:rPr>
                        <a:t>Year-2</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5.50%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544160"/>
                  </a:ext>
                </a:extLst>
              </a:tr>
              <a:tr h="370840">
                <a:tc>
                  <a:txBody>
                    <a:bodyPr/>
                    <a:lstStyle/>
                    <a:p>
                      <a:pPr algn="l" fontAlgn="b"/>
                      <a:r>
                        <a:rPr lang="en-US" sz="2000" b="1" u="none" strike="noStrike" dirty="0">
                          <a:effectLst/>
                        </a:rPr>
                        <a:t>Year-1</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6.00%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4.50%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3262251"/>
                  </a:ext>
                </a:extLst>
              </a:tr>
              <a:tr h="370840">
                <a:tc>
                  <a:txBody>
                    <a:bodyPr/>
                    <a:lstStyle/>
                    <a:p>
                      <a:pPr algn="l" fontAlgn="b"/>
                      <a:r>
                        <a:rPr lang="en-US" sz="2000" b="1" u="none" strike="noStrike" dirty="0">
                          <a:effectLst/>
                        </a:rPr>
                        <a:t>Year-0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7.00%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6980672"/>
                  </a:ext>
                </a:extLst>
              </a:tr>
            </a:tbl>
          </a:graphicData>
        </a:graphic>
      </p:graphicFrame>
    </p:spTree>
    <p:extLst>
      <p:ext uri="{BB962C8B-B14F-4D97-AF65-F5344CB8AC3E}">
        <p14:creationId xmlns:p14="http://schemas.microsoft.com/office/powerpoint/2010/main" val="224027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Example of the Discounted Cash Flow (DCF) Approach</a:t>
            </a:r>
          </a:p>
        </p:txBody>
      </p:sp>
      <p:sp>
        <p:nvSpPr>
          <p:cNvPr id="7" name="TextBox 6">
            <a:extLst>
              <a:ext uri="{FF2B5EF4-FFF2-40B4-BE49-F238E27FC236}">
                <a16:creationId xmlns:a16="http://schemas.microsoft.com/office/drawing/2014/main" id="{80051CB4-C1AE-0231-32CF-CBCF64ADE499}"/>
              </a:ext>
            </a:extLst>
          </p:cNvPr>
          <p:cNvSpPr txBox="1"/>
          <p:nvPr/>
        </p:nvSpPr>
        <p:spPr>
          <a:xfrm>
            <a:off x="719775" y="1507614"/>
            <a:ext cx="10484378"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Assumptions:</a:t>
            </a:r>
          </a:p>
          <a:p>
            <a:pPr marL="742950" lvl="1" indent="-285750">
              <a:buFont typeface="Arial" panose="020B0604020202020204" pitchFamily="34" charset="0"/>
              <a:buChar char="•"/>
            </a:pPr>
            <a:r>
              <a:rPr lang="en-US" sz="2400" dirty="0"/>
              <a:t>On January 1, 2018, Entity A invests in a debt security with a face amount of $10,000, a coupon interest rate of 4.5 percent, and a term of five years. Entity A classifies the security as held to maturity</a:t>
            </a:r>
          </a:p>
          <a:p>
            <a:pPr marL="742950" lvl="1" indent="-285750">
              <a:buFont typeface="Arial" panose="020B0604020202020204" pitchFamily="34" charset="0"/>
              <a:buChar char="•"/>
            </a:pPr>
            <a:r>
              <a:rPr lang="en-US" sz="2400" dirty="0"/>
              <a:t>Entity A has determined that it does not intend to sell the security and that it is not more likely than not that it will be required to sell the security</a:t>
            </a:r>
          </a:p>
          <a:p>
            <a:pPr marL="742950" lvl="1" indent="-285750">
              <a:buFont typeface="Arial" panose="020B0604020202020204" pitchFamily="34" charset="0"/>
              <a:buChar char="•"/>
            </a:pPr>
            <a:r>
              <a:rPr lang="en-US" sz="2400" dirty="0"/>
              <a:t>The issuer has undergone credit deterioration in 2018</a:t>
            </a:r>
          </a:p>
          <a:p>
            <a:pPr marL="742950" lvl="1" indent="-285750">
              <a:buFont typeface="Arial" panose="020B0604020202020204" pitchFamily="34" charset="0"/>
              <a:buChar char="•"/>
            </a:pPr>
            <a:r>
              <a:rPr lang="en-US" sz="2400" dirty="0"/>
              <a:t>Entity A has prepared the following cash flows analysis (next slide) of the amount it expects to collect from the security, using its single best estimate approach. To calculate the present value of the security, Entity A discounts the cash flows at 4.5 percent, the original effective interest rate on the security</a:t>
            </a:r>
          </a:p>
        </p:txBody>
      </p:sp>
    </p:spTree>
    <p:extLst>
      <p:ext uri="{BB962C8B-B14F-4D97-AF65-F5344CB8AC3E}">
        <p14:creationId xmlns:p14="http://schemas.microsoft.com/office/powerpoint/2010/main" val="411554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Example of the Discounted Cash Flow (DCF) Approach</a:t>
            </a:r>
          </a:p>
        </p:txBody>
      </p:sp>
      <p:graphicFrame>
        <p:nvGraphicFramePr>
          <p:cNvPr id="4" name="Table 4">
            <a:extLst>
              <a:ext uri="{FF2B5EF4-FFF2-40B4-BE49-F238E27FC236}">
                <a16:creationId xmlns:a16="http://schemas.microsoft.com/office/drawing/2014/main" id="{B63FF72D-8C76-7412-2FF1-9AE3F67AC2C4}"/>
              </a:ext>
            </a:extLst>
          </p:cNvPr>
          <p:cNvGraphicFramePr>
            <a:graphicFrameLocks/>
          </p:cNvGraphicFramePr>
          <p:nvPr>
            <p:extLst>
              <p:ext uri="{D42A27DB-BD31-4B8C-83A1-F6EECF244321}">
                <p14:modId xmlns:p14="http://schemas.microsoft.com/office/powerpoint/2010/main" val="2719025435"/>
              </p:ext>
            </p:extLst>
          </p:nvPr>
        </p:nvGraphicFramePr>
        <p:xfrm>
          <a:off x="715448" y="1808914"/>
          <a:ext cx="10761103" cy="3711575"/>
        </p:xfrm>
        <a:graphic>
          <a:graphicData uri="http://schemas.openxmlformats.org/drawingml/2006/table">
            <a:tbl>
              <a:tblPr firstRow="1" bandRow="1">
                <a:tableStyleId>{5C22544A-7EE6-4342-B048-85BDC9FD1C3A}</a:tableStyleId>
              </a:tblPr>
              <a:tblGrid>
                <a:gridCol w="1609432">
                  <a:extLst>
                    <a:ext uri="{9D8B030D-6E8A-4147-A177-3AD203B41FA5}">
                      <a16:colId xmlns:a16="http://schemas.microsoft.com/office/drawing/2014/main" val="2058125355"/>
                    </a:ext>
                  </a:extLst>
                </a:gridCol>
                <a:gridCol w="3050557">
                  <a:extLst>
                    <a:ext uri="{9D8B030D-6E8A-4147-A177-3AD203B41FA5}">
                      <a16:colId xmlns:a16="http://schemas.microsoft.com/office/drawing/2014/main" val="3036804070"/>
                    </a:ext>
                  </a:extLst>
                </a:gridCol>
                <a:gridCol w="3050557">
                  <a:extLst>
                    <a:ext uri="{9D8B030D-6E8A-4147-A177-3AD203B41FA5}">
                      <a16:colId xmlns:a16="http://schemas.microsoft.com/office/drawing/2014/main" val="664390277"/>
                    </a:ext>
                  </a:extLst>
                </a:gridCol>
                <a:gridCol w="3050557">
                  <a:extLst>
                    <a:ext uri="{9D8B030D-6E8A-4147-A177-3AD203B41FA5}">
                      <a16:colId xmlns:a16="http://schemas.microsoft.com/office/drawing/2014/main" val="3949558285"/>
                    </a:ext>
                  </a:extLst>
                </a:gridCol>
              </a:tblGrid>
              <a:tr h="370840">
                <a:tc>
                  <a:txBody>
                    <a:bodyPr/>
                    <a:lstStyle/>
                    <a:p>
                      <a:pPr algn="l" fontAlgn="b"/>
                      <a:r>
                        <a:rPr lang="en-US" sz="2000" u="none" strike="noStrike" dirty="0">
                          <a:solidFill>
                            <a:schemeClr val="bg1"/>
                          </a:solidFill>
                          <a:effectLst/>
                        </a:rPr>
                        <a:t>Year</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Contractual Cash Flows</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Cash Flows Expected at 12/31/18</a:t>
                      </a:r>
                      <a:endParaRPr lang="en-US" sz="20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u="none" strike="noStrike" dirty="0">
                          <a:solidFill>
                            <a:schemeClr val="bg1"/>
                          </a:solidFill>
                          <a:effectLst/>
                        </a:rPr>
                        <a:t>Decrease in Cash Flows</a:t>
                      </a:r>
                      <a:endParaRPr lang="en-US" sz="20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5130712"/>
                  </a:ext>
                </a:extLst>
              </a:tr>
              <a:tr h="370840">
                <a:tc>
                  <a:txBody>
                    <a:bodyPr/>
                    <a:lstStyle/>
                    <a:p>
                      <a:pPr algn="r" fontAlgn="b"/>
                      <a:r>
                        <a:rPr lang="en-US" sz="2000" b="1" u="none" strike="noStrike" dirty="0">
                          <a:effectLst/>
                        </a:rPr>
                        <a:t>2019</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697206"/>
                  </a:ext>
                </a:extLst>
              </a:tr>
              <a:tr h="370840">
                <a:tc>
                  <a:txBody>
                    <a:bodyPr/>
                    <a:lstStyle/>
                    <a:p>
                      <a:pPr algn="r" fontAlgn="b"/>
                      <a:r>
                        <a:rPr lang="en-US" sz="2000" b="1" u="none" strike="noStrike" dirty="0">
                          <a:effectLst/>
                        </a:rPr>
                        <a:t>2020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9432488"/>
                  </a:ext>
                </a:extLst>
              </a:tr>
              <a:tr h="370840">
                <a:tc>
                  <a:txBody>
                    <a:bodyPr/>
                    <a:lstStyle/>
                    <a:p>
                      <a:pPr algn="r" fontAlgn="b"/>
                      <a:r>
                        <a:rPr lang="en-US" sz="2000" b="1" u="none" strike="noStrike" dirty="0">
                          <a:effectLst/>
                        </a:rPr>
                        <a:t>2021</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544160"/>
                  </a:ext>
                </a:extLst>
              </a:tr>
              <a:tr h="370840">
                <a:tc>
                  <a:txBody>
                    <a:bodyPr/>
                    <a:lstStyle/>
                    <a:p>
                      <a:pPr algn="r" fontAlgn="b"/>
                      <a:r>
                        <a:rPr lang="en-US" sz="2000" b="1" u="none" strike="noStrike" dirty="0">
                          <a:effectLst/>
                        </a:rPr>
                        <a:t>2022</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3262251"/>
                  </a:ext>
                </a:extLst>
              </a:tr>
              <a:tr h="370840">
                <a:tc>
                  <a:txBody>
                    <a:bodyPr/>
                    <a:lstStyle/>
                    <a:p>
                      <a:pPr algn="r" fontAlgn="b"/>
                      <a:r>
                        <a:rPr lang="en-US" sz="2000" b="1" u="none" strike="noStrike" dirty="0">
                          <a:effectLst/>
                        </a:rPr>
                        <a:t>2023</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10,450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9,050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1,400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6980672"/>
                  </a:ext>
                </a:extLst>
              </a:tr>
              <a:tr h="370840">
                <a:tc>
                  <a:txBody>
                    <a:bodyPr/>
                    <a:lstStyle/>
                    <a:p>
                      <a:pPr algn="l" fontAlgn="b"/>
                      <a:r>
                        <a:rPr lang="en-US" sz="2000" b="1" u="none" strike="noStrike" dirty="0">
                          <a:effectLst/>
                        </a:rPr>
                        <a:t>Total Cash Flows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12,250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10,850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1,400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8012391"/>
                  </a:ext>
                </a:extLst>
              </a:tr>
              <a:tr h="370840">
                <a:tc>
                  <a:txBody>
                    <a:bodyPr/>
                    <a:lstStyle/>
                    <a:p>
                      <a:pPr algn="l" fontAlgn="b"/>
                      <a:r>
                        <a:rPr lang="en-US" sz="2000" b="1" u="none" strike="noStrike" dirty="0">
                          <a:effectLst/>
                        </a:rPr>
                        <a:t>Present Value of Cash Flows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8,880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1,120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1686754"/>
                  </a:ext>
                </a:extLst>
              </a:tr>
            </a:tbl>
          </a:graphicData>
        </a:graphic>
      </p:graphicFrame>
    </p:spTree>
    <p:extLst>
      <p:ext uri="{BB962C8B-B14F-4D97-AF65-F5344CB8AC3E}">
        <p14:creationId xmlns:p14="http://schemas.microsoft.com/office/powerpoint/2010/main" val="59698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Example of Applying the DCF Approach in Estimating Credit Losses</a:t>
            </a:r>
          </a:p>
        </p:txBody>
      </p:sp>
      <p:sp>
        <p:nvSpPr>
          <p:cNvPr id="7" name="TextBox 6">
            <a:extLst>
              <a:ext uri="{FF2B5EF4-FFF2-40B4-BE49-F238E27FC236}">
                <a16:creationId xmlns:a16="http://schemas.microsoft.com/office/drawing/2014/main" id="{80051CB4-C1AE-0231-32CF-CBCF64ADE499}"/>
              </a:ext>
            </a:extLst>
          </p:cNvPr>
          <p:cNvSpPr txBox="1"/>
          <p:nvPr/>
        </p:nvSpPr>
        <p:spPr>
          <a:xfrm>
            <a:off x="707900" y="1905506"/>
            <a:ext cx="10484378" cy="3046988"/>
          </a:xfrm>
          <a:prstGeom prst="rect">
            <a:avLst/>
          </a:prstGeom>
          <a:noFill/>
        </p:spPr>
        <p:txBody>
          <a:bodyPr wrap="square" rtlCol="0">
            <a:spAutoFit/>
          </a:bodyPr>
          <a:lstStyle/>
          <a:p>
            <a:r>
              <a:rPr lang="en-US" sz="2400" b="1" dirty="0"/>
              <a:t>The Journal Entry on January 1, 2019 would be:</a:t>
            </a:r>
          </a:p>
          <a:p>
            <a:pPr marL="285750" indent="-285750">
              <a:buFont typeface="Arial" panose="020B0604020202020204" pitchFamily="34" charset="0"/>
              <a:buChar char="•"/>
            </a:pPr>
            <a:endParaRPr lang="en-US" sz="2400" dirty="0"/>
          </a:p>
          <a:p>
            <a:pPr lvl="1"/>
            <a:r>
              <a:rPr lang="en-US" sz="2400" dirty="0"/>
              <a:t>					</a:t>
            </a:r>
            <a:r>
              <a:rPr lang="en-US" sz="2400" u="sng" dirty="0"/>
              <a:t>Debit</a:t>
            </a:r>
            <a:r>
              <a:rPr lang="en-US" sz="2400" dirty="0"/>
              <a:t>		</a:t>
            </a:r>
            <a:r>
              <a:rPr lang="en-US" sz="2400" u="sng" dirty="0"/>
              <a:t>Credit</a:t>
            </a:r>
          </a:p>
          <a:p>
            <a:pPr lvl="1"/>
            <a:r>
              <a:rPr lang="en-US" sz="2400" dirty="0"/>
              <a:t>Credit Loss Expense		$1,120</a:t>
            </a:r>
          </a:p>
          <a:p>
            <a:pPr lvl="2"/>
            <a:r>
              <a:rPr lang="en-US" sz="2400" dirty="0"/>
              <a:t>Allowance for Credit Loss			$1,120</a:t>
            </a:r>
          </a:p>
          <a:p>
            <a:endParaRPr lang="en-US" sz="2400" dirty="0"/>
          </a:p>
          <a:p>
            <a:r>
              <a:rPr lang="en-US" sz="2400" dirty="0"/>
              <a:t>The carrying amount of the HTM debt security at the date of acquisition would be $8,880.</a:t>
            </a:r>
          </a:p>
        </p:txBody>
      </p:sp>
    </p:spTree>
    <p:extLst>
      <p:ext uri="{BB962C8B-B14F-4D97-AF65-F5344CB8AC3E}">
        <p14:creationId xmlns:p14="http://schemas.microsoft.com/office/powerpoint/2010/main" val="2796644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a:bodyPr>
          <a:lstStyle/>
          <a:p>
            <a:r>
              <a:rPr lang="en-US" dirty="0"/>
              <a:t>Write-offs and Recoveries</a:t>
            </a:r>
          </a:p>
        </p:txBody>
      </p:sp>
      <p:sp>
        <p:nvSpPr>
          <p:cNvPr id="7" name="TextBox 6">
            <a:extLst>
              <a:ext uri="{FF2B5EF4-FFF2-40B4-BE49-F238E27FC236}">
                <a16:creationId xmlns:a16="http://schemas.microsoft.com/office/drawing/2014/main" id="{80051CB4-C1AE-0231-32CF-CBCF64ADE499}"/>
              </a:ext>
            </a:extLst>
          </p:cNvPr>
          <p:cNvSpPr txBox="1"/>
          <p:nvPr/>
        </p:nvSpPr>
        <p:spPr>
          <a:xfrm>
            <a:off x="853811" y="1494041"/>
            <a:ext cx="10484378" cy="4893647"/>
          </a:xfrm>
          <a:prstGeom prst="rect">
            <a:avLst/>
          </a:prstGeom>
          <a:noFill/>
        </p:spPr>
        <p:txBody>
          <a:bodyPr wrap="square" rtlCol="0">
            <a:spAutoFit/>
          </a:bodyPr>
          <a:lstStyle/>
          <a:p>
            <a:r>
              <a:rPr lang="en-US" sz="2400" b="1" dirty="0"/>
              <a:t>Recording write-offs:</a:t>
            </a:r>
          </a:p>
          <a:p>
            <a:pPr lvl="1"/>
            <a:r>
              <a:rPr lang="en-US" sz="2400" dirty="0"/>
              <a:t>					</a:t>
            </a:r>
            <a:r>
              <a:rPr lang="en-US" sz="2400" u="sng" dirty="0"/>
              <a:t>Debit</a:t>
            </a:r>
            <a:r>
              <a:rPr lang="en-US" sz="2400" dirty="0"/>
              <a:t>		</a:t>
            </a:r>
            <a:r>
              <a:rPr lang="en-US" sz="2400" u="sng" dirty="0"/>
              <a:t>Credit</a:t>
            </a:r>
          </a:p>
          <a:p>
            <a:pPr lvl="1"/>
            <a:r>
              <a:rPr lang="en-US" sz="2400" dirty="0"/>
              <a:t>Credit Loss Expense		$8,880</a:t>
            </a:r>
          </a:p>
          <a:p>
            <a:pPr lvl="1"/>
            <a:r>
              <a:rPr lang="en-US" sz="2400" dirty="0"/>
              <a:t>Allowance for Credit Loss 		$1,120</a:t>
            </a:r>
          </a:p>
          <a:p>
            <a:pPr lvl="2"/>
            <a:r>
              <a:rPr lang="en-US" sz="2400" dirty="0"/>
              <a:t>Asset						$10,000</a:t>
            </a:r>
          </a:p>
          <a:p>
            <a:pPr marL="285750" indent="-285750">
              <a:buFont typeface="Arial" panose="020B0604020202020204" pitchFamily="34" charset="0"/>
              <a:buChar char="•"/>
            </a:pPr>
            <a:endParaRPr lang="en-US" sz="2400" dirty="0"/>
          </a:p>
          <a:p>
            <a:r>
              <a:rPr lang="en-US" sz="2400" b="1" dirty="0"/>
              <a:t>Recording recoveries:</a:t>
            </a:r>
          </a:p>
          <a:p>
            <a:pPr lvl="1"/>
            <a:r>
              <a:rPr lang="en-US" sz="2400" dirty="0"/>
              <a:t>					</a:t>
            </a:r>
            <a:r>
              <a:rPr lang="en-US" sz="2400" u="sng" dirty="0"/>
              <a:t>Debit</a:t>
            </a:r>
            <a:r>
              <a:rPr lang="en-US" sz="2400" dirty="0"/>
              <a:t>		</a:t>
            </a:r>
            <a:r>
              <a:rPr lang="en-US" sz="2400" u="sng" dirty="0"/>
              <a:t>Credit</a:t>
            </a:r>
          </a:p>
          <a:p>
            <a:pPr lvl="1"/>
            <a:r>
              <a:rPr lang="en-US" sz="2400" dirty="0"/>
              <a:t>Cash				$5,000</a:t>
            </a:r>
          </a:p>
          <a:p>
            <a:pPr lvl="2"/>
            <a:r>
              <a:rPr lang="en-US" sz="2400" dirty="0"/>
              <a:t>Allowance for Credit Loss 			$5,000</a:t>
            </a:r>
          </a:p>
          <a:p>
            <a:pPr lvl="2"/>
            <a:r>
              <a:rPr lang="en-US" sz="2400" dirty="0"/>
              <a:t>OR</a:t>
            </a:r>
          </a:p>
          <a:p>
            <a:pPr lvl="2"/>
            <a:r>
              <a:rPr lang="en-US" sz="2400" dirty="0"/>
              <a:t>Credit Loss Expense 				$5,000</a:t>
            </a:r>
          </a:p>
          <a:p>
            <a:pPr lvl="2"/>
            <a:endParaRPr lang="en-US" sz="2400" dirty="0"/>
          </a:p>
        </p:txBody>
      </p:sp>
    </p:spTree>
    <p:extLst>
      <p:ext uri="{BB962C8B-B14F-4D97-AF65-F5344CB8AC3E}">
        <p14:creationId xmlns:p14="http://schemas.microsoft.com/office/powerpoint/2010/main" val="13591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Additional considerations related to CECL</a:t>
            </a:r>
          </a:p>
        </p:txBody>
      </p:sp>
      <p:sp>
        <p:nvSpPr>
          <p:cNvPr id="7" name="TextBox 6">
            <a:extLst>
              <a:ext uri="{FF2B5EF4-FFF2-40B4-BE49-F238E27FC236}">
                <a16:creationId xmlns:a16="http://schemas.microsoft.com/office/drawing/2014/main" id="{80051CB4-C1AE-0231-32CF-CBCF64ADE499}"/>
              </a:ext>
            </a:extLst>
          </p:cNvPr>
          <p:cNvSpPr txBox="1"/>
          <p:nvPr/>
        </p:nvSpPr>
        <p:spPr>
          <a:xfrm>
            <a:off x="853811" y="1905506"/>
            <a:ext cx="1048437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developing reasonable and supportable forecasts, the contractual term of the financial asset exceeds the forecast period, you would then revert to historical information for the remaining term</a:t>
            </a:r>
          </a:p>
          <a:p>
            <a:endParaRPr lang="en-US" sz="2400" dirty="0"/>
          </a:p>
          <a:p>
            <a:pPr marL="285750" indent="-285750">
              <a:buFont typeface="Arial" panose="020B0604020202020204" pitchFamily="34" charset="0"/>
              <a:buChar char="•"/>
            </a:pPr>
            <a:r>
              <a:rPr lang="en-US" sz="2400" dirty="0"/>
              <a:t>Collateral backed assets</a:t>
            </a:r>
          </a:p>
          <a:p>
            <a:pPr marL="742950" lvl="1" indent="-285750">
              <a:buFont typeface="Arial" panose="020B0604020202020204" pitchFamily="34" charset="0"/>
              <a:buChar char="•"/>
            </a:pPr>
            <a:r>
              <a:rPr lang="en-US" sz="2400" dirty="0"/>
              <a:t>Must evaluate FMV of the collateral each reporting period</a:t>
            </a:r>
          </a:p>
          <a:p>
            <a:pPr marL="742950" lvl="1" indent="-285750">
              <a:buFont typeface="Arial" panose="020B0604020202020204" pitchFamily="34" charset="0"/>
              <a:buChar char="•"/>
            </a:pPr>
            <a:r>
              <a:rPr lang="en-US" sz="2400" dirty="0"/>
              <a:t>Costs to sell, if foreclosure is probable</a:t>
            </a:r>
          </a:p>
          <a:p>
            <a:pPr marL="742950" lvl="1" indent="-285750">
              <a:buFont typeface="Arial" panose="020B0604020202020204" pitchFamily="34" charset="0"/>
              <a:buChar char="•"/>
            </a:pPr>
            <a:r>
              <a:rPr lang="en-US" sz="2400" dirty="0"/>
              <a:t>Other contractual considerations</a:t>
            </a:r>
          </a:p>
        </p:txBody>
      </p:sp>
    </p:spTree>
    <p:extLst>
      <p:ext uri="{BB962C8B-B14F-4D97-AF65-F5344CB8AC3E}">
        <p14:creationId xmlns:p14="http://schemas.microsoft.com/office/powerpoint/2010/main" val="282148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a:bodyPr>
          <a:lstStyle/>
          <a:p>
            <a:r>
              <a:rPr lang="en-US" dirty="0"/>
              <a:t>Who must adopt CECL?</a:t>
            </a:r>
          </a:p>
        </p:txBody>
      </p:sp>
      <p:sp>
        <p:nvSpPr>
          <p:cNvPr id="7" name="TextBox 6">
            <a:extLst>
              <a:ext uri="{FF2B5EF4-FFF2-40B4-BE49-F238E27FC236}">
                <a16:creationId xmlns:a16="http://schemas.microsoft.com/office/drawing/2014/main" id="{80051CB4-C1AE-0231-32CF-CBCF64ADE499}"/>
              </a:ext>
            </a:extLst>
          </p:cNvPr>
          <p:cNvSpPr txBox="1"/>
          <p:nvPr/>
        </p:nvSpPr>
        <p:spPr>
          <a:xfrm>
            <a:off x="731650" y="1611752"/>
            <a:ext cx="1048437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Entities issuing U.S. GAAP financial statements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CECL is not required for entities issuing financial statements using:</a:t>
            </a:r>
          </a:p>
          <a:p>
            <a:pPr marL="742950" lvl="1" indent="-285750">
              <a:buFont typeface="Arial" panose="020B0604020202020204" pitchFamily="34" charset="0"/>
              <a:buChar char="•"/>
            </a:pPr>
            <a:r>
              <a:rPr lang="en-US" sz="2400" dirty="0"/>
              <a:t>The cash, modified cash, or modified accrual basis of accounting</a:t>
            </a:r>
          </a:p>
          <a:p>
            <a:pPr marL="742950" lvl="1" indent="-285750">
              <a:buFont typeface="Arial" panose="020B0604020202020204" pitchFamily="34" charset="0"/>
              <a:buChar char="•"/>
            </a:pPr>
            <a:r>
              <a:rPr lang="en-US" sz="2400" dirty="0"/>
              <a:t>Entities issuing financial statements using the AICPA’s Financial Reporting Framework for Small and Medium-Sized Entities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b="1" dirty="0"/>
              <a:t>Please Note:</a:t>
            </a:r>
          </a:p>
          <a:p>
            <a:pPr marL="1200150" lvl="2" indent="-285750">
              <a:buFont typeface="Arial" panose="020B0604020202020204" pitchFamily="34" charset="0"/>
              <a:buChar char="•"/>
            </a:pPr>
            <a:r>
              <a:rPr lang="en-US" sz="2400" dirty="0"/>
              <a:t>The AICPA’s SME framework was created for small and medium-sized entities that do not need to present U.S. GAAP financial statements</a:t>
            </a:r>
          </a:p>
          <a:p>
            <a:pPr marL="1200150" lvl="2" indent="-285750">
              <a:buFont typeface="Arial" panose="020B0604020202020204" pitchFamily="34" charset="0"/>
              <a:buChar char="•"/>
            </a:pPr>
            <a:r>
              <a:rPr lang="en-US" sz="2400" dirty="0"/>
              <a:t>The AICPA’s SME framework does not apply to non-profits </a:t>
            </a:r>
          </a:p>
        </p:txBody>
      </p:sp>
    </p:spTree>
    <p:extLst>
      <p:ext uri="{BB962C8B-B14F-4D97-AF65-F5344CB8AC3E}">
        <p14:creationId xmlns:p14="http://schemas.microsoft.com/office/powerpoint/2010/main" val="332948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ASC 326</a:t>
            </a:r>
          </a:p>
        </p:txBody>
      </p:sp>
      <p:sp>
        <p:nvSpPr>
          <p:cNvPr id="6" name="Text Placeholder 5">
            <a:extLst>
              <a:ext uri="{FF2B5EF4-FFF2-40B4-BE49-F238E27FC236}">
                <a16:creationId xmlns:a16="http://schemas.microsoft.com/office/drawing/2014/main" id="{E06C42BB-A8C6-4109-9B94-7178D0DA9D58}"/>
              </a:ext>
            </a:extLst>
          </p:cNvPr>
          <p:cNvSpPr txBox="1">
            <a:spLocks/>
          </p:cNvSpPr>
          <p:nvPr/>
        </p:nvSpPr>
        <p:spPr>
          <a:xfrm>
            <a:off x="5712311" y="2434981"/>
            <a:ext cx="5610266" cy="19880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2800" i="1" dirty="0">
              <a:solidFill>
                <a:srgbClr val="3F4A75"/>
              </a:solidFill>
            </a:endParaRPr>
          </a:p>
        </p:txBody>
      </p:sp>
      <p:sp>
        <p:nvSpPr>
          <p:cNvPr id="2" name="TextBox 1">
            <a:extLst>
              <a:ext uri="{FF2B5EF4-FFF2-40B4-BE49-F238E27FC236}">
                <a16:creationId xmlns:a16="http://schemas.microsoft.com/office/drawing/2014/main" id="{D45545D9-A1DA-4DA8-89A0-99C51B61F870}"/>
              </a:ext>
            </a:extLst>
          </p:cNvPr>
          <p:cNvSpPr txBox="1"/>
          <p:nvPr/>
        </p:nvSpPr>
        <p:spPr>
          <a:xfrm>
            <a:off x="1045028" y="1587640"/>
            <a:ext cx="10308771"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Requires immediate recognition of estimated credit losses expected to occur over the remaining life of many financial assets   </a:t>
            </a:r>
          </a:p>
          <a:p>
            <a:pPr marL="342900" indent="-342900">
              <a:buFont typeface="Arial" panose="020B0604020202020204" pitchFamily="34" charset="0"/>
              <a:buChar char="•"/>
            </a:pPr>
            <a:r>
              <a:rPr lang="en-US" sz="2400" dirty="0"/>
              <a:t>Requires credit losses on most financial assets carried at amortized cost and certain other instruments </a:t>
            </a:r>
          </a:p>
          <a:p>
            <a:pPr marL="342900" indent="-342900">
              <a:buFont typeface="Arial" panose="020B0604020202020204" pitchFamily="34" charset="0"/>
              <a:buChar char="•"/>
            </a:pPr>
            <a:r>
              <a:rPr lang="en-US" sz="2400" dirty="0"/>
              <a:t>Requires the use of an expected credit loss model (referred to as the CECL model)</a:t>
            </a:r>
          </a:p>
          <a:p>
            <a:pPr marL="342900" indent="-342900">
              <a:buFont typeface="Arial" panose="020B0604020202020204" pitchFamily="34" charset="0"/>
              <a:buChar char="•"/>
            </a:pPr>
            <a:r>
              <a:rPr lang="en-US" sz="2400" dirty="0"/>
              <a:t>The initial measurement of expected credit losses, as well as any subsequent change in the estimate of expected credit losses, is recorded as a credit loss expense (or reversal) in the current period income statement </a:t>
            </a:r>
          </a:p>
          <a:p>
            <a:pPr marL="342900" indent="-342900">
              <a:buFont typeface="Arial" panose="020B0604020202020204" pitchFamily="34" charset="0"/>
              <a:buChar char="•"/>
            </a:pPr>
            <a:r>
              <a:rPr lang="en-US" sz="2400" dirty="0"/>
              <a:t>The objective of CECL is to provide financial statement users with an estimate of the net amount the entity expects to collect on those assets </a:t>
            </a:r>
          </a:p>
        </p:txBody>
      </p:sp>
    </p:spTree>
    <p:extLst>
      <p:ext uri="{BB962C8B-B14F-4D97-AF65-F5344CB8AC3E}">
        <p14:creationId xmlns:p14="http://schemas.microsoft.com/office/powerpoint/2010/main" val="446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E3CC-AC0D-0DBC-EB4C-77036B5CBFFA}"/>
              </a:ext>
            </a:extLst>
          </p:cNvPr>
          <p:cNvSpPr>
            <a:spLocks noGrp="1"/>
          </p:cNvSpPr>
          <p:nvPr>
            <p:ph type="title"/>
          </p:nvPr>
        </p:nvSpPr>
        <p:spPr/>
        <p:txBody>
          <a:bodyPr/>
          <a:lstStyle/>
          <a:p>
            <a:r>
              <a:rPr lang="en-US" dirty="0"/>
              <a:t>Management’s Assessment</a:t>
            </a:r>
          </a:p>
        </p:txBody>
      </p:sp>
      <p:sp>
        <p:nvSpPr>
          <p:cNvPr id="3" name="Content Placeholder 2">
            <a:extLst>
              <a:ext uri="{FF2B5EF4-FFF2-40B4-BE49-F238E27FC236}">
                <a16:creationId xmlns:a16="http://schemas.microsoft.com/office/drawing/2014/main" id="{47DB541E-06CD-3937-1A4F-5351951E3234}"/>
              </a:ext>
            </a:extLst>
          </p:cNvPr>
          <p:cNvSpPr>
            <a:spLocks noGrp="1"/>
          </p:cNvSpPr>
          <p:nvPr>
            <p:ph idx="1"/>
          </p:nvPr>
        </p:nvSpPr>
        <p:spPr>
          <a:xfrm>
            <a:off x="869423" y="1651224"/>
            <a:ext cx="10006265" cy="3864309"/>
          </a:xfrm>
        </p:spPr>
        <p:txBody>
          <a:bodyPr>
            <a:noAutofit/>
          </a:bodyPr>
          <a:lstStyle/>
          <a:p>
            <a:r>
              <a:rPr lang="en-US" sz="2400" dirty="0"/>
              <a:t>Identify assets within scope</a:t>
            </a:r>
          </a:p>
          <a:p>
            <a:pPr lvl="1"/>
            <a:r>
              <a:rPr lang="en-US" dirty="0"/>
              <a:t>Cash, accounts receivable and notes receivable</a:t>
            </a:r>
          </a:p>
          <a:p>
            <a:pPr lvl="1"/>
            <a:r>
              <a:rPr lang="en-US" dirty="0"/>
              <a:t>Most grants receivable are not included in scope</a:t>
            </a:r>
          </a:p>
          <a:p>
            <a:r>
              <a:rPr lang="en-US" sz="2400" dirty="0"/>
              <a:t>Consider pooling assets by common risk characteristics</a:t>
            </a:r>
          </a:p>
          <a:p>
            <a:r>
              <a:rPr lang="en-US" sz="2400" dirty="0"/>
              <a:t>Compile historical data, current information and forecasts for each asset pool</a:t>
            </a:r>
          </a:p>
          <a:p>
            <a:r>
              <a:rPr lang="en-US" sz="2400" dirty="0"/>
              <a:t>Calculate credit loss using appropriate model for each asset pool</a:t>
            </a:r>
          </a:p>
          <a:p>
            <a:r>
              <a:rPr lang="en-US" sz="2400" dirty="0"/>
              <a:t>If management determines the credit loss to be immaterial, an assessment still needs to be documented in memo.</a:t>
            </a:r>
          </a:p>
        </p:txBody>
      </p:sp>
    </p:spTree>
    <p:extLst>
      <p:ext uri="{BB962C8B-B14F-4D97-AF65-F5344CB8AC3E}">
        <p14:creationId xmlns:p14="http://schemas.microsoft.com/office/powerpoint/2010/main" val="166441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34EC-C3E2-ECF2-7E91-988EC2BCC718}"/>
              </a:ext>
            </a:extLst>
          </p:cNvPr>
          <p:cNvSpPr>
            <a:spLocks noGrp="1"/>
          </p:cNvSpPr>
          <p:nvPr>
            <p:ph type="title"/>
          </p:nvPr>
        </p:nvSpPr>
        <p:spPr/>
        <p:txBody>
          <a:bodyPr/>
          <a:lstStyle/>
          <a:p>
            <a:r>
              <a:rPr lang="en-US" dirty="0"/>
              <a:t>Management’s Assessment</a:t>
            </a:r>
          </a:p>
        </p:txBody>
      </p:sp>
      <p:sp>
        <p:nvSpPr>
          <p:cNvPr id="3" name="Content Placeholder 2">
            <a:extLst>
              <a:ext uri="{FF2B5EF4-FFF2-40B4-BE49-F238E27FC236}">
                <a16:creationId xmlns:a16="http://schemas.microsoft.com/office/drawing/2014/main" id="{2842150F-D66E-490A-D5E5-171DDF9331EF}"/>
              </a:ext>
            </a:extLst>
          </p:cNvPr>
          <p:cNvSpPr>
            <a:spLocks noGrp="1"/>
          </p:cNvSpPr>
          <p:nvPr>
            <p:ph idx="1"/>
          </p:nvPr>
        </p:nvSpPr>
        <p:spPr>
          <a:xfrm>
            <a:off x="869423" y="1662545"/>
            <a:ext cx="10006265" cy="3864309"/>
          </a:xfrm>
        </p:spPr>
        <p:txBody>
          <a:bodyPr>
            <a:normAutofit fontScale="25000" lnSpcReduction="20000"/>
          </a:bodyPr>
          <a:lstStyle/>
          <a:p>
            <a:r>
              <a:rPr lang="en-US" sz="9600" b="1" dirty="0"/>
              <a:t>Historical Data</a:t>
            </a:r>
          </a:p>
          <a:p>
            <a:pPr lvl="1"/>
            <a:r>
              <a:rPr lang="en-US" sz="9600" dirty="0"/>
              <a:t>Write-offs and recoveries</a:t>
            </a:r>
          </a:p>
          <a:p>
            <a:r>
              <a:rPr lang="en-US" sz="9600" b="1" dirty="0"/>
              <a:t>Current Information</a:t>
            </a:r>
          </a:p>
          <a:p>
            <a:pPr lvl="1"/>
            <a:r>
              <a:rPr lang="en-US" sz="9600" dirty="0"/>
              <a:t>Recent changes in customer mix </a:t>
            </a:r>
          </a:p>
          <a:p>
            <a:pPr lvl="1"/>
            <a:r>
              <a:rPr lang="en-US" sz="9600" dirty="0"/>
              <a:t>Current economic conditions</a:t>
            </a:r>
          </a:p>
          <a:p>
            <a:pPr lvl="1"/>
            <a:r>
              <a:rPr lang="en-US" sz="9600" dirty="0"/>
              <a:t>Anything else that stands out with an individual financial assets or pool of assets</a:t>
            </a:r>
          </a:p>
          <a:p>
            <a:r>
              <a:rPr lang="en-US" sz="9600" b="1" dirty="0"/>
              <a:t>Forecasts</a:t>
            </a:r>
          </a:p>
          <a:p>
            <a:pPr lvl="1"/>
            <a:r>
              <a:rPr lang="en-US" sz="9600" dirty="0"/>
              <a:t>Any projected changes that will affect financial assets</a:t>
            </a:r>
          </a:p>
          <a:p>
            <a:pPr lvl="1"/>
            <a:r>
              <a:rPr lang="en-US" sz="9600" dirty="0"/>
              <a:t>Evaluate the cost and benefit for preforming this analysis</a:t>
            </a:r>
          </a:p>
          <a:p>
            <a:endParaRPr lang="en-US" dirty="0"/>
          </a:p>
        </p:txBody>
      </p:sp>
    </p:spTree>
    <p:extLst>
      <p:ext uri="{BB962C8B-B14F-4D97-AF65-F5344CB8AC3E}">
        <p14:creationId xmlns:p14="http://schemas.microsoft.com/office/powerpoint/2010/main" val="130355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E3CC-AC0D-0DBC-EB4C-77036B5CBFFA}"/>
              </a:ext>
            </a:extLst>
          </p:cNvPr>
          <p:cNvSpPr>
            <a:spLocks noGrp="1"/>
          </p:cNvSpPr>
          <p:nvPr>
            <p:ph type="title"/>
          </p:nvPr>
        </p:nvSpPr>
        <p:spPr/>
        <p:txBody>
          <a:bodyPr/>
          <a:lstStyle/>
          <a:p>
            <a:r>
              <a:rPr lang="en-US" dirty="0"/>
              <a:t>Financial Statement Disclosures</a:t>
            </a:r>
          </a:p>
        </p:txBody>
      </p:sp>
      <p:sp>
        <p:nvSpPr>
          <p:cNvPr id="3" name="Content Placeholder 2">
            <a:extLst>
              <a:ext uri="{FF2B5EF4-FFF2-40B4-BE49-F238E27FC236}">
                <a16:creationId xmlns:a16="http://schemas.microsoft.com/office/drawing/2014/main" id="{47DB541E-06CD-3937-1A4F-5351951E3234}"/>
              </a:ext>
            </a:extLst>
          </p:cNvPr>
          <p:cNvSpPr>
            <a:spLocks noGrp="1"/>
          </p:cNvSpPr>
          <p:nvPr>
            <p:ph idx="1"/>
          </p:nvPr>
        </p:nvSpPr>
        <p:spPr/>
        <p:txBody>
          <a:bodyPr>
            <a:normAutofit/>
          </a:bodyPr>
          <a:lstStyle/>
          <a:p>
            <a:r>
              <a:rPr lang="en-US" sz="2400" b="1" dirty="0"/>
              <a:t>Policy footnote for each asset in scope</a:t>
            </a:r>
          </a:p>
          <a:p>
            <a:pPr lvl="1"/>
            <a:r>
              <a:rPr lang="en-US" dirty="0"/>
              <a:t>Credit quality indicators</a:t>
            </a:r>
          </a:p>
          <a:p>
            <a:pPr lvl="1"/>
            <a:r>
              <a:rPr lang="en-US" dirty="0"/>
              <a:t>How management monitors credit quality</a:t>
            </a:r>
          </a:p>
          <a:p>
            <a:pPr lvl="1"/>
            <a:r>
              <a:rPr lang="en-US" dirty="0"/>
              <a:t>Description of the past events, current conditions and forecasts that influenced management’s estimate</a:t>
            </a:r>
          </a:p>
          <a:p>
            <a:pPr lvl="1"/>
            <a:r>
              <a:rPr lang="en-US" dirty="0"/>
              <a:t>Nonaccrual policies</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08169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CA84-6F4D-8363-7FD4-B9067561BDFD}"/>
              </a:ext>
            </a:extLst>
          </p:cNvPr>
          <p:cNvSpPr>
            <a:spLocks noGrp="1"/>
          </p:cNvSpPr>
          <p:nvPr>
            <p:ph type="title"/>
          </p:nvPr>
        </p:nvSpPr>
        <p:spPr/>
        <p:txBody>
          <a:bodyPr/>
          <a:lstStyle/>
          <a:p>
            <a:r>
              <a:rPr lang="en-US" dirty="0"/>
              <a:t>Financial Statement Disclosures</a:t>
            </a:r>
          </a:p>
        </p:txBody>
      </p:sp>
      <p:sp>
        <p:nvSpPr>
          <p:cNvPr id="3" name="Content Placeholder 2">
            <a:extLst>
              <a:ext uri="{FF2B5EF4-FFF2-40B4-BE49-F238E27FC236}">
                <a16:creationId xmlns:a16="http://schemas.microsoft.com/office/drawing/2014/main" id="{C5945B75-45FD-48B6-CD8A-76F96BB2CA91}"/>
              </a:ext>
            </a:extLst>
          </p:cNvPr>
          <p:cNvSpPr>
            <a:spLocks noGrp="1"/>
          </p:cNvSpPr>
          <p:nvPr>
            <p:ph idx="1"/>
          </p:nvPr>
        </p:nvSpPr>
        <p:spPr/>
        <p:txBody>
          <a:bodyPr/>
          <a:lstStyle/>
          <a:p>
            <a:r>
              <a:rPr lang="en-US" sz="2400" b="1" dirty="0"/>
              <a:t>Allowance for credit losses </a:t>
            </a:r>
          </a:p>
          <a:p>
            <a:pPr lvl="1"/>
            <a:r>
              <a:rPr lang="en-US" dirty="0"/>
              <a:t>Roll forward by financial asset area</a:t>
            </a:r>
          </a:p>
          <a:p>
            <a:pPr lvl="2"/>
            <a:r>
              <a:rPr lang="en-US" sz="2400" dirty="0"/>
              <a:t>Beginning balance </a:t>
            </a:r>
          </a:p>
          <a:p>
            <a:pPr lvl="2"/>
            <a:r>
              <a:rPr lang="en-US" sz="2400" dirty="0"/>
              <a:t>Provision for expected credit losses</a:t>
            </a:r>
          </a:p>
          <a:p>
            <a:pPr lvl="2"/>
            <a:r>
              <a:rPr lang="en-US" sz="2400" dirty="0"/>
              <a:t>Write-offs</a:t>
            </a:r>
          </a:p>
          <a:p>
            <a:pPr lvl="2"/>
            <a:r>
              <a:rPr lang="en-US" sz="2400" dirty="0"/>
              <a:t>Recoveries</a:t>
            </a:r>
          </a:p>
          <a:p>
            <a:pPr lvl="2"/>
            <a:r>
              <a:rPr lang="en-US" sz="2400" dirty="0"/>
              <a:t>Ending balance</a:t>
            </a:r>
          </a:p>
          <a:p>
            <a:pPr lvl="1"/>
            <a:endParaRPr lang="en-US" dirty="0"/>
          </a:p>
          <a:p>
            <a:endParaRPr lang="en-US" dirty="0"/>
          </a:p>
        </p:txBody>
      </p:sp>
    </p:spTree>
    <p:extLst>
      <p:ext uri="{BB962C8B-B14F-4D97-AF65-F5344CB8AC3E}">
        <p14:creationId xmlns:p14="http://schemas.microsoft.com/office/powerpoint/2010/main" val="1642949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1D71-407E-D790-9386-73A57229FCF7}"/>
              </a:ext>
            </a:extLst>
          </p:cNvPr>
          <p:cNvSpPr>
            <a:spLocks noGrp="1"/>
          </p:cNvSpPr>
          <p:nvPr>
            <p:ph type="title"/>
          </p:nvPr>
        </p:nvSpPr>
        <p:spPr/>
        <p:txBody>
          <a:bodyPr/>
          <a:lstStyle/>
          <a:p>
            <a:r>
              <a:rPr lang="en-US" dirty="0"/>
              <a:t>Financial Statement Disclosures</a:t>
            </a:r>
          </a:p>
        </p:txBody>
      </p:sp>
      <p:sp>
        <p:nvSpPr>
          <p:cNvPr id="3" name="Content Placeholder 2">
            <a:extLst>
              <a:ext uri="{FF2B5EF4-FFF2-40B4-BE49-F238E27FC236}">
                <a16:creationId xmlns:a16="http://schemas.microsoft.com/office/drawing/2014/main" id="{438A3093-DC5B-F16E-DF6D-8BF578D3ABBC}"/>
              </a:ext>
            </a:extLst>
          </p:cNvPr>
          <p:cNvSpPr>
            <a:spLocks noGrp="1"/>
          </p:cNvSpPr>
          <p:nvPr>
            <p:ph idx="1"/>
          </p:nvPr>
        </p:nvSpPr>
        <p:spPr/>
        <p:txBody>
          <a:bodyPr>
            <a:normAutofit/>
          </a:bodyPr>
          <a:lstStyle/>
          <a:p>
            <a:r>
              <a:rPr lang="en-US" sz="2400" b="1" dirty="0"/>
              <a:t>Past due financial assets	</a:t>
            </a:r>
          </a:p>
          <a:p>
            <a:pPr lvl="1"/>
            <a:r>
              <a:rPr lang="en-US" dirty="0"/>
              <a:t>Does not apply to financial assets due in one year or less</a:t>
            </a:r>
          </a:p>
          <a:p>
            <a:pPr lvl="1"/>
            <a:r>
              <a:rPr lang="en-US" dirty="0"/>
              <a:t>Disclosure on when the entity considers financial assets to be past due</a:t>
            </a:r>
          </a:p>
          <a:p>
            <a:pPr lvl="1"/>
            <a:r>
              <a:rPr lang="en-US" dirty="0"/>
              <a:t>An analysis of the amortized cost basis for financial assets that are past due as of the reporting date by asset type</a:t>
            </a:r>
          </a:p>
        </p:txBody>
      </p:sp>
    </p:spTree>
    <p:extLst>
      <p:ext uri="{BB962C8B-B14F-4D97-AF65-F5344CB8AC3E}">
        <p14:creationId xmlns:p14="http://schemas.microsoft.com/office/powerpoint/2010/main" val="367517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5C98-199B-D6AA-0716-5557DB62879B}"/>
              </a:ext>
            </a:extLst>
          </p:cNvPr>
          <p:cNvSpPr>
            <a:spLocks noGrp="1"/>
          </p:cNvSpPr>
          <p:nvPr>
            <p:ph type="title"/>
          </p:nvPr>
        </p:nvSpPr>
        <p:spPr/>
        <p:txBody>
          <a:bodyPr/>
          <a:lstStyle/>
          <a:p>
            <a:r>
              <a:rPr lang="en-US" dirty="0"/>
              <a:t>Financial Statement Disclosures</a:t>
            </a:r>
          </a:p>
        </p:txBody>
      </p:sp>
      <p:sp>
        <p:nvSpPr>
          <p:cNvPr id="3" name="Content Placeholder 2">
            <a:extLst>
              <a:ext uri="{FF2B5EF4-FFF2-40B4-BE49-F238E27FC236}">
                <a16:creationId xmlns:a16="http://schemas.microsoft.com/office/drawing/2014/main" id="{3E777444-E9AA-21BA-C218-4EF9F4757F21}"/>
              </a:ext>
            </a:extLst>
          </p:cNvPr>
          <p:cNvSpPr>
            <a:spLocks noGrp="1"/>
          </p:cNvSpPr>
          <p:nvPr>
            <p:ph idx="1"/>
          </p:nvPr>
        </p:nvSpPr>
        <p:spPr/>
        <p:txBody>
          <a:bodyPr>
            <a:normAutofit lnSpcReduction="10000"/>
          </a:bodyPr>
          <a:lstStyle/>
          <a:p>
            <a:r>
              <a:rPr lang="en-US" sz="2400" b="1" dirty="0"/>
              <a:t>Nonaccrual status</a:t>
            </a:r>
          </a:p>
          <a:p>
            <a:pPr lvl="1"/>
            <a:r>
              <a:rPr lang="en-US" dirty="0"/>
              <a:t>Does not apply to financial assets due in one year or less</a:t>
            </a:r>
          </a:p>
          <a:p>
            <a:pPr lvl="1"/>
            <a:r>
              <a:rPr lang="en-US" dirty="0"/>
              <a:t>Amortized cost basis of financial assets at the beginning and end of the reporting period</a:t>
            </a:r>
          </a:p>
          <a:p>
            <a:pPr lvl="1"/>
            <a:r>
              <a:rPr lang="en-US" dirty="0"/>
              <a:t>Amount of interest income recognized during the period</a:t>
            </a:r>
          </a:p>
          <a:p>
            <a:pPr lvl="1"/>
            <a:r>
              <a:rPr lang="en-US" dirty="0"/>
              <a:t>Amortized cost basis of financial assets over 90 days past due, but not on nonaccrual status</a:t>
            </a:r>
          </a:p>
          <a:p>
            <a:pPr lvl="1"/>
            <a:r>
              <a:rPr lang="en-US" dirty="0"/>
              <a:t>Amortized cost basis of financial assets on nonaccrual status for which there is no allowance for credit loss </a:t>
            </a:r>
          </a:p>
          <a:p>
            <a:pPr lvl="1"/>
            <a:endParaRPr lang="en-US" dirty="0"/>
          </a:p>
        </p:txBody>
      </p:sp>
    </p:spTree>
    <p:extLst>
      <p:ext uri="{BB962C8B-B14F-4D97-AF65-F5344CB8AC3E}">
        <p14:creationId xmlns:p14="http://schemas.microsoft.com/office/powerpoint/2010/main" val="171155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E3CC-AC0D-0DBC-EB4C-77036B5CBFFA}"/>
              </a:ext>
            </a:extLst>
          </p:cNvPr>
          <p:cNvSpPr>
            <a:spLocks noGrp="1"/>
          </p:cNvSpPr>
          <p:nvPr>
            <p:ph type="title"/>
          </p:nvPr>
        </p:nvSpPr>
        <p:spPr/>
        <p:txBody>
          <a:bodyPr/>
          <a:lstStyle/>
          <a:p>
            <a:r>
              <a:rPr lang="en-US" dirty="0"/>
              <a:t>Financial Statement Disclosures</a:t>
            </a:r>
          </a:p>
        </p:txBody>
      </p:sp>
      <p:sp>
        <p:nvSpPr>
          <p:cNvPr id="3" name="Content Placeholder 2">
            <a:extLst>
              <a:ext uri="{FF2B5EF4-FFF2-40B4-BE49-F238E27FC236}">
                <a16:creationId xmlns:a16="http://schemas.microsoft.com/office/drawing/2014/main" id="{47DB541E-06CD-3937-1A4F-5351951E3234}"/>
              </a:ext>
            </a:extLst>
          </p:cNvPr>
          <p:cNvSpPr>
            <a:spLocks noGrp="1"/>
          </p:cNvSpPr>
          <p:nvPr>
            <p:ph idx="1"/>
          </p:nvPr>
        </p:nvSpPr>
        <p:spPr/>
        <p:txBody>
          <a:bodyPr>
            <a:normAutofit/>
          </a:bodyPr>
          <a:lstStyle/>
          <a:p>
            <a:r>
              <a:rPr lang="en-US" sz="2400" b="1" dirty="0"/>
              <a:t>Transition Disclosure (only in year of adoption)</a:t>
            </a:r>
          </a:p>
          <a:p>
            <a:pPr lvl="1"/>
            <a:r>
              <a:rPr lang="en-US" dirty="0"/>
              <a:t>Nature of the change in accounting principle </a:t>
            </a:r>
          </a:p>
          <a:p>
            <a:pPr lvl="1"/>
            <a:r>
              <a:rPr lang="en-US" dirty="0"/>
              <a:t>Method of applying the change</a:t>
            </a:r>
          </a:p>
          <a:p>
            <a:pPr lvl="1"/>
            <a:r>
              <a:rPr lang="en-US" dirty="0"/>
              <a:t>Effect on the balance sheet at the beginning of the first period presented</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27984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brandonsteiner.com/wp-content/uploads/2014/11/communicate.jpg">
            <a:extLst>
              <a:ext uri="{FF2B5EF4-FFF2-40B4-BE49-F238E27FC236}">
                <a16:creationId xmlns:a16="http://schemas.microsoft.com/office/drawing/2014/main" id="{4BC1DF47-EF42-6E1C-194D-F0929C8B820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2F4725-3B8C-74E9-E877-F8A32F4E3919}"/>
              </a:ext>
            </a:extLst>
          </p:cNvPr>
          <p:cNvSpPr txBox="1">
            <a:spLocks/>
          </p:cNvSpPr>
          <p:nvPr/>
        </p:nvSpPr>
        <p:spPr>
          <a:xfrm>
            <a:off x="4775200" y="1655762"/>
            <a:ext cx="6807200" cy="9604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dirty="0">
                <a:solidFill>
                  <a:srgbClr val="254061"/>
                </a:solidFill>
              </a:rPr>
              <a:t>Contact Information</a:t>
            </a:r>
          </a:p>
        </p:txBody>
      </p:sp>
      <p:cxnSp>
        <p:nvCxnSpPr>
          <p:cNvPr id="3" name="Straight Connector 2">
            <a:extLst>
              <a:ext uri="{FF2B5EF4-FFF2-40B4-BE49-F238E27FC236}">
                <a16:creationId xmlns:a16="http://schemas.microsoft.com/office/drawing/2014/main" id="{79664596-6973-01BB-AF4E-6E23A90052F4}"/>
              </a:ext>
            </a:extLst>
          </p:cNvPr>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DB189A-6ACC-6878-D846-5348D5FDAE35}"/>
              </a:ext>
            </a:extLst>
          </p:cNvPr>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5" name="Rectangle 4">
            <a:extLst>
              <a:ext uri="{FF2B5EF4-FFF2-40B4-BE49-F238E27FC236}">
                <a16:creationId xmlns:a16="http://schemas.microsoft.com/office/drawing/2014/main" id="{6EB1B7E8-B920-CF7D-B1DF-A34A3F93E810}"/>
              </a:ext>
            </a:extLst>
          </p:cNvPr>
          <p:cNvSpPr/>
          <p:nvPr/>
        </p:nvSpPr>
        <p:spPr>
          <a:xfrm>
            <a:off x="445267" y="5746636"/>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advise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6" name="TextBox 5">
            <a:extLst>
              <a:ext uri="{FF2B5EF4-FFF2-40B4-BE49-F238E27FC236}">
                <a16:creationId xmlns:a16="http://schemas.microsoft.com/office/drawing/2014/main" id="{932DD4E4-6DFB-07D3-C3AC-83969BD5EDCC}"/>
              </a:ext>
            </a:extLst>
          </p:cNvPr>
          <p:cNvSpPr txBox="1"/>
          <p:nvPr/>
        </p:nvSpPr>
        <p:spPr>
          <a:xfrm>
            <a:off x="264785" y="4405700"/>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7" name="Picture 6">
            <a:extLst>
              <a:ext uri="{FF2B5EF4-FFF2-40B4-BE49-F238E27FC236}">
                <a16:creationId xmlns:a16="http://schemas.microsoft.com/office/drawing/2014/main" id="{F77077A9-390F-6810-494A-AAB22ACD8A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447" y="3544267"/>
            <a:ext cx="2891008" cy="787520"/>
          </a:xfrm>
          <a:prstGeom prst="rect">
            <a:avLst/>
          </a:prstGeom>
        </p:spPr>
      </p:pic>
      <p:sp>
        <p:nvSpPr>
          <p:cNvPr id="8" name="TextBox 7">
            <a:extLst>
              <a:ext uri="{FF2B5EF4-FFF2-40B4-BE49-F238E27FC236}">
                <a16:creationId xmlns:a16="http://schemas.microsoft.com/office/drawing/2014/main" id="{4FBDA8E5-55AB-7DB4-9B85-5149E9BD941C}"/>
              </a:ext>
            </a:extLst>
          </p:cNvPr>
          <p:cNvSpPr txBox="1"/>
          <p:nvPr/>
        </p:nvSpPr>
        <p:spPr>
          <a:xfrm>
            <a:off x="4949262" y="3450092"/>
            <a:ext cx="4030383" cy="1261884"/>
          </a:xfrm>
          <a:prstGeom prst="rect">
            <a:avLst/>
          </a:prstGeom>
          <a:noFill/>
        </p:spPr>
        <p:txBody>
          <a:bodyPr wrap="square" rtlCol="0">
            <a:spAutoFit/>
          </a:bodyPr>
          <a:lstStyle/>
          <a:p>
            <a:r>
              <a:rPr lang="en-US" sz="2000" b="1" dirty="0"/>
              <a:t>Emily E. Arrigo, CPA</a:t>
            </a:r>
          </a:p>
          <a:p>
            <a:r>
              <a:rPr lang="en-US" sz="2000" dirty="0"/>
              <a:t>Assurance Manager</a:t>
            </a:r>
          </a:p>
          <a:p>
            <a:r>
              <a:rPr lang="en-US" dirty="0"/>
              <a:t>earrigo@hbecpa.com</a:t>
            </a:r>
          </a:p>
          <a:p>
            <a:r>
              <a:rPr lang="en-US" dirty="0"/>
              <a:t>(531) 530-2162</a:t>
            </a:r>
          </a:p>
        </p:txBody>
      </p:sp>
      <p:sp>
        <p:nvSpPr>
          <p:cNvPr id="9" name="Slide Number Placeholder 2">
            <a:extLst>
              <a:ext uri="{FF2B5EF4-FFF2-40B4-BE49-F238E27FC236}">
                <a16:creationId xmlns:a16="http://schemas.microsoft.com/office/drawing/2014/main" id="{52878E58-A95D-6F23-6562-93F63AD1AE97}"/>
              </a:ext>
            </a:extLst>
          </p:cNvPr>
          <p:cNvSpPr>
            <a:spLocks noGrp="1"/>
          </p:cNvSpPr>
          <p:nvPr>
            <p:ph type="sldNum" sz="quarter" idx="12"/>
          </p:nvPr>
        </p:nvSpPr>
        <p:spPr>
          <a:xfrm>
            <a:off x="8737600" y="6356352"/>
            <a:ext cx="2844800" cy="365125"/>
          </a:xfrm>
        </p:spPr>
        <p:txBody>
          <a:bodyPr/>
          <a:lstStyle/>
          <a:p>
            <a:fld id="{F1B41327-2B6F-4AF7-9E91-2931490A5173}" type="slidenum">
              <a:rPr lang="en-US" smtClean="0"/>
              <a:t>27</a:t>
            </a:fld>
            <a:endParaRPr lang="en-US" dirty="0"/>
          </a:p>
        </p:txBody>
      </p:sp>
      <p:pic>
        <p:nvPicPr>
          <p:cNvPr id="10" name="Picture 9">
            <a:extLst>
              <a:ext uri="{FF2B5EF4-FFF2-40B4-BE49-F238E27FC236}">
                <a16:creationId xmlns:a16="http://schemas.microsoft.com/office/drawing/2014/main" id="{8103122A-ADEB-433D-DF14-631B7647FEDC}"/>
              </a:ext>
            </a:extLst>
          </p:cNvPr>
          <p:cNvPicPr>
            <a:picLocks noChangeAspect="1"/>
          </p:cNvPicPr>
          <p:nvPr/>
        </p:nvPicPr>
        <p:blipFill>
          <a:blip r:embed="rId7" cstate="print">
            <a:extLst>
              <a:ext uri="{28A0092B-C50C-407E-A947-70E740481C1C}">
                <a14:useLocalDpi xmlns:a14="http://schemas.microsoft.com/office/drawing/2010/main" val="0"/>
              </a:ext>
            </a:extLst>
          </a:blip>
          <a:srcRect t="6465" b="6465"/>
          <a:stretch/>
        </p:blipFill>
        <p:spPr>
          <a:xfrm>
            <a:off x="3692235" y="3179264"/>
            <a:ext cx="1257027" cy="1532703"/>
          </a:xfrm>
          <a:prstGeom prst="rect">
            <a:avLst/>
          </a:prstGeom>
        </p:spPr>
      </p:pic>
      <p:sp>
        <p:nvSpPr>
          <p:cNvPr id="13" name="TextBox 12">
            <a:extLst>
              <a:ext uri="{FF2B5EF4-FFF2-40B4-BE49-F238E27FC236}">
                <a16:creationId xmlns:a16="http://schemas.microsoft.com/office/drawing/2014/main" id="{D44D1F49-C137-67CD-5312-360130C87B0E}"/>
              </a:ext>
            </a:extLst>
          </p:cNvPr>
          <p:cNvSpPr txBox="1"/>
          <p:nvPr/>
        </p:nvSpPr>
        <p:spPr>
          <a:xfrm>
            <a:off x="8784773" y="3505171"/>
            <a:ext cx="4030383" cy="1261884"/>
          </a:xfrm>
          <a:prstGeom prst="rect">
            <a:avLst/>
          </a:prstGeom>
          <a:noFill/>
        </p:spPr>
        <p:txBody>
          <a:bodyPr wrap="square" rtlCol="0">
            <a:spAutoFit/>
          </a:bodyPr>
          <a:lstStyle/>
          <a:p>
            <a:r>
              <a:rPr lang="en-US" sz="2000" b="1" dirty="0"/>
              <a:t>Zachary N. Fowler, CPA</a:t>
            </a:r>
          </a:p>
          <a:p>
            <a:r>
              <a:rPr lang="en-US" sz="2000" dirty="0"/>
              <a:t>Assurance Manager</a:t>
            </a:r>
          </a:p>
          <a:p>
            <a:r>
              <a:rPr lang="en-US" dirty="0"/>
              <a:t>zfowler@hbecpa.com</a:t>
            </a:r>
          </a:p>
          <a:p>
            <a:r>
              <a:rPr lang="en-US" dirty="0"/>
              <a:t>(402) 261-9643</a:t>
            </a:r>
          </a:p>
        </p:txBody>
      </p:sp>
      <p:pic>
        <p:nvPicPr>
          <p:cNvPr id="14" name="Picture 13">
            <a:extLst>
              <a:ext uri="{FF2B5EF4-FFF2-40B4-BE49-F238E27FC236}">
                <a16:creationId xmlns:a16="http://schemas.microsoft.com/office/drawing/2014/main" id="{9727F93A-D55E-CF49-EB27-90ACB6C1156D}"/>
              </a:ext>
            </a:extLst>
          </p:cNvPr>
          <p:cNvPicPr>
            <a:picLocks noChangeAspect="1"/>
          </p:cNvPicPr>
          <p:nvPr/>
        </p:nvPicPr>
        <p:blipFill>
          <a:blip r:embed="rId8" cstate="print">
            <a:extLst>
              <a:ext uri="{28A0092B-C50C-407E-A947-70E740481C1C}">
                <a14:useLocalDpi xmlns:a14="http://schemas.microsoft.com/office/drawing/2010/main" val="0"/>
              </a:ext>
            </a:extLst>
          </a:blip>
          <a:srcRect t="1252" b="1252"/>
          <a:stretch/>
        </p:blipFill>
        <p:spPr>
          <a:xfrm>
            <a:off x="7527746" y="3234343"/>
            <a:ext cx="1257027" cy="1532703"/>
          </a:xfrm>
          <a:prstGeom prst="rect">
            <a:avLst/>
          </a:prstGeom>
        </p:spPr>
      </p:pic>
    </p:spTree>
    <p:extLst>
      <p:ext uri="{BB962C8B-B14F-4D97-AF65-F5344CB8AC3E}">
        <p14:creationId xmlns:p14="http://schemas.microsoft.com/office/powerpoint/2010/main" val="107744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9A83-B6C2-719D-8C15-452A66FF56D5}"/>
              </a:ext>
            </a:extLst>
          </p:cNvPr>
          <p:cNvSpPr>
            <a:spLocks noGrp="1"/>
          </p:cNvSpPr>
          <p:nvPr>
            <p:ph type="title"/>
          </p:nvPr>
        </p:nvSpPr>
        <p:spPr/>
        <p:txBody>
          <a:bodyPr/>
          <a:lstStyle/>
          <a:p>
            <a:r>
              <a:rPr lang="en-US" dirty="0"/>
              <a:t>ASC 326 vs Previous Guidance</a:t>
            </a:r>
          </a:p>
        </p:txBody>
      </p:sp>
      <p:graphicFrame>
        <p:nvGraphicFramePr>
          <p:cNvPr id="4" name="Table 4">
            <a:extLst>
              <a:ext uri="{FF2B5EF4-FFF2-40B4-BE49-F238E27FC236}">
                <a16:creationId xmlns:a16="http://schemas.microsoft.com/office/drawing/2014/main" id="{B8C2A053-4478-9872-E41E-4EDD2AF552C9}"/>
              </a:ext>
            </a:extLst>
          </p:cNvPr>
          <p:cNvGraphicFramePr>
            <a:graphicFrameLocks noGrp="1"/>
          </p:cNvGraphicFramePr>
          <p:nvPr>
            <p:ph idx="1"/>
            <p:extLst>
              <p:ext uri="{D42A27DB-BD31-4B8C-83A1-F6EECF244321}">
                <p14:modId xmlns:p14="http://schemas.microsoft.com/office/powerpoint/2010/main" val="1241441507"/>
              </p:ext>
            </p:extLst>
          </p:nvPr>
        </p:nvGraphicFramePr>
        <p:xfrm>
          <a:off x="745587" y="1601099"/>
          <a:ext cx="10608213" cy="4028440"/>
        </p:xfrm>
        <a:graphic>
          <a:graphicData uri="http://schemas.openxmlformats.org/drawingml/2006/table">
            <a:tbl>
              <a:tblPr firstRow="1" bandRow="1">
                <a:tableStyleId>{5C22544A-7EE6-4342-B048-85BDC9FD1C3A}</a:tableStyleId>
              </a:tblPr>
              <a:tblGrid>
                <a:gridCol w="2152356">
                  <a:extLst>
                    <a:ext uri="{9D8B030D-6E8A-4147-A177-3AD203B41FA5}">
                      <a16:colId xmlns:a16="http://schemas.microsoft.com/office/drawing/2014/main" val="2058125355"/>
                    </a:ext>
                  </a:extLst>
                </a:gridCol>
                <a:gridCol w="4079630">
                  <a:extLst>
                    <a:ext uri="{9D8B030D-6E8A-4147-A177-3AD203B41FA5}">
                      <a16:colId xmlns:a16="http://schemas.microsoft.com/office/drawing/2014/main" val="3036804070"/>
                    </a:ext>
                  </a:extLst>
                </a:gridCol>
                <a:gridCol w="4376227">
                  <a:extLst>
                    <a:ext uri="{9D8B030D-6E8A-4147-A177-3AD203B41FA5}">
                      <a16:colId xmlns:a16="http://schemas.microsoft.com/office/drawing/2014/main" val="2528135489"/>
                    </a:ext>
                  </a:extLst>
                </a:gridCol>
              </a:tblGrid>
              <a:tr h="370840">
                <a:tc>
                  <a:txBody>
                    <a:bodyPr/>
                    <a:lstStyle/>
                    <a:p>
                      <a:endParaRPr lang="en-US" dirty="0"/>
                    </a:p>
                  </a:txBody>
                  <a:tcPr/>
                </a:tc>
                <a:tc>
                  <a:txBody>
                    <a:bodyPr/>
                    <a:lstStyle/>
                    <a:p>
                      <a:r>
                        <a:rPr lang="en-US" dirty="0"/>
                        <a:t>Previous GAAP</a:t>
                      </a:r>
                    </a:p>
                  </a:txBody>
                  <a:tcPr/>
                </a:tc>
                <a:tc>
                  <a:txBody>
                    <a:bodyPr/>
                    <a:lstStyle/>
                    <a:p>
                      <a:r>
                        <a:rPr lang="en-US" dirty="0"/>
                        <a:t>New CECL Model</a:t>
                      </a:r>
                    </a:p>
                  </a:txBody>
                  <a:tcPr/>
                </a:tc>
                <a:extLst>
                  <a:ext uri="{0D108BD9-81ED-4DB2-BD59-A6C34878D82A}">
                    <a16:rowId xmlns:a16="http://schemas.microsoft.com/office/drawing/2014/main" val="3335130712"/>
                  </a:ext>
                </a:extLst>
              </a:tr>
              <a:tr h="370840">
                <a:tc>
                  <a:txBody>
                    <a:bodyPr/>
                    <a:lstStyle/>
                    <a:p>
                      <a:r>
                        <a:rPr lang="en-US" b="1" dirty="0"/>
                        <a:t>When to recognize credit losses</a:t>
                      </a:r>
                    </a:p>
                  </a:txBody>
                  <a:tcPr/>
                </a:tc>
                <a:tc>
                  <a:txBody>
                    <a:bodyPr/>
                    <a:lstStyle/>
                    <a:p>
                      <a:r>
                        <a:rPr lang="en-US" dirty="0"/>
                        <a:t>When probable that loss has been incurred, generally subsequent to initial recognition of the asset</a:t>
                      </a:r>
                    </a:p>
                  </a:txBody>
                  <a:tcPr/>
                </a:tc>
                <a:tc>
                  <a:txBody>
                    <a:bodyPr/>
                    <a:lstStyle/>
                    <a:p>
                      <a:r>
                        <a:rPr lang="en-US" dirty="0"/>
                        <a:t>When losses are expected, in almost all cases upon initial recognition of the asset</a:t>
                      </a:r>
                    </a:p>
                  </a:txBody>
                  <a:tcPr/>
                </a:tc>
                <a:extLst>
                  <a:ext uri="{0D108BD9-81ED-4DB2-BD59-A6C34878D82A}">
                    <a16:rowId xmlns:a16="http://schemas.microsoft.com/office/drawing/2014/main" val="1251697206"/>
                  </a:ext>
                </a:extLst>
              </a:tr>
              <a:tr h="370840">
                <a:tc>
                  <a:txBody>
                    <a:bodyPr/>
                    <a:lstStyle/>
                    <a:p>
                      <a:r>
                        <a:rPr lang="en-US" b="1" dirty="0"/>
                        <a:t>Period to consider</a:t>
                      </a:r>
                    </a:p>
                  </a:txBody>
                  <a:tcPr/>
                </a:tc>
                <a:tc>
                  <a:txBody>
                    <a:bodyPr/>
                    <a:lstStyle/>
                    <a:p>
                      <a:r>
                        <a:rPr lang="en-US" dirty="0"/>
                        <a:t>Not an explicit input to incurred loss model</a:t>
                      </a:r>
                    </a:p>
                  </a:txBody>
                  <a:tcPr/>
                </a:tc>
                <a:tc>
                  <a:txBody>
                    <a:bodyPr/>
                    <a:lstStyle/>
                    <a:p>
                      <a:r>
                        <a:rPr lang="en-US" dirty="0"/>
                        <a:t>Contractual term</a:t>
                      </a:r>
                    </a:p>
                  </a:txBody>
                  <a:tcPr/>
                </a:tc>
                <a:extLst>
                  <a:ext uri="{0D108BD9-81ED-4DB2-BD59-A6C34878D82A}">
                    <a16:rowId xmlns:a16="http://schemas.microsoft.com/office/drawing/2014/main" val="3369432488"/>
                  </a:ext>
                </a:extLst>
              </a:tr>
              <a:tr h="370840">
                <a:tc>
                  <a:txBody>
                    <a:bodyPr/>
                    <a:lstStyle/>
                    <a:p>
                      <a:r>
                        <a:rPr lang="en-US" b="1" dirty="0"/>
                        <a:t>Information to consider</a:t>
                      </a:r>
                    </a:p>
                  </a:txBody>
                  <a:tcPr/>
                </a:tc>
                <a:tc>
                  <a:txBody>
                    <a:bodyPr/>
                    <a:lstStyle/>
                    <a:p>
                      <a:r>
                        <a:rPr lang="en-US" dirty="0"/>
                        <a:t>Historical loss and current economic conditions</a:t>
                      </a:r>
                    </a:p>
                  </a:txBody>
                  <a:tcPr/>
                </a:tc>
                <a:tc>
                  <a:txBody>
                    <a:bodyPr/>
                    <a:lstStyle/>
                    <a:p>
                      <a:r>
                        <a:rPr lang="en-US" dirty="0"/>
                        <a:t>Historical loss, current economic conditions, reasonable and supportable forecasts about future conditions (with reversion to historical information for future periods beyond those that can be reasonably forecast)</a:t>
                      </a:r>
                    </a:p>
                  </a:txBody>
                  <a:tcPr/>
                </a:tc>
                <a:extLst>
                  <a:ext uri="{0D108BD9-81ED-4DB2-BD59-A6C34878D82A}">
                    <a16:rowId xmlns:a16="http://schemas.microsoft.com/office/drawing/2014/main" val="2669544160"/>
                  </a:ext>
                </a:extLst>
              </a:tr>
              <a:tr h="370840">
                <a:tc>
                  <a:txBody>
                    <a:bodyPr/>
                    <a:lstStyle/>
                    <a:p>
                      <a:r>
                        <a:rPr lang="en-US" b="1" dirty="0"/>
                        <a:t>Unit of account</a:t>
                      </a:r>
                    </a:p>
                  </a:txBody>
                  <a:tcPr/>
                </a:tc>
                <a:tc>
                  <a:txBody>
                    <a:bodyPr/>
                    <a:lstStyle/>
                    <a:p>
                      <a:r>
                        <a:rPr lang="en-US" dirty="0"/>
                        <a:t>Pooling generally not required, but permitted</a:t>
                      </a:r>
                    </a:p>
                  </a:txBody>
                  <a:tcPr/>
                </a:tc>
                <a:tc>
                  <a:txBody>
                    <a:bodyPr/>
                    <a:lstStyle/>
                    <a:p>
                      <a:r>
                        <a:rPr lang="en-US" dirty="0"/>
                        <a:t>Pooling required when assets share similar risk characteristics</a:t>
                      </a:r>
                    </a:p>
                  </a:txBody>
                  <a:tcPr/>
                </a:tc>
                <a:extLst>
                  <a:ext uri="{0D108BD9-81ED-4DB2-BD59-A6C34878D82A}">
                    <a16:rowId xmlns:a16="http://schemas.microsoft.com/office/drawing/2014/main" val="3763262251"/>
                  </a:ext>
                </a:extLst>
              </a:tr>
            </a:tbl>
          </a:graphicData>
        </a:graphic>
      </p:graphicFrame>
    </p:spTree>
    <p:extLst>
      <p:ext uri="{BB962C8B-B14F-4D97-AF65-F5344CB8AC3E}">
        <p14:creationId xmlns:p14="http://schemas.microsoft.com/office/powerpoint/2010/main" val="265979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lstStyle/>
          <a:p>
            <a:r>
              <a:rPr lang="en-US" dirty="0"/>
              <a:t>Financial Asset Defined</a:t>
            </a:r>
          </a:p>
        </p:txBody>
      </p:sp>
      <p:sp>
        <p:nvSpPr>
          <p:cNvPr id="3" name="Content Placeholder 2">
            <a:extLst>
              <a:ext uri="{FF2B5EF4-FFF2-40B4-BE49-F238E27FC236}">
                <a16:creationId xmlns:a16="http://schemas.microsoft.com/office/drawing/2014/main" id="{CE5EBC35-FE28-5448-496B-FE9A4B755D5D}"/>
              </a:ext>
            </a:extLst>
          </p:cNvPr>
          <p:cNvSpPr>
            <a:spLocks noGrp="1"/>
          </p:cNvSpPr>
          <p:nvPr>
            <p:ph idx="1"/>
          </p:nvPr>
        </p:nvSpPr>
        <p:spPr>
          <a:xfrm>
            <a:off x="1108478" y="1786597"/>
            <a:ext cx="10006265" cy="3864309"/>
          </a:xfrm>
        </p:spPr>
        <p:txBody>
          <a:bodyPr>
            <a:noAutofit/>
          </a:bodyPr>
          <a:lstStyle/>
          <a:p>
            <a:pPr algn="l"/>
            <a:r>
              <a:rPr lang="en-US" sz="2400" b="0" i="0" u="none" strike="noStrike" baseline="0" dirty="0">
                <a:latin typeface="Calibri" panose="020F0502020204030204" pitchFamily="34" charset="0"/>
              </a:rPr>
              <a:t>Cash, evidence of an ownership interest in an entity, or a contract that conveys to one entity a right to do either of the following:</a:t>
            </a:r>
          </a:p>
          <a:p>
            <a:pPr lvl="1"/>
            <a:r>
              <a:rPr lang="en-US" b="0" i="0" u="none" strike="noStrike" baseline="0" dirty="0">
                <a:latin typeface="Calibri" panose="020F0502020204030204" pitchFamily="34" charset="0"/>
              </a:rPr>
              <a:t>Receive cash or another financial instrument from a second entity</a:t>
            </a:r>
          </a:p>
          <a:p>
            <a:pPr lvl="1"/>
            <a:r>
              <a:rPr lang="en-US" b="0" i="0" u="none" strike="noStrike" baseline="0" dirty="0">
                <a:latin typeface="Calibri" panose="020F0502020204030204" pitchFamily="34" charset="0"/>
              </a:rPr>
              <a:t>Exchange other financial instruments on potentially favorable terms with the second entity</a:t>
            </a:r>
            <a:endParaRPr lang="en-US" dirty="0"/>
          </a:p>
        </p:txBody>
      </p:sp>
    </p:spTree>
    <p:extLst>
      <p:ext uri="{BB962C8B-B14F-4D97-AF65-F5344CB8AC3E}">
        <p14:creationId xmlns:p14="http://schemas.microsoft.com/office/powerpoint/2010/main" val="138765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Financial Asset within the Scope of CECL</a:t>
            </a:r>
          </a:p>
        </p:txBody>
      </p:sp>
      <p:sp>
        <p:nvSpPr>
          <p:cNvPr id="3" name="Content Placeholder 2">
            <a:extLst>
              <a:ext uri="{FF2B5EF4-FFF2-40B4-BE49-F238E27FC236}">
                <a16:creationId xmlns:a16="http://schemas.microsoft.com/office/drawing/2014/main" id="{CE5EBC35-FE28-5448-496B-FE9A4B755D5D}"/>
              </a:ext>
            </a:extLst>
          </p:cNvPr>
          <p:cNvSpPr>
            <a:spLocks noGrp="1"/>
          </p:cNvSpPr>
          <p:nvPr>
            <p:ph idx="1"/>
          </p:nvPr>
        </p:nvSpPr>
        <p:spPr>
          <a:xfrm>
            <a:off x="771181" y="1471253"/>
            <a:ext cx="10582619" cy="4304984"/>
          </a:xfrm>
        </p:spPr>
        <p:txBody>
          <a:bodyPr numCol="2">
            <a:noAutofit/>
          </a:bodyPr>
          <a:lstStyle/>
          <a:p>
            <a:pPr algn="l">
              <a:lnSpc>
                <a:spcPct val="100000"/>
              </a:lnSpc>
            </a:pPr>
            <a:r>
              <a:rPr lang="en-US" sz="2400" b="0" i="0" u="none" strike="noStrike" baseline="0" dirty="0">
                <a:latin typeface="Calibri" panose="020F0502020204030204" pitchFamily="34" charset="0"/>
              </a:rPr>
              <a:t>Cash equivalents (i.e. CDs, money markets, etc.) </a:t>
            </a:r>
          </a:p>
          <a:p>
            <a:pPr algn="l">
              <a:lnSpc>
                <a:spcPct val="100000"/>
              </a:lnSpc>
            </a:pPr>
            <a:r>
              <a:rPr lang="en-US" sz="2400" b="0" i="0" u="none" strike="noStrike" baseline="0" dirty="0">
                <a:latin typeface="Calibri" panose="020F0502020204030204" pitchFamily="34" charset="0"/>
              </a:rPr>
              <a:t>Trade receivables and contract assets that result from revenue transactions </a:t>
            </a:r>
            <a:br>
              <a:rPr lang="en-US" sz="2400" b="0" i="0" u="none" strike="noStrike" baseline="0" dirty="0">
                <a:latin typeface="Calibri" panose="020F0502020204030204" pitchFamily="34" charset="0"/>
              </a:rPr>
            </a:br>
            <a:r>
              <a:rPr lang="en-US" sz="2400" b="0" i="0" u="none" strike="noStrike" baseline="0" dirty="0">
                <a:latin typeface="Calibri" panose="020F0502020204030204" pitchFamily="34" charset="0"/>
              </a:rPr>
              <a:t>or other income</a:t>
            </a:r>
          </a:p>
          <a:p>
            <a:pPr algn="l">
              <a:lnSpc>
                <a:spcPct val="100000"/>
              </a:lnSpc>
            </a:pPr>
            <a:r>
              <a:rPr lang="en-US" sz="2400" b="0" i="0" u="none" strike="noStrike" baseline="0" dirty="0">
                <a:latin typeface="Calibri" panose="020F0502020204030204" pitchFamily="34" charset="0"/>
              </a:rPr>
              <a:t>Loan Receivables/Notes Receivables </a:t>
            </a:r>
          </a:p>
          <a:p>
            <a:pPr>
              <a:lnSpc>
                <a:spcPct val="100000"/>
              </a:lnSpc>
            </a:pPr>
            <a:r>
              <a:rPr lang="en-US" sz="2400" b="0" i="0" u="none" strike="noStrike" baseline="0" dirty="0">
                <a:latin typeface="Calibri" panose="020F0502020204030204" pitchFamily="34" charset="0"/>
              </a:rPr>
              <a:t>Loans to officers and employees</a:t>
            </a:r>
          </a:p>
          <a:p>
            <a:pPr algn="l">
              <a:lnSpc>
                <a:spcPct val="100000"/>
              </a:lnSpc>
            </a:pPr>
            <a:r>
              <a:rPr lang="en-US" sz="2400" b="0" i="0" u="none" strike="noStrike" baseline="0" dirty="0">
                <a:latin typeface="Calibri" panose="020F0502020204030204" pitchFamily="34" charset="0"/>
              </a:rPr>
              <a:t>Held-to-maturity debt securities</a:t>
            </a:r>
          </a:p>
          <a:p>
            <a:pPr algn="l">
              <a:lnSpc>
                <a:spcPct val="100000"/>
              </a:lnSpc>
            </a:pPr>
            <a:r>
              <a:rPr lang="en-US" sz="2400" b="0" i="0" u="none" strike="noStrike" baseline="0" dirty="0">
                <a:latin typeface="Calibri" panose="020F0502020204030204" pitchFamily="34" charset="0"/>
              </a:rPr>
              <a:t>Receivables resulting from sales-type </a:t>
            </a:r>
            <a:br>
              <a:rPr lang="en-US" sz="2400" b="0" i="0" u="none" strike="noStrike" baseline="0" dirty="0">
                <a:latin typeface="Calibri" panose="020F0502020204030204" pitchFamily="34" charset="0"/>
              </a:rPr>
            </a:br>
            <a:r>
              <a:rPr lang="en-US" sz="2400" b="0" i="0" u="none" strike="noStrike" baseline="0" dirty="0">
                <a:latin typeface="Calibri" panose="020F0502020204030204" pitchFamily="34" charset="0"/>
              </a:rPr>
              <a:t>or direct financing leases</a:t>
            </a:r>
          </a:p>
          <a:p>
            <a:pPr algn="l">
              <a:lnSpc>
                <a:spcPct val="100000"/>
              </a:lnSpc>
            </a:pPr>
            <a:r>
              <a:rPr lang="en-US" sz="2400" b="0" i="0" u="none" strike="noStrike" baseline="0" dirty="0">
                <a:latin typeface="Calibri" panose="020F0502020204030204" pitchFamily="34" charset="0"/>
              </a:rPr>
              <a:t>Receivables that relate to repurchase agreements and securities lending agreements</a:t>
            </a:r>
          </a:p>
          <a:p>
            <a:pPr algn="l">
              <a:lnSpc>
                <a:spcPct val="100000"/>
              </a:lnSpc>
            </a:pPr>
            <a:r>
              <a:rPr lang="en-US" sz="2400" b="0" i="0" u="none" strike="noStrike" baseline="0" dirty="0">
                <a:latin typeface="Calibri" panose="020F0502020204030204" pitchFamily="34" charset="0"/>
              </a:rPr>
              <a:t>Receivable arising from time-share activities</a:t>
            </a:r>
          </a:p>
          <a:p>
            <a:pPr algn="l">
              <a:lnSpc>
                <a:spcPct val="100000"/>
              </a:lnSpc>
            </a:pPr>
            <a:r>
              <a:rPr lang="en-US" sz="2400" b="0" i="0" strike="noStrike" baseline="0" dirty="0">
                <a:latin typeface="Calibri" panose="020F0502020204030204" pitchFamily="34" charset="0"/>
              </a:rPr>
              <a:t>Loan commitments, standby letters of credit, financial guarantees, and other similar instruments</a:t>
            </a:r>
          </a:p>
          <a:p>
            <a:pPr algn="l">
              <a:lnSpc>
                <a:spcPct val="100000"/>
              </a:lnSpc>
            </a:pPr>
            <a:r>
              <a:rPr lang="en-US" sz="2400" b="0" i="0" u="none" strike="noStrike" baseline="0" dirty="0">
                <a:latin typeface="Calibri" panose="020F0502020204030204" pitchFamily="34" charset="0"/>
              </a:rPr>
              <a:t>All reinsurance recoverable, regardless or the measurement basis of those recoverable</a:t>
            </a:r>
            <a:endParaRPr lang="en-US" sz="2400" dirty="0"/>
          </a:p>
        </p:txBody>
      </p:sp>
    </p:spTree>
    <p:extLst>
      <p:ext uri="{BB962C8B-B14F-4D97-AF65-F5344CB8AC3E}">
        <p14:creationId xmlns:p14="http://schemas.microsoft.com/office/powerpoint/2010/main" val="389167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Financial Asset Outside the Scope of CECL</a:t>
            </a:r>
          </a:p>
        </p:txBody>
      </p:sp>
      <p:sp>
        <p:nvSpPr>
          <p:cNvPr id="3" name="Content Placeholder 2">
            <a:extLst>
              <a:ext uri="{FF2B5EF4-FFF2-40B4-BE49-F238E27FC236}">
                <a16:creationId xmlns:a16="http://schemas.microsoft.com/office/drawing/2014/main" id="{CE5EBC35-FE28-5448-496B-FE9A4B755D5D}"/>
              </a:ext>
            </a:extLst>
          </p:cNvPr>
          <p:cNvSpPr>
            <a:spLocks noGrp="1"/>
          </p:cNvSpPr>
          <p:nvPr>
            <p:ph idx="1"/>
          </p:nvPr>
        </p:nvSpPr>
        <p:spPr>
          <a:xfrm>
            <a:off x="771181" y="1495004"/>
            <a:ext cx="10582619" cy="4304984"/>
          </a:xfrm>
        </p:spPr>
        <p:txBody>
          <a:bodyPr>
            <a:noAutofit/>
          </a:bodyPr>
          <a:lstStyle/>
          <a:p>
            <a:pPr algn="l"/>
            <a:r>
              <a:rPr lang="en-US" sz="2400" b="0" i="0" u="none" strike="noStrike" baseline="0" dirty="0"/>
              <a:t>Trading and available-for-sale equity securities</a:t>
            </a:r>
          </a:p>
          <a:p>
            <a:pPr algn="l"/>
            <a:r>
              <a:rPr lang="en-US" sz="2400" b="0" i="0" u="none" strike="noStrike" baseline="0" dirty="0"/>
              <a:t>Equity securities without readily determinable fair values </a:t>
            </a:r>
          </a:p>
          <a:p>
            <a:r>
              <a:rPr lang="en-US" sz="2400" b="0" i="0" u="none" strike="noStrike" baseline="0" dirty="0"/>
              <a:t>Available-for-sale debt securities * </a:t>
            </a:r>
            <a:r>
              <a:rPr lang="en-US" sz="2400" i="1" dirty="0"/>
              <a:t>An exception does apply</a:t>
            </a:r>
          </a:p>
          <a:p>
            <a:r>
              <a:rPr lang="en-US" sz="2400" b="0" i="0" u="none" strike="noStrike" baseline="0" dirty="0"/>
              <a:t>Promises to give (pledges receivable) of a NFP entity </a:t>
            </a:r>
          </a:p>
          <a:p>
            <a:r>
              <a:rPr lang="en-US" sz="2400" b="0" i="0" u="none" strike="noStrike" baseline="0" dirty="0"/>
              <a:t>Loans and receivables between common-control entities</a:t>
            </a:r>
          </a:p>
          <a:p>
            <a:r>
              <a:rPr lang="en-US" sz="2400" b="0" i="0" u="none" strike="noStrike" baseline="0" dirty="0"/>
              <a:t>Receivable arising from operating leases accounted for by a lessor under ASC 842</a:t>
            </a:r>
            <a:endParaRPr lang="en-US" sz="2400" dirty="0"/>
          </a:p>
          <a:p>
            <a:pPr algn="l"/>
            <a:r>
              <a:rPr lang="en-US" sz="2400" b="0" i="0" u="none" strike="noStrike" baseline="0" dirty="0"/>
              <a:t>Loans to participants by defined contribution EBPs</a:t>
            </a:r>
          </a:p>
          <a:p>
            <a:pPr algn="l"/>
            <a:r>
              <a:rPr lang="en-US" sz="2400" b="0" i="0" u="none" strike="noStrike" baseline="0" dirty="0"/>
              <a:t>Policy loan receivables of an insurance agency </a:t>
            </a:r>
          </a:p>
        </p:txBody>
      </p:sp>
    </p:spTree>
    <p:extLst>
      <p:ext uri="{BB962C8B-B14F-4D97-AF65-F5344CB8AC3E}">
        <p14:creationId xmlns:p14="http://schemas.microsoft.com/office/powerpoint/2010/main" val="254934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a:bodyPr>
          <a:lstStyle/>
          <a:p>
            <a:r>
              <a:rPr lang="en-US" dirty="0"/>
              <a:t>Measuring Credit Losses-Pool Basis</a:t>
            </a:r>
          </a:p>
        </p:txBody>
      </p:sp>
      <p:sp>
        <p:nvSpPr>
          <p:cNvPr id="3" name="Content Placeholder 2">
            <a:extLst>
              <a:ext uri="{FF2B5EF4-FFF2-40B4-BE49-F238E27FC236}">
                <a16:creationId xmlns:a16="http://schemas.microsoft.com/office/drawing/2014/main" id="{CE5EBC35-FE28-5448-496B-FE9A4B755D5D}"/>
              </a:ext>
            </a:extLst>
          </p:cNvPr>
          <p:cNvSpPr>
            <a:spLocks noGrp="1"/>
          </p:cNvSpPr>
          <p:nvPr>
            <p:ph idx="1"/>
          </p:nvPr>
        </p:nvSpPr>
        <p:spPr>
          <a:xfrm>
            <a:off x="804690" y="1815637"/>
            <a:ext cx="10582619" cy="4304984"/>
          </a:xfrm>
        </p:spPr>
        <p:txBody>
          <a:bodyPr>
            <a:noAutofit/>
          </a:bodyPr>
          <a:lstStyle/>
          <a:p>
            <a:pPr algn="l"/>
            <a:r>
              <a:rPr lang="en-US" sz="2400" b="0" i="0" u="none" strike="noStrike" baseline="0" dirty="0">
                <a:solidFill>
                  <a:srgbClr val="333333"/>
                </a:solidFill>
                <a:latin typeface="Calibri" panose="020F0502020204030204" pitchFamily="34" charset="0"/>
              </a:rPr>
              <a:t>When measuring credit losses under CECL, financial assets that share similar risk characteristics should be evaluated on a collective (pool) basis, while financial assets that do not have similar risk characteristics must be evaluated individually</a:t>
            </a:r>
          </a:p>
          <a:p>
            <a:pPr marL="0" indent="0" algn="l">
              <a:buNone/>
            </a:pPr>
            <a:endParaRPr lang="en-US" sz="2400" b="0" i="0" u="none" strike="noStrike" baseline="0" dirty="0">
              <a:solidFill>
                <a:srgbClr val="333333"/>
              </a:solidFill>
              <a:latin typeface="Calibri" panose="020F0502020204030204" pitchFamily="34" charset="0"/>
            </a:endParaRPr>
          </a:p>
          <a:p>
            <a:pPr algn="l"/>
            <a:r>
              <a:rPr lang="en-US" sz="2400" dirty="0">
                <a:solidFill>
                  <a:srgbClr val="333333"/>
                </a:solidFill>
                <a:latin typeface="Calibri" panose="020F0502020204030204" pitchFamily="34" charset="0"/>
              </a:rPr>
              <a:t>Assets should be evaluated each reporting period to see if the previous treatment (pool or individual evaluation) remains appropriate</a:t>
            </a:r>
            <a:endParaRPr lang="en-US" sz="2400" dirty="0"/>
          </a:p>
        </p:txBody>
      </p:sp>
    </p:spTree>
    <p:extLst>
      <p:ext uri="{BB962C8B-B14F-4D97-AF65-F5344CB8AC3E}">
        <p14:creationId xmlns:p14="http://schemas.microsoft.com/office/powerpoint/2010/main" val="93488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fontScale="90000"/>
          </a:bodyPr>
          <a:lstStyle/>
          <a:p>
            <a:r>
              <a:rPr lang="en-US" dirty="0"/>
              <a:t>Measuring Credit Losses-Common Pooling Characteristics</a:t>
            </a:r>
          </a:p>
        </p:txBody>
      </p:sp>
      <p:sp>
        <p:nvSpPr>
          <p:cNvPr id="4" name="Content Placeholder 3">
            <a:extLst>
              <a:ext uri="{FF2B5EF4-FFF2-40B4-BE49-F238E27FC236}">
                <a16:creationId xmlns:a16="http://schemas.microsoft.com/office/drawing/2014/main" id="{A0761EA1-620D-BF36-205B-2B49FD7EF413}"/>
              </a:ext>
            </a:extLst>
          </p:cNvPr>
          <p:cNvSpPr>
            <a:spLocks noGrp="1"/>
          </p:cNvSpPr>
          <p:nvPr>
            <p:ph idx="1"/>
          </p:nvPr>
        </p:nvSpPr>
        <p:spPr>
          <a:xfrm>
            <a:off x="1111889" y="1663099"/>
            <a:ext cx="5306653" cy="4463280"/>
          </a:xfrm>
        </p:spPr>
        <p:txBody>
          <a:bodyPr>
            <a:normAutofit/>
          </a:bodyPr>
          <a:lstStyle/>
          <a:p>
            <a:r>
              <a:rPr lang="en-US" sz="2400" dirty="0"/>
              <a:t>Internal or External Credit Score or Rating</a:t>
            </a:r>
          </a:p>
          <a:p>
            <a:r>
              <a:rPr lang="en-US" sz="2400" dirty="0"/>
              <a:t>Risk Rating or classification</a:t>
            </a:r>
          </a:p>
          <a:p>
            <a:r>
              <a:rPr lang="en-US" sz="2400" dirty="0"/>
              <a:t>Financial asset type</a:t>
            </a:r>
          </a:p>
          <a:p>
            <a:r>
              <a:rPr lang="en-US" sz="2400" dirty="0"/>
              <a:t>Collateral type</a:t>
            </a:r>
          </a:p>
          <a:p>
            <a:r>
              <a:rPr lang="en-US" sz="2400" dirty="0"/>
              <a:t>Size</a:t>
            </a:r>
          </a:p>
          <a:p>
            <a:r>
              <a:rPr lang="en-US" sz="2400" dirty="0"/>
              <a:t>Effective interest rate</a:t>
            </a:r>
          </a:p>
        </p:txBody>
      </p:sp>
      <p:sp>
        <p:nvSpPr>
          <p:cNvPr id="5" name="Content Placeholder 3">
            <a:extLst>
              <a:ext uri="{FF2B5EF4-FFF2-40B4-BE49-F238E27FC236}">
                <a16:creationId xmlns:a16="http://schemas.microsoft.com/office/drawing/2014/main" id="{003D50E3-8B0A-8876-5B75-A13343F33BEB}"/>
              </a:ext>
            </a:extLst>
          </p:cNvPr>
          <p:cNvSpPr txBox="1">
            <a:spLocks/>
          </p:cNvSpPr>
          <p:nvPr/>
        </p:nvSpPr>
        <p:spPr>
          <a:xfrm>
            <a:off x="6418542" y="1663099"/>
            <a:ext cx="5306653" cy="446328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Term</a:t>
            </a:r>
          </a:p>
          <a:p>
            <a:r>
              <a:rPr lang="en-US" sz="2400" dirty="0"/>
              <a:t>Geographic location</a:t>
            </a:r>
          </a:p>
          <a:p>
            <a:r>
              <a:rPr lang="en-US" sz="2400" dirty="0"/>
              <a:t>Industry or borrower</a:t>
            </a:r>
          </a:p>
          <a:p>
            <a:r>
              <a:rPr lang="en-US" sz="2400" dirty="0"/>
              <a:t>Vintage</a:t>
            </a:r>
          </a:p>
          <a:p>
            <a:r>
              <a:rPr lang="en-US" sz="2400" dirty="0"/>
              <a:t>Historical or expected credit loss pattern</a:t>
            </a:r>
          </a:p>
          <a:p>
            <a:r>
              <a:rPr lang="en-US" sz="2400" dirty="0"/>
              <a:t>Reasonable and supportable forecast period</a:t>
            </a:r>
          </a:p>
        </p:txBody>
      </p:sp>
    </p:spTree>
    <p:extLst>
      <p:ext uri="{BB962C8B-B14F-4D97-AF65-F5344CB8AC3E}">
        <p14:creationId xmlns:p14="http://schemas.microsoft.com/office/powerpoint/2010/main" val="327185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6DC6-0251-A694-993D-4020B147C352}"/>
              </a:ext>
            </a:extLst>
          </p:cNvPr>
          <p:cNvSpPr>
            <a:spLocks noGrp="1"/>
          </p:cNvSpPr>
          <p:nvPr>
            <p:ph type="title"/>
          </p:nvPr>
        </p:nvSpPr>
        <p:spPr/>
        <p:txBody>
          <a:bodyPr>
            <a:normAutofit/>
          </a:bodyPr>
          <a:lstStyle/>
          <a:p>
            <a:r>
              <a:rPr lang="en-US" dirty="0"/>
              <a:t>Measuring Credit Losses</a:t>
            </a:r>
          </a:p>
        </p:txBody>
      </p:sp>
      <p:sp>
        <p:nvSpPr>
          <p:cNvPr id="3" name="Content Placeholder 2">
            <a:extLst>
              <a:ext uri="{FF2B5EF4-FFF2-40B4-BE49-F238E27FC236}">
                <a16:creationId xmlns:a16="http://schemas.microsoft.com/office/drawing/2014/main" id="{CE5EBC35-FE28-5448-496B-FE9A4B755D5D}"/>
              </a:ext>
            </a:extLst>
          </p:cNvPr>
          <p:cNvSpPr>
            <a:spLocks noGrp="1"/>
          </p:cNvSpPr>
          <p:nvPr>
            <p:ph idx="1"/>
          </p:nvPr>
        </p:nvSpPr>
        <p:spPr>
          <a:xfrm>
            <a:off x="771181" y="1661814"/>
            <a:ext cx="10582619" cy="4487595"/>
          </a:xfrm>
        </p:spPr>
        <p:txBody>
          <a:bodyPr>
            <a:noAutofit/>
          </a:bodyPr>
          <a:lstStyle/>
          <a:p>
            <a:pPr algn="l"/>
            <a:r>
              <a:rPr lang="en-US" sz="2400" b="0" i="0" u="none" strike="noStrike" baseline="0" dirty="0"/>
              <a:t>The ASU does not prescribe a specific methodology for measuring the allowance for expected credit losses</a:t>
            </a:r>
          </a:p>
          <a:p>
            <a:pPr marL="285750" indent="-285750">
              <a:buFont typeface="Arial" panose="020B0604020202020204" pitchFamily="34" charset="0"/>
              <a:buChar char="•"/>
            </a:pPr>
            <a:r>
              <a:rPr lang="en-US" sz="2400" dirty="0"/>
              <a:t>The ASU does require that an entity base its estimate on: </a:t>
            </a:r>
          </a:p>
          <a:p>
            <a:pPr marL="742950" lvl="1" indent="-285750">
              <a:buFont typeface="Arial" panose="020B0604020202020204" pitchFamily="34" charset="0"/>
              <a:buChar char="•"/>
            </a:pPr>
            <a:r>
              <a:rPr lang="en-US" dirty="0"/>
              <a:t>Available and relevant internal and/or external information about past events and historical loss experience with similar assets,</a:t>
            </a:r>
          </a:p>
          <a:p>
            <a:pPr marL="742950" lvl="1" indent="-285750">
              <a:buFont typeface="Arial" panose="020B0604020202020204" pitchFamily="34" charset="0"/>
              <a:buChar char="•"/>
            </a:pPr>
            <a:r>
              <a:rPr lang="en-US" dirty="0"/>
              <a:t>Current conditions, and</a:t>
            </a:r>
          </a:p>
          <a:p>
            <a:pPr marL="742950" lvl="1" indent="-285750">
              <a:buFont typeface="Arial" panose="020B0604020202020204" pitchFamily="34" charset="0"/>
              <a:buChar char="•"/>
            </a:pPr>
            <a:r>
              <a:rPr lang="en-US" dirty="0"/>
              <a:t>Reasonable and supportable forecasts that aﬀect the expected collectability of the reported amount of ﬁnancial assets</a:t>
            </a:r>
          </a:p>
          <a:p>
            <a:pPr algn="l"/>
            <a:endParaRPr lang="en-US" dirty="0"/>
          </a:p>
        </p:txBody>
      </p:sp>
    </p:spTree>
    <p:extLst>
      <p:ext uri="{BB962C8B-B14F-4D97-AF65-F5344CB8AC3E}">
        <p14:creationId xmlns:p14="http://schemas.microsoft.com/office/powerpoint/2010/main" val="80358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3013</Words>
  <Application>Microsoft Office PowerPoint</Application>
  <PresentationFormat>Widescreen</PresentationFormat>
  <Paragraphs>360</Paragraphs>
  <Slides>27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Century Gothic</vt:lpstr>
      <vt:lpstr>Office Theme</vt:lpstr>
      <vt:lpstr>Understanding ASU 2016-13 Requirements for Financial Instruments</vt:lpstr>
      <vt:lpstr>Overview of ASC 326</vt:lpstr>
      <vt:lpstr>ASC 326 vs Previous Guidance</vt:lpstr>
      <vt:lpstr>Financial Asset Defined</vt:lpstr>
      <vt:lpstr>Financial Asset within the Scope of CECL</vt:lpstr>
      <vt:lpstr>Financial Asset Outside the Scope of CECL</vt:lpstr>
      <vt:lpstr>Measuring Credit Losses-Pool Basis</vt:lpstr>
      <vt:lpstr>Measuring Credit Losses-Common Pooling Characteristics</vt:lpstr>
      <vt:lpstr>Measuring Credit Losses</vt:lpstr>
      <vt:lpstr>Measuring Credit Losses-Approaches</vt:lpstr>
      <vt:lpstr>Estimating Credit Losses – Aging Schedule</vt:lpstr>
      <vt:lpstr>Estimating Credit Losses – Loss Rate Method</vt:lpstr>
      <vt:lpstr>Application of Reasonable and Supportable Estimates – Roll Rate Method</vt:lpstr>
      <vt:lpstr>Example of the Discounted Cash Flow (DCF) Approach</vt:lpstr>
      <vt:lpstr>Example of the Discounted Cash Flow (DCF) Approach</vt:lpstr>
      <vt:lpstr>Example of Applying the DCF Approach in Estimating Credit Losses</vt:lpstr>
      <vt:lpstr>Write-offs and Recoveries</vt:lpstr>
      <vt:lpstr>Additional considerations related to CECL</vt:lpstr>
      <vt:lpstr>Who must adopt CECL?</vt:lpstr>
      <vt:lpstr>Management’s Assessment</vt:lpstr>
      <vt:lpstr>Management’s Assessment</vt:lpstr>
      <vt:lpstr>Financial Statement Disclosures</vt:lpstr>
      <vt:lpstr>Financial Statement Disclosures</vt:lpstr>
      <vt:lpstr>Financial Statement Disclosures</vt:lpstr>
      <vt:lpstr>Financial Statement Disclosures</vt:lpstr>
      <vt:lpstr>Financial Statement 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ANNE-MARIE E WILLIAMSON</cp:lastModifiedBy>
  <cp:revision>110</cp:revision>
  <cp:lastPrinted>2024-01-25T13:53:12Z</cp:lastPrinted>
  <dcterms:created xsi:type="dcterms:W3CDTF">2018-12-18T15:02:59Z</dcterms:created>
  <dcterms:modified xsi:type="dcterms:W3CDTF">2024-01-29T17:48:46Z</dcterms:modified>
</cp:coreProperties>
</file>