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328" r:id="rId3"/>
    <p:sldId id="335" r:id="rId4"/>
    <p:sldId id="336" r:id="rId5"/>
    <p:sldId id="339" r:id="rId6"/>
    <p:sldId id="337" r:id="rId7"/>
    <p:sldId id="343" r:id="rId8"/>
    <p:sldId id="338" r:id="rId9"/>
    <p:sldId id="340" r:id="rId10"/>
    <p:sldId id="341" r:id="rId11"/>
    <p:sldId id="342" r:id="rId12"/>
    <p:sldId id="315"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7A185"/>
    <a:srgbClr val="3F4A75"/>
    <a:srgbClr val="9395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9" autoAdjust="0"/>
    <p:restoredTop sz="91187" autoAdjust="0"/>
  </p:normalViewPr>
  <p:slideViewPr>
    <p:cSldViewPr snapToGrid="0">
      <p:cViewPr varScale="1">
        <p:scale>
          <a:sx n="99" d="100"/>
          <a:sy n="99" d="100"/>
        </p:scale>
        <p:origin x="84" y="312"/>
      </p:cViewPr>
      <p:guideLst/>
    </p:cSldViewPr>
  </p:slideViewPr>
  <p:notesTextViewPr>
    <p:cViewPr>
      <p:scale>
        <a:sx n="3" d="2"/>
        <a:sy n="3" d="2"/>
      </p:scale>
      <p:origin x="0" y="0"/>
    </p:cViewPr>
  </p:notesTextViewPr>
  <p:notesViewPr>
    <p:cSldViewPr snapToGrid="0">
      <p:cViewPr varScale="1">
        <p:scale>
          <a:sx n="53" d="100"/>
          <a:sy n="53" d="100"/>
        </p:scale>
        <p:origin x="199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06A9C3D-13CA-4497-AEE2-2C9D21BB2820}" type="datetimeFigureOut">
              <a:rPr lang="en-US" smtClean="0"/>
              <a:t>12/12/2023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10E7B3D-E1AD-4A68-B66D-F0D624FFFFA1}" type="slidenum">
              <a:rPr lang="en-US" smtClean="0"/>
              <a:t>‹#›</a:t>
            </a:fld>
            <a:endParaRPr lang="en-US"/>
          </a:p>
        </p:txBody>
      </p:sp>
    </p:spTree>
    <p:extLst>
      <p:ext uri="{BB962C8B-B14F-4D97-AF65-F5344CB8AC3E}">
        <p14:creationId xmlns:p14="http://schemas.microsoft.com/office/powerpoint/2010/main" val="2631844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C1909B8-B7D4-4AA8-B768-B640945EB2F6}" type="datetimeFigureOut">
              <a:rPr lang="en-US" smtClean="0"/>
              <a:t>12/12/2023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F7CAE86-BD2F-42DE-B720-40E106858311}" type="slidenum">
              <a:rPr lang="en-US" smtClean="0"/>
              <a:t>‹#›</a:t>
            </a:fld>
            <a:endParaRPr lang="en-US"/>
          </a:p>
        </p:txBody>
      </p:sp>
    </p:spTree>
    <p:extLst>
      <p:ext uri="{BB962C8B-B14F-4D97-AF65-F5344CB8AC3E}">
        <p14:creationId xmlns:p14="http://schemas.microsoft.com/office/powerpoint/2010/main" val="1112356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7CAE86-BD2F-42DE-B720-40E106858311}" type="slidenum">
              <a:rPr lang="en-US" smtClean="0"/>
              <a:t>1</a:t>
            </a:fld>
            <a:endParaRPr lang="en-US"/>
          </a:p>
        </p:txBody>
      </p:sp>
    </p:spTree>
    <p:extLst>
      <p:ext uri="{BB962C8B-B14F-4D97-AF65-F5344CB8AC3E}">
        <p14:creationId xmlns:p14="http://schemas.microsoft.com/office/powerpoint/2010/main" val="346588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F7CAE86-BD2F-42DE-B720-40E106858311}" type="slidenum">
              <a:rPr lang="en-US" smtClean="0"/>
              <a:t>10</a:t>
            </a:fld>
            <a:endParaRPr lang="en-US"/>
          </a:p>
        </p:txBody>
      </p:sp>
    </p:spTree>
    <p:extLst>
      <p:ext uri="{BB962C8B-B14F-4D97-AF65-F5344CB8AC3E}">
        <p14:creationId xmlns:p14="http://schemas.microsoft.com/office/powerpoint/2010/main" val="1646414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F7CAE86-BD2F-42DE-B720-40E106858311}" type="slidenum">
              <a:rPr lang="en-US" smtClean="0"/>
              <a:t>11</a:t>
            </a:fld>
            <a:endParaRPr lang="en-US"/>
          </a:p>
        </p:txBody>
      </p:sp>
    </p:spTree>
    <p:extLst>
      <p:ext uri="{BB962C8B-B14F-4D97-AF65-F5344CB8AC3E}">
        <p14:creationId xmlns:p14="http://schemas.microsoft.com/office/powerpoint/2010/main" val="720356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1DF9C2-7853-4168-836D-4280E38DF11D}" type="slidenum">
              <a:rPr lang="en-US" smtClean="0"/>
              <a:t>12</a:t>
            </a:fld>
            <a:endParaRPr lang="en-US"/>
          </a:p>
        </p:txBody>
      </p:sp>
    </p:spTree>
    <p:extLst>
      <p:ext uri="{BB962C8B-B14F-4D97-AF65-F5344CB8AC3E}">
        <p14:creationId xmlns:p14="http://schemas.microsoft.com/office/powerpoint/2010/main" val="1663210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F7CAE86-BD2F-42DE-B720-40E106858311}" type="slidenum">
              <a:rPr lang="en-US" smtClean="0"/>
              <a:t>2</a:t>
            </a:fld>
            <a:endParaRPr lang="en-US"/>
          </a:p>
        </p:txBody>
      </p:sp>
    </p:spTree>
    <p:extLst>
      <p:ext uri="{BB962C8B-B14F-4D97-AF65-F5344CB8AC3E}">
        <p14:creationId xmlns:p14="http://schemas.microsoft.com/office/powerpoint/2010/main" val="2098223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F7CAE86-BD2F-42DE-B720-40E106858311}" type="slidenum">
              <a:rPr lang="en-US" smtClean="0"/>
              <a:t>3</a:t>
            </a:fld>
            <a:endParaRPr lang="en-US"/>
          </a:p>
        </p:txBody>
      </p:sp>
    </p:spTree>
    <p:extLst>
      <p:ext uri="{BB962C8B-B14F-4D97-AF65-F5344CB8AC3E}">
        <p14:creationId xmlns:p14="http://schemas.microsoft.com/office/powerpoint/2010/main" val="3370579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F7CAE86-BD2F-42DE-B720-40E106858311}" type="slidenum">
              <a:rPr lang="en-US" smtClean="0"/>
              <a:t>4</a:t>
            </a:fld>
            <a:endParaRPr lang="en-US"/>
          </a:p>
        </p:txBody>
      </p:sp>
    </p:spTree>
    <p:extLst>
      <p:ext uri="{BB962C8B-B14F-4D97-AF65-F5344CB8AC3E}">
        <p14:creationId xmlns:p14="http://schemas.microsoft.com/office/powerpoint/2010/main" val="3142940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F7CAE86-BD2F-42DE-B720-40E106858311}" type="slidenum">
              <a:rPr lang="en-US" smtClean="0"/>
              <a:t>5</a:t>
            </a:fld>
            <a:endParaRPr lang="en-US"/>
          </a:p>
        </p:txBody>
      </p:sp>
    </p:spTree>
    <p:extLst>
      <p:ext uri="{BB962C8B-B14F-4D97-AF65-F5344CB8AC3E}">
        <p14:creationId xmlns:p14="http://schemas.microsoft.com/office/powerpoint/2010/main" val="1612043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F7CAE86-BD2F-42DE-B720-40E106858311}" type="slidenum">
              <a:rPr lang="en-US" smtClean="0"/>
              <a:t>6</a:t>
            </a:fld>
            <a:endParaRPr lang="en-US"/>
          </a:p>
        </p:txBody>
      </p:sp>
    </p:spTree>
    <p:extLst>
      <p:ext uri="{BB962C8B-B14F-4D97-AF65-F5344CB8AC3E}">
        <p14:creationId xmlns:p14="http://schemas.microsoft.com/office/powerpoint/2010/main" val="2400676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F7CAE86-BD2F-42DE-B720-40E106858311}" type="slidenum">
              <a:rPr lang="en-US" smtClean="0"/>
              <a:t>7</a:t>
            </a:fld>
            <a:endParaRPr lang="en-US"/>
          </a:p>
        </p:txBody>
      </p:sp>
    </p:spTree>
    <p:extLst>
      <p:ext uri="{BB962C8B-B14F-4D97-AF65-F5344CB8AC3E}">
        <p14:creationId xmlns:p14="http://schemas.microsoft.com/office/powerpoint/2010/main" val="488645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F7CAE86-BD2F-42DE-B720-40E106858311}" type="slidenum">
              <a:rPr lang="en-US" smtClean="0"/>
              <a:t>8</a:t>
            </a:fld>
            <a:endParaRPr lang="en-US"/>
          </a:p>
        </p:txBody>
      </p:sp>
    </p:spTree>
    <p:extLst>
      <p:ext uri="{BB962C8B-B14F-4D97-AF65-F5344CB8AC3E}">
        <p14:creationId xmlns:p14="http://schemas.microsoft.com/office/powerpoint/2010/main" val="2003916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F7CAE86-BD2F-42DE-B720-40E106858311}" type="slidenum">
              <a:rPr lang="en-US" smtClean="0"/>
              <a:t>9</a:t>
            </a:fld>
            <a:endParaRPr lang="en-US"/>
          </a:p>
        </p:txBody>
      </p:sp>
    </p:spTree>
    <p:extLst>
      <p:ext uri="{BB962C8B-B14F-4D97-AF65-F5344CB8AC3E}">
        <p14:creationId xmlns:p14="http://schemas.microsoft.com/office/powerpoint/2010/main" val="142668876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6234" y="-394717"/>
            <a:ext cx="12209183" cy="8139454"/>
          </a:xfrm>
          <a:prstGeom prst="rect">
            <a:avLst/>
          </a:prstGeom>
          <a:noFill/>
        </p:spPr>
      </p:pic>
      <p:sp>
        <p:nvSpPr>
          <p:cNvPr id="2" name="Title 1"/>
          <p:cNvSpPr>
            <a:spLocks noGrp="1"/>
          </p:cNvSpPr>
          <p:nvPr>
            <p:ph type="ctrTitle" hasCustomPrompt="1"/>
          </p:nvPr>
        </p:nvSpPr>
        <p:spPr>
          <a:xfrm>
            <a:off x="6418135" y="3743349"/>
            <a:ext cx="5164265" cy="1236664"/>
          </a:xfrm>
        </p:spPr>
        <p:txBody>
          <a:bodyPr anchor="b">
            <a:noAutofit/>
          </a:bodyPr>
          <a:lstStyle>
            <a:lvl1pPr algn="l">
              <a:defRPr sz="5400" b="1">
                <a:solidFill>
                  <a:srgbClr val="3F4A75"/>
                </a:solidFill>
                <a:latin typeface="Century Gothic" panose="020B0502020202020204" pitchFamily="34" charset="0"/>
              </a:defRPr>
            </a:lvl1pPr>
          </a:lstStyle>
          <a:p>
            <a:r>
              <a:rPr lang="en-US" dirty="0"/>
              <a:t>CLICK TO EDIT MASTER TITLE STYLE</a:t>
            </a:r>
          </a:p>
        </p:txBody>
      </p:sp>
      <p:sp>
        <p:nvSpPr>
          <p:cNvPr id="23" name="Text Placeholder 2"/>
          <p:cNvSpPr>
            <a:spLocks noGrp="1"/>
          </p:cNvSpPr>
          <p:nvPr>
            <p:ph type="body" idx="1" hasCustomPrompt="1"/>
          </p:nvPr>
        </p:nvSpPr>
        <p:spPr>
          <a:xfrm>
            <a:off x="6418134" y="5376520"/>
            <a:ext cx="5092021" cy="445669"/>
          </a:xfrm>
        </p:spPr>
        <p:txBody>
          <a:bodyPr>
            <a:noAutofit/>
          </a:bodyPr>
          <a:lstStyle>
            <a:lvl1pPr marL="0" indent="0" algn="l">
              <a:buNone/>
              <a:defRPr sz="2800" b="1">
                <a:solidFill>
                  <a:srgbClr val="3F4A75"/>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4" name="Date Placeholder 23"/>
          <p:cNvSpPr>
            <a:spLocks noGrp="1"/>
          </p:cNvSpPr>
          <p:nvPr>
            <p:ph type="dt" sz="half" idx="10"/>
          </p:nvPr>
        </p:nvSpPr>
        <p:spPr/>
        <p:txBody>
          <a:bodyPr/>
          <a:lstStyle/>
          <a:p>
            <a:fld id="{C68A4F93-D1E3-45F2-A99A-4899D37538E3}" type="datetimeFigureOut">
              <a:rPr lang="en-US" smtClean="0"/>
              <a:t>12/12/2023</a:t>
            </a:fld>
            <a:endParaRPr lang="en-US"/>
          </a:p>
        </p:txBody>
      </p:sp>
      <p:sp>
        <p:nvSpPr>
          <p:cNvPr id="25" name="Footer Placeholder 24"/>
          <p:cNvSpPr>
            <a:spLocks noGrp="1"/>
          </p:cNvSpPr>
          <p:nvPr>
            <p:ph type="ftr" sz="quarter" idx="11"/>
          </p:nvPr>
        </p:nvSpPr>
        <p:spPr/>
        <p:txBody>
          <a:bodyPr/>
          <a:lstStyle/>
          <a:p>
            <a:endParaRPr lang="en-US"/>
          </a:p>
        </p:txBody>
      </p:sp>
      <p:sp>
        <p:nvSpPr>
          <p:cNvPr id="26" name="Slide Number Placeholder 25"/>
          <p:cNvSpPr>
            <a:spLocks noGrp="1"/>
          </p:cNvSpPr>
          <p:nvPr>
            <p:ph type="sldNum" sz="quarter" idx="12"/>
          </p:nvPr>
        </p:nvSpPr>
        <p:spPr/>
        <p:txBody>
          <a:bodyPr/>
          <a:lstStyle>
            <a:lvl1pPr>
              <a:defRPr>
                <a:solidFill>
                  <a:schemeClr val="bg1"/>
                </a:solidFill>
              </a:defRPr>
            </a:lvl1pPr>
          </a:lstStyle>
          <a:p>
            <a:fld id="{44A8031B-20CB-41F1-9717-940801FC498A}" type="slidenum">
              <a:rPr lang="en-US" smtClean="0"/>
              <a:pPr/>
              <a:t>‹#›</a:t>
            </a:fld>
            <a:endParaRPr lang="en-US"/>
          </a:p>
        </p:txBody>
      </p:sp>
      <p:sp>
        <p:nvSpPr>
          <p:cNvPr id="15" name="Rectangle 14"/>
          <p:cNvSpPr/>
          <p:nvPr userDrawn="1"/>
        </p:nvSpPr>
        <p:spPr>
          <a:xfrm>
            <a:off x="6221047" y="-6708"/>
            <a:ext cx="5970953" cy="2177340"/>
          </a:xfrm>
          <a:prstGeom prst="rect">
            <a:avLst/>
          </a:prstGeom>
          <a:solidFill>
            <a:srgbClr val="3F4A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4" cstate="print">
            <a:extLst>
              <a:ext uri="{28A0092B-C50C-407E-A947-70E740481C1C}">
                <a14:useLocalDpi xmlns:a14="http://schemas.microsoft.com/office/drawing/2010/main" val="0"/>
              </a:ext>
            </a:extLst>
          </a:blip>
          <a:srcRect l="23813" r="23924" b="37923"/>
          <a:stretch/>
        </p:blipFill>
        <p:spPr>
          <a:xfrm>
            <a:off x="6904825" y="337506"/>
            <a:ext cx="1381570" cy="446660"/>
          </a:xfrm>
          <a:prstGeom prst="rect">
            <a:avLst/>
          </a:prstGeom>
        </p:spPr>
      </p:pic>
      <p:sp>
        <p:nvSpPr>
          <p:cNvPr id="17" name="TextBox 16"/>
          <p:cNvSpPr txBox="1"/>
          <p:nvPr userDrawn="1"/>
        </p:nvSpPr>
        <p:spPr>
          <a:xfrm>
            <a:off x="6773497" y="975616"/>
            <a:ext cx="5531487" cy="969496"/>
          </a:xfrm>
          <a:prstGeom prst="rect">
            <a:avLst/>
          </a:prstGeom>
          <a:noFill/>
        </p:spPr>
        <p:txBody>
          <a:bodyPr wrap="square" rtlCol="0">
            <a:spAutoFit/>
          </a:bodyPr>
          <a:lstStyle/>
          <a:p>
            <a:pPr>
              <a:spcAft>
                <a:spcPts val="600"/>
              </a:spcAft>
            </a:pPr>
            <a:r>
              <a:rPr lang="en-US" sz="3200" b="1" spc="80" baseline="0" dirty="0">
                <a:solidFill>
                  <a:schemeClr val="bg1"/>
                </a:solidFill>
                <a:latin typeface="Arial" panose="020B0604020202020204" pitchFamily="34" charset="0"/>
                <a:cs typeface="Arial" panose="020B0604020202020204" pitchFamily="34" charset="0"/>
              </a:rPr>
              <a:t>10 Minute Tuesdays</a:t>
            </a:r>
          </a:p>
          <a:p>
            <a:r>
              <a:rPr lang="en-US" sz="2000" b="0" spc="80" dirty="0">
                <a:solidFill>
                  <a:schemeClr val="bg1"/>
                </a:solidFill>
                <a:latin typeface="Century Gothic" panose="020B0502020202020204" pitchFamily="34" charset="0"/>
                <a:cs typeface="Arial" panose="020B0604020202020204" pitchFamily="34" charset="0"/>
              </a:rPr>
              <a:t>Webinar</a:t>
            </a:r>
            <a:r>
              <a:rPr lang="en-US" sz="2000" b="0" spc="80" baseline="0" dirty="0">
                <a:solidFill>
                  <a:schemeClr val="bg1"/>
                </a:solidFill>
                <a:latin typeface="Century Gothic" panose="020B0502020202020204" pitchFamily="34" charset="0"/>
                <a:cs typeface="Arial" panose="020B0604020202020204" pitchFamily="34" charset="0"/>
              </a:rPr>
              <a:t> Series</a:t>
            </a:r>
            <a:endParaRPr lang="en-US" sz="2000" b="0" spc="80" dirty="0">
              <a:solidFill>
                <a:schemeClr val="bg1"/>
              </a:solidFill>
              <a:latin typeface="Century Gothic" panose="020B0502020202020204" pitchFamily="34" charset="0"/>
              <a:cs typeface="Arial" panose="020B0604020202020204" pitchFamily="34" charset="0"/>
            </a:endParaRPr>
          </a:p>
        </p:txBody>
      </p:sp>
      <p:grpSp>
        <p:nvGrpSpPr>
          <p:cNvPr id="54" name="Group 53"/>
          <p:cNvGrpSpPr/>
          <p:nvPr userDrawn="1"/>
        </p:nvGrpSpPr>
        <p:grpSpPr>
          <a:xfrm>
            <a:off x="9062709" y="-21125"/>
            <a:ext cx="3129291" cy="197088"/>
            <a:chOff x="9062709" y="4513"/>
            <a:chExt cx="3129291" cy="197088"/>
          </a:xfrm>
        </p:grpSpPr>
        <p:grpSp>
          <p:nvGrpSpPr>
            <p:cNvPr id="32" name="Group 31"/>
            <p:cNvGrpSpPr/>
            <p:nvPr userDrawn="1"/>
          </p:nvGrpSpPr>
          <p:grpSpPr>
            <a:xfrm>
              <a:off x="9062709" y="4513"/>
              <a:ext cx="1049392" cy="197088"/>
              <a:chOff x="6229350" y="3177574"/>
              <a:chExt cx="1049392" cy="197088"/>
            </a:xfrm>
          </p:grpSpPr>
          <p:cxnSp>
            <p:nvCxnSpPr>
              <p:cNvPr id="33" name="Straight Connector 32"/>
              <p:cNvCxnSpPr/>
              <p:nvPr userDrawn="1"/>
            </p:nvCxnSpPr>
            <p:spPr>
              <a:xfrm flipV="1">
                <a:off x="6229350"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V="1">
                <a:off x="6399811"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V="1">
                <a:off x="6570272"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V="1">
                <a:off x="6740733"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V="1">
                <a:off x="6911194"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V="1">
                <a:off x="7081655"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userDrawn="1"/>
          </p:nvGrpSpPr>
          <p:grpSpPr>
            <a:xfrm>
              <a:off x="10102658" y="4513"/>
              <a:ext cx="1049392" cy="197088"/>
              <a:chOff x="6229350" y="3177574"/>
              <a:chExt cx="1049392" cy="197088"/>
            </a:xfrm>
          </p:grpSpPr>
          <p:cxnSp>
            <p:nvCxnSpPr>
              <p:cNvPr id="40" name="Straight Connector 39"/>
              <p:cNvCxnSpPr/>
              <p:nvPr userDrawn="1"/>
            </p:nvCxnSpPr>
            <p:spPr>
              <a:xfrm flipV="1">
                <a:off x="6229350"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V="1">
                <a:off x="6399811"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V="1">
                <a:off x="6570272"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V="1">
                <a:off x="6740733"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flipV="1">
                <a:off x="6911194"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flipV="1">
                <a:off x="7081655"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userDrawn="1"/>
          </p:nvGrpSpPr>
          <p:grpSpPr>
            <a:xfrm>
              <a:off x="11142608" y="4513"/>
              <a:ext cx="1049392" cy="197088"/>
              <a:chOff x="6229350" y="3177574"/>
              <a:chExt cx="1049392" cy="197088"/>
            </a:xfrm>
          </p:grpSpPr>
          <p:cxnSp>
            <p:nvCxnSpPr>
              <p:cNvPr id="47" name="Straight Connector 46"/>
              <p:cNvCxnSpPr/>
              <p:nvPr userDrawn="1"/>
            </p:nvCxnSpPr>
            <p:spPr>
              <a:xfrm flipV="1">
                <a:off x="6229350"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V="1">
                <a:off x="6399811"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V="1">
                <a:off x="6570272"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V="1">
                <a:off x="6740733"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flipV="1">
                <a:off x="6911194"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flipV="1">
                <a:off x="7081655"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7" name="Group 76"/>
          <p:cNvGrpSpPr/>
          <p:nvPr userDrawn="1"/>
        </p:nvGrpSpPr>
        <p:grpSpPr>
          <a:xfrm rot="16200000">
            <a:off x="5794894" y="1547392"/>
            <a:ext cx="1049392" cy="197088"/>
            <a:chOff x="6229350" y="3177574"/>
            <a:chExt cx="1049392" cy="197088"/>
          </a:xfrm>
        </p:grpSpPr>
        <p:cxnSp>
          <p:nvCxnSpPr>
            <p:cNvPr id="78" name="Straight Connector 77"/>
            <p:cNvCxnSpPr/>
            <p:nvPr userDrawn="1"/>
          </p:nvCxnSpPr>
          <p:spPr>
            <a:xfrm flipV="1">
              <a:off x="6229350"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flipV="1">
              <a:off x="6399811"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flipV="1">
              <a:off x="6570272"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flipV="1">
              <a:off x="6740733"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flipV="1">
              <a:off x="6911194"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flipV="1">
              <a:off x="7081655"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059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8A4F93-D1E3-45F2-A99A-4899D37538E3}"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3862304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8A4F93-D1E3-45F2-A99A-4899D37538E3}"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2987895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3661214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2621160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10566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10" hasCustomPrompt="1"/>
          </p:nvPr>
        </p:nvSpPr>
        <p:spPr>
          <a:xfrm>
            <a:off x="609600" y="914400"/>
            <a:ext cx="10668000" cy="533400"/>
          </a:xfrm>
        </p:spPr>
        <p:txBody>
          <a:bodyPr>
            <a:normAutofit/>
          </a:bodyPr>
          <a:lstStyle>
            <a:lvl1pPr marL="0" indent="0">
              <a:buNone/>
              <a:defRPr sz="2667" baseline="0">
                <a:solidFill>
                  <a:schemeClr val="bg1">
                    <a:lumMod val="50000"/>
                  </a:schemeClr>
                </a:solidFill>
              </a:defRPr>
            </a:lvl1pPr>
          </a:lstStyle>
          <a:p>
            <a:pPr lvl="0"/>
            <a:r>
              <a:rPr lang="en-US" dirty="0"/>
              <a:t>Click to edit subtitle style</a:t>
            </a:r>
          </a:p>
        </p:txBody>
      </p:sp>
      <p:sp>
        <p:nvSpPr>
          <p:cNvPr id="23" name="Title 22"/>
          <p:cNvSpPr>
            <a:spLocks noGrp="1"/>
          </p:cNvSpPr>
          <p:nvPr>
            <p:ph type="title"/>
          </p:nvPr>
        </p:nvSpPr>
        <p:spPr>
          <a:xfrm>
            <a:off x="609600" y="274637"/>
            <a:ext cx="10668000" cy="715963"/>
          </a:xfrm>
        </p:spPr>
        <p:txBody>
          <a:bodyPr>
            <a:normAutofit/>
          </a:bodyPr>
          <a:lstStyle>
            <a:lvl1pPr algn="l">
              <a:defRPr sz="5867" b="1">
                <a:solidFill>
                  <a:schemeClr val="accent1">
                    <a:lumMod val="50000"/>
                  </a:schemeClr>
                </a:solidFill>
              </a:defRPr>
            </a:lvl1pPr>
          </a:lstStyle>
          <a:p>
            <a:r>
              <a:rPr lang="en-US" dirty="0"/>
              <a:t>Click to edit Master title style</a:t>
            </a:r>
          </a:p>
        </p:txBody>
      </p:sp>
      <p:sp>
        <p:nvSpPr>
          <p:cNvPr id="12" name="Slide Number Placeholder 5"/>
          <p:cNvSpPr>
            <a:spLocks noGrp="1"/>
          </p:cNvSpPr>
          <p:nvPr>
            <p:ph type="sldNum" sz="quarter" idx="12"/>
          </p:nvPr>
        </p:nvSpPr>
        <p:spPr>
          <a:xfrm>
            <a:off x="8737600" y="6356352"/>
            <a:ext cx="2844800" cy="365125"/>
          </a:xfrm>
        </p:spPr>
        <p:txBody>
          <a:bodyPr/>
          <a:lstStyle/>
          <a:p>
            <a:fld id="{F1B41327-2B6F-4AF7-9E91-2931490A5173}" type="slidenum">
              <a:rPr lang="en-US" smtClean="0"/>
              <a:t>‹#›</a:t>
            </a:fld>
            <a:endParaRPr lang="en-US" dirty="0"/>
          </a:p>
        </p:txBody>
      </p:sp>
    </p:spTree>
    <p:extLst>
      <p:ext uri="{BB962C8B-B14F-4D97-AF65-F5344CB8AC3E}">
        <p14:creationId xmlns:p14="http://schemas.microsoft.com/office/powerpoint/2010/main" val="42104866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7535" y="365125"/>
            <a:ext cx="10006265" cy="728162"/>
          </a:xfrm>
        </p:spPr>
        <p:txBody>
          <a:bodyPr/>
          <a:lstStyle>
            <a:lvl1pPr>
              <a:defRPr b="1">
                <a:solidFill>
                  <a:srgbClr val="3F4A75"/>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1347535" y="1909634"/>
            <a:ext cx="10006265" cy="3783475"/>
          </a:xfrm>
          <a:noFill/>
        </p:spPr>
        <p:txBody>
          <a:bodyPr/>
          <a:lstStyle>
            <a:lvl1pPr>
              <a:lnSpc>
                <a:spcPct val="110000"/>
              </a:lnSpc>
              <a:defRPr>
                <a:latin typeface="+mn-lt"/>
              </a:defRPr>
            </a:lvl1pPr>
            <a:lvl2pPr>
              <a:lnSpc>
                <a:spcPct val="110000"/>
              </a:lnSpc>
              <a:defRPr>
                <a:latin typeface="+mn-lt"/>
              </a:defRPr>
            </a:lvl2pPr>
            <a:lvl3pPr>
              <a:lnSpc>
                <a:spcPct val="110000"/>
              </a:lnSpc>
              <a:defRPr>
                <a:latin typeface="+mn-lt"/>
              </a:defRPr>
            </a:lvl3pPr>
            <a:lvl4pPr>
              <a:lnSpc>
                <a:spcPct val="110000"/>
              </a:lnSpc>
              <a:defRPr>
                <a:latin typeface="+mn-lt"/>
              </a:defRPr>
            </a:lvl4pPr>
            <a:lvl5pPr>
              <a:lnSpc>
                <a:spcPct val="110000"/>
              </a:lnSpc>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a:p>
        </p:txBody>
      </p:sp>
      <p:cxnSp>
        <p:nvCxnSpPr>
          <p:cNvPr id="8" name="Straight Connector 7"/>
          <p:cNvCxnSpPr/>
          <p:nvPr userDrawn="1"/>
        </p:nvCxnSpPr>
        <p:spPr>
          <a:xfrm>
            <a:off x="1010653" y="365125"/>
            <a:ext cx="0" cy="1192213"/>
          </a:xfrm>
          <a:prstGeom prst="line">
            <a:avLst/>
          </a:prstGeom>
          <a:ln w="76200">
            <a:solidFill>
              <a:srgbClr val="3F4A75"/>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28" name="Straight Connector 27"/>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02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9423" y="365125"/>
            <a:ext cx="10484377" cy="728162"/>
          </a:xfrm>
        </p:spPr>
        <p:txBody>
          <a:bodyPr/>
          <a:lstStyle>
            <a:lvl1pPr>
              <a:defRPr b="1">
                <a:solidFill>
                  <a:srgbClr val="17A185"/>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1347535" y="1828800"/>
            <a:ext cx="10006265" cy="3864309"/>
          </a:xfrm>
        </p:spPr>
        <p:txBody>
          <a:bodyPr/>
          <a:lstStyle>
            <a:lvl1pPr>
              <a:lnSpc>
                <a:spcPct val="110000"/>
              </a:lnSpc>
              <a:defRPr>
                <a:latin typeface="+mn-lt"/>
              </a:defRPr>
            </a:lvl1pPr>
            <a:lvl2pPr>
              <a:lnSpc>
                <a:spcPct val="110000"/>
              </a:lnSpc>
              <a:defRPr>
                <a:latin typeface="+mn-lt"/>
              </a:defRPr>
            </a:lvl2pPr>
            <a:lvl3pPr>
              <a:lnSpc>
                <a:spcPct val="110000"/>
              </a:lnSpc>
              <a:defRPr>
                <a:latin typeface="+mn-lt"/>
              </a:defRPr>
            </a:lvl3pPr>
            <a:lvl4pPr>
              <a:lnSpc>
                <a:spcPct val="110000"/>
              </a:lnSpc>
              <a:defRPr>
                <a:latin typeface="+mn-lt"/>
              </a:defRPr>
            </a:lvl4pPr>
            <a:lvl5pPr>
              <a:lnSpc>
                <a:spcPct val="110000"/>
              </a:lnSpc>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3F4A75"/>
                </a:solidFill>
              </a:defRPr>
            </a:lvl1pPr>
          </a:lstStyle>
          <a:p>
            <a:fld id="{44A8031B-20CB-41F1-9717-940801FC498A}" type="slidenum">
              <a:rPr lang="en-US" smtClean="0"/>
              <a:pPr/>
              <a:t>‹#›</a:t>
            </a:fld>
            <a:endParaRPr lang="en-US"/>
          </a:p>
        </p:txBody>
      </p:sp>
      <p:cxnSp>
        <p:nvCxnSpPr>
          <p:cNvPr id="11" name="Straight Connector 10"/>
          <p:cNvCxnSpPr/>
          <p:nvPr userDrawn="1"/>
        </p:nvCxnSpPr>
        <p:spPr>
          <a:xfrm>
            <a:off x="869423" y="1323474"/>
            <a:ext cx="4350277" cy="0"/>
          </a:xfrm>
          <a:prstGeom prst="line">
            <a:avLst/>
          </a:prstGeom>
          <a:ln w="76200">
            <a:solidFill>
              <a:srgbClr val="3F4A75"/>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20" name="Straight Connector 19"/>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167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14416"/>
          <a:stretch/>
        </p:blipFill>
        <p:spPr>
          <a:xfrm>
            <a:off x="-1" y="0"/>
            <a:ext cx="12211844" cy="6858000"/>
          </a:xfrm>
          <a:prstGeom prst="rect">
            <a:avLst/>
          </a:prstGeom>
        </p:spPr>
      </p:pic>
      <p:sp>
        <p:nvSpPr>
          <p:cNvPr id="2" name="Title 1"/>
          <p:cNvSpPr>
            <a:spLocks noGrp="1"/>
          </p:cNvSpPr>
          <p:nvPr>
            <p:ph type="title" hasCustomPrompt="1"/>
          </p:nvPr>
        </p:nvSpPr>
        <p:spPr>
          <a:xfrm>
            <a:off x="2209800" y="2469366"/>
            <a:ext cx="9144000" cy="1166334"/>
          </a:xfrm>
        </p:spPr>
        <p:txBody>
          <a:bodyPr>
            <a:noAutofit/>
          </a:bodyPr>
          <a:lstStyle>
            <a:lvl1pPr algn="l">
              <a:defRPr sz="6000" b="1">
                <a:solidFill>
                  <a:srgbClr val="3F4A75"/>
                </a:solidFill>
                <a:latin typeface="Century Gothic" panose="020B0502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C68A4F93-D1E3-45F2-A99A-4899D37538E3}" type="datetimeFigureOut">
              <a:rPr lang="en-US" smtClean="0"/>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8031B-20CB-41F1-9717-940801FC498A}" type="slidenum">
              <a:rPr lang="en-US" smtClean="0"/>
              <a:t>‹#›</a:t>
            </a:fld>
            <a:endParaRPr lang="en-US"/>
          </a:p>
        </p:txBody>
      </p:sp>
      <p:grpSp>
        <p:nvGrpSpPr>
          <p:cNvPr id="45" name="Group 44"/>
          <p:cNvGrpSpPr/>
          <p:nvPr userDrawn="1"/>
        </p:nvGrpSpPr>
        <p:grpSpPr>
          <a:xfrm>
            <a:off x="838200" y="1003636"/>
            <a:ext cx="2743200" cy="2775859"/>
            <a:chOff x="838200" y="2165686"/>
            <a:chExt cx="2743200" cy="2775859"/>
          </a:xfrm>
        </p:grpSpPr>
        <p:cxnSp>
          <p:nvCxnSpPr>
            <p:cNvPr id="9" name="Elbow Connector 8"/>
            <p:cNvCxnSpPr/>
            <p:nvPr userDrawn="1"/>
          </p:nvCxnSpPr>
          <p:spPr>
            <a:xfrm>
              <a:off x="838200" y="2165686"/>
              <a:ext cx="2743200" cy="947196"/>
            </a:xfrm>
            <a:prstGeom prst="bentConnector3">
              <a:avLst>
                <a:gd name="adj1" fmla="val 98622"/>
              </a:avLst>
            </a:prstGeom>
            <a:ln w="76200">
              <a:solidFill>
                <a:srgbClr val="17A185"/>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userDrawn="1"/>
          </p:nvCxnSpPr>
          <p:spPr>
            <a:xfrm rot="16200000" flipH="1">
              <a:off x="693506" y="3612408"/>
              <a:ext cx="1513800" cy="1144473"/>
            </a:xfrm>
            <a:prstGeom prst="bentConnector3">
              <a:avLst>
                <a:gd name="adj1" fmla="val 96993"/>
              </a:avLst>
            </a:prstGeom>
            <a:ln w="76200">
              <a:solidFill>
                <a:srgbClr val="17A18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878169" y="2165686"/>
              <a:ext cx="0" cy="1346036"/>
            </a:xfrm>
            <a:prstGeom prst="line">
              <a:avLst/>
            </a:prstGeom>
            <a:ln w="76200">
              <a:solidFill>
                <a:srgbClr val="17A185"/>
              </a:solidFill>
            </a:ln>
          </p:spPr>
          <p:style>
            <a:lnRef idx="1">
              <a:schemeClr val="accent1"/>
            </a:lnRef>
            <a:fillRef idx="0">
              <a:schemeClr val="accent1"/>
            </a:fillRef>
            <a:effectRef idx="0">
              <a:schemeClr val="accent1"/>
            </a:effectRef>
            <a:fontRef idx="minor">
              <a:schemeClr val="tx1"/>
            </a:fontRef>
          </p:style>
        </p:cxnSp>
      </p:grpSp>
      <p:pic>
        <p:nvPicPr>
          <p:cNvPr id="46" name="Picture 4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47" name="Straight Connector 46"/>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90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8A4F93-D1E3-45F2-A99A-4899D37538E3}"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8031B-20CB-41F1-9717-940801FC498A}" type="slidenum">
              <a:rPr lang="en-US" smtClean="0"/>
              <a:t>‹#›</a:t>
            </a:fld>
            <a:endParaRPr lang="en-US"/>
          </a:p>
        </p:txBody>
      </p:sp>
      <p:sp>
        <p:nvSpPr>
          <p:cNvPr id="8" name="Title 1"/>
          <p:cNvSpPr>
            <a:spLocks noGrp="1"/>
          </p:cNvSpPr>
          <p:nvPr>
            <p:ph type="title" hasCustomPrompt="1"/>
          </p:nvPr>
        </p:nvSpPr>
        <p:spPr>
          <a:xfrm>
            <a:off x="1347535" y="365125"/>
            <a:ext cx="10006265" cy="728162"/>
          </a:xfrm>
        </p:spPr>
        <p:txBody>
          <a:bodyPr/>
          <a:lstStyle>
            <a:lvl1pPr>
              <a:defRPr b="1">
                <a:solidFill>
                  <a:srgbClr val="3F4A75"/>
                </a:solidFill>
                <a:latin typeface="Century Gothic" panose="020B0502020202020204" pitchFamily="34" charset="0"/>
              </a:defRPr>
            </a:lvl1pPr>
          </a:lstStyle>
          <a:p>
            <a:r>
              <a:rPr lang="en-US" dirty="0"/>
              <a:t>CLICK TO EDIT MASTER TITLE STYLE</a:t>
            </a:r>
          </a:p>
        </p:txBody>
      </p:sp>
      <p:cxnSp>
        <p:nvCxnSpPr>
          <p:cNvPr id="9" name="Straight Connector 8"/>
          <p:cNvCxnSpPr/>
          <p:nvPr userDrawn="1"/>
        </p:nvCxnSpPr>
        <p:spPr>
          <a:xfrm>
            <a:off x="1010653" y="365125"/>
            <a:ext cx="0" cy="1192213"/>
          </a:xfrm>
          <a:prstGeom prst="line">
            <a:avLst/>
          </a:prstGeom>
          <a:ln w="76200">
            <a:solidFill>
              <a:srgbClr val="3F4A7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12" name="Straight Connector 11"/>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
        <p:nvSpPr>
          <p:cNvPr id="17" name="L-Shape 16"/>
          <p:cNvSpPr/>
          <p:nvPr userDrawn="1"/>
        </p:nvSpPr>
        <p:spPr>
          <a:xfrm rot="5400000">
            <a:off x="1347341" y="2057023"/>
            <a:ext cx="563543" cy="563156"/>
          </a:xfrm>
          <a:prstGeom prst="corner">
            <a:avLst>
              <a:gd name="adj1" fmla="val 8373"/>
              <a:gd name="adj2" fmla="val 6990"/>
            </a:avLst>
          </a:prstGeom>
          <a:solidFill>
            <a:srgbClr val="17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Shape 19"/>
          <p:cNvSpPr/>
          <p:nvPr userDrawn="1"/>
        </p:nvSpPr>
        <p:spPr>
          <a:xfrm rot="5400000">
            <a:off x="6350473" y="2057023"/>
            <a:ext cx="563543" cy="563156"/>
          </a:xfrm>
          <a:prstGeom prst="corner">
            <a:avLst>
              <a:gd name="adj1" fmla="val 8373"/>
              <a:gd name="adj2" fmla="val 6990"/>
            </a:avLst>
          </a:prstGeom>
          <a:solidFill>
            <a:srgbClr val="17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50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8A4F93-D1E3-45F2-A99A-4899D37538E3}"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2894457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8A4F93-D1E3-45F2-A99A-4899D37538E3}" type="datetimeFigureOut">
              <a:rPr lang="en-US" smtClean="0"/>
              <a:t>12/12/2023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403341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8A4F93-D1E3-45F2-A99A-4899D37538E3}" type="datetimeFigureOut">
              <a:rPr lang="en-US" smtClean="0"/>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48977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A4F93-D1E3-45F2-A99A-4899D37538E3}" type="datetimeFigureOut">
              <a:rPr lang="en-US" smtClean="0"/>
              <a:t>12/12/2023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29972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A4F93-D1E3-45F2-A99A-4899D37538E3}" type="datetimeFigureOut">
              <a:rPr lang="en-US" smtClean="0"/>
              <a:t>12/12/2023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8031B-20CB-41F1-9717-940801FC498A}" type="slidenum">
              <a:rPr lang="en-US" smtClean="0"/>
              <a:t>‹#›</a:t>
            </a:fld>
            <a:endParaRPr lang="en-US"/>
          </a:p>
        </p:txBody>
      </p:sp>
    </p:spTree>
    <p:extLst>
      <p:ext uri="{BB962C8B-B14F-4D97-AF65-F5344CB8AC3E}">
        <p14:creationId xmlns:p14="http://schemas.microsoft.com/office/powerpoint/2010/main" val="1913915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2" r:id="rId5"/>
    <p:sldLayoutId id="2147483651"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http://www.checkpointmarketing.net/content/sponsors/1875/images/Love,-Jackson1.jpg"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hyperlink" Target="http://www.hbecpa.com/" TargetMode="Externa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8135" y="2994871"/>
            <a:ext cx="5392865" cy="2644978"/>
          </a:xfrm>
        </p:spPr>
        <p:txBody>
          <a:bodyPr/>
          <a:lstStyle/>
          <a:p>
            <a:pPr>
              <a:lnSpc>
                <a:spcPct val="100000"/>
              </a:lnSpc>
              <a:spcBef>
                <a:spcPts val="1200"/>
              </a:spcBef>
              <a:spcAft>
                <a:spcPts val="1200"/>
              </a:spcAft>
            </a:pPr>
            <a:r>
              <a:rPr lang="en-US" sz="2800" dirty="0"/>
              <a:t>December 12, 2023</a:t>
            </a:r>
            <a:br>
              <a:rPr lang="en-US" sz="2800" dirty="0"/>
            </a:br>
            <a:r>
              <a:rPr lang="en-US" sz="4400" dirty="0"/>
              <a:t>Prepare for Success in 2024 with Year-End Tax Planning</a:t>
            </a:r>
            <a:endParaRPr lang="en-US" sz="4000" dirty="0"/>
          </a:p>
        </p:txBody>
      </p:sp>
      <p:sp>
        <p:nvSpPr>
          <p:cNvPr id="3" name="Text Placeholder 2"/>
          <p:cNvSpPr>
            <a:spLocks noGrp="1"/>
          </p:cNvSpPr>
          <p:nvPr>
            <p:ph type="body" idx="1"/>
          </p:nvPr>
        </p:nvSpPr>
        <p:spPr>
          <a:xfrm>
            <a:off x="6418135" y="5882656"/>
            <a:ext cx="5392864" cy="445669"/>
          </a:xfrm>
        </p:spPr>
        <p:txBody>
          <a:bodyPr/>
          <a:lstStyle/>
          <a:p>
            <a:pPr>
              <a:lnSpc>
                <a:spcPct val="100000"/>
              </a:lnSpc>
              <a:spcBef>
                <a:spcPts val="0"/>
              </a:spcBef>
            </a:pPr>
            <a:r>
              <a:rPr lang="en-US" sz="2000" dirty="0"/>
              <a:t>Jackson T. Love, CPA | Senior Accountant</a:t>
            </a:r>
          </a:p>
        </p:txBody>
      </p:sp>
    </p:spTree>
    <p:extLst>
      <p:ext uri="{BB962C8B-B14F-4D97-AF65-F5344CB8AC3E}">
        <p14:creationId xmlns:p14="http://schemas.microsoft.com/office/powerpoint/2010/main" val="3935601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F99093-FB6D-43E0-AA45-FA744653E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E8B83EF-4FB2-4C16-B94A-73A8FBCD1E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8" name="Group 17">
            <a:extLst>
              <a:ext uri="{FF2B5EF4-FFF2-40B4-BE49-F238E27FC236}">
                <a16:creationId xmlns:a16="http://schemas.microsoft.com/office/drawing/2014/main" id="{65CE4779-ABAB-448C-B806-A60E8F835D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19" name="Freeform: Shape 18">
              <a:extLst>
                <a:ext uri="{FF2B5EF4-FFF2-40B4-BE49-F238E27FC236}">
                  <a16:creationId xmlns:a16="http://schemas.microsoft.com/office/drawing/2014/main" id="{284E8940-EE47-4A50-B7D3-F4BF68524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BA40340-BD4D-49C0-8BC6-61AF7391F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79A4281-F939-4206-9B6F-8DDD2FDAA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38774401-76BE-487C-8645-DC90C833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p:cNvSpPr>
            <a:spLocks noGrp="1"/>
          </p:cNvSpPr>
          <p:nvPr>
            <p:ph type="title"/>
          </p:nvPr>
        </p:nvSpPr>
        <p:spPr>
          <a:xfrm>
            <a:off x="804672" y="802955"/>
            <a:ext cx="4133690" cy="1454051"/>
          </a:xfrm>
        </p:spPr>
        <p:txBody>
          <a:bodyPr vert="horz" lIns="91440" tIns="45720" rIns="91440" bIns="45720" rtlCol="0" anchor="ctr">
            <a:normAutofit/>
          </a:bodyPr>
          <a:lstStyle/>
          <a:p>
            <a:r>
              <a:rPr lang="en-US" sz="3300">
                <a:solidFill>
                  <a:schemeClr val="tx2"/>
                </a:solidFill>
                <a:latin typeface="+mj-lt"/>
              </a:rPr>
              <a:t>Planning Considerations for Businesses</a:t>
            </a:r>
          </a:p>
        </p:txBody>
      </p:sp>
      <p:sp>
        <p:nvSpPr>
          <p:cNvPr id="6" name="Content Placeholder 5"/>
          <p:cNvSpPr>
            <a:spLocks noGrp="1"/>
          </p:cNvSpPr>
          <p:nvPr>
            <p:ph idx="1"/>
          </p:nvPr>
        </p:nvSpPr>
        <p:spPr>
          <a:xfrm>
            <a:off x="804672" y="2421682"/>
            <a:ext cx="4133360" cy="3639289"/>
          </a:xfrm>
        </p:spPr>
        <p:txBody>
          <a:bodyPr vert="horz" lIns="91440" tIns="45720" rIns="91440" bIns="45720" rtlCol="0" anchor="ctr">
            <a:normAutofit/>
          </a:bodyPr>
          <a:lstStyle/>
          <a:p>
            <a:pPr lvl="1">
              <a:lnSpc>
                <a:spcPct val="90000"/>
              </a:lnSpc>
            </a:pPr>
            <a:r>
              <a:rPr lang="en-US" sz="1500" dirty="0">
                <a:solidFill>
                  <a:schemeClr val="tx2"/>
                </a:solidFill>
              </a:rPr>
              <a:t>Partnership/S Corporation Considerations</a:t>
            </a:r>
          </a:p>
          <a:p>
            <a:pPr lvl="2">
              <a:lnSpc>
                <a:spcPct val="90000"/>
              </a:lnSpc>
            </a:pPr>
            <a:r>
              <a:rPr lang="en-US" sz="1500" dirty="0">
                <a:solidFill>
                  <a:schemeClr val="tx2"/>
                </a:solidFill>
              </a:rPr>
              <a:t>Continue to maximize 20% QBI deduction</a:t>
            </a:r>
          </a:p>
          <a:p>
            <a:pPr lvl="2">
              <a:lnSpc>
                <a:spcPct val="90000"/>
              </a:lnSpc>
            </a:pPr>
            <a:r>
              <a:rPr lang="en-US" sz="1500" dirty="0">
                <a:solidFill>
                  <a:schemeClr val="tx2"/>
                </a:solidFill>
              </a:rPr>
              <a:t>State Pass-Through Entity Tax Elections</a:t>
            </a:r>
          </a:p>
          <a:p>
            <a:pPr lvl="3">
              <a:lnSpc>
                <a:spcPct val="90000"/>
              </a:lnSpc>
            </a:pPr>
            <a:r>
              <a:rPr lang="en-US" sz="1500" dirty="0">
                <a:solidFill>
                  <a:schemeClr val="tx2"/>
                </a:solidFill>
              </a:rPr>
              <a:t>A way to deduct state taxes at the business rather than the individual level, which gets around the $10,000 SALT cap for itemized deductions</a:t>
            </a:r>
          </a:p>
          <a:p>
            <a:pPr lvl="3">
              <a:lnSpc>
                <a:spcPct val="90000"/>
              </a:lnSpc>
            </a:pPr>
            <a:r>
              <a:rPr lang="en-US" sz="1500" dirty="0">
                <a:solidFill>
                  <a:schemeClr val="tx2"/>
                </a:solidFill>
              </a:rPr>
              <a:t>Nebraska recently enacted a Pass-Through Entity Tax Election</a:t>
            </a:r>
          </a:p>
          <a:p>
            <a:pPr lvl="3">
              <a:lnSpc>
                <a:spcPct val="90000"/>
              </a:lnSpc>
            </a:pPr>
            <a:endParaRPr lang="en-US" sz="1500" dirty="0">
              <a:solidFill>
                <a:schemeClr val="tx2"/>
              </a:solidFill>
            </a:endParaRPr>
          </a:p>
        </p:txBody>
      </p:sp>
      <p:pic>
        <p:nvPicPr>
          <p:cNvPr id="9" name="Picture 8">
            <a:extLst>
              <a:ext uri="{FF2B5EF4-FFF2-40B4-BE49-F238E27FC236}">
                <a16:creationId xmlns:a16="http://schemas.microsoft.com/office/drawing/2014/main" id="{09B8DFDC-9964-DE8E-4FF9-7FB8876DC4B7}"/>
              </a:ext>
            </a:extLst>
          </p:cNvPr>
          <p:cNvPicPr>
            <a:picLocks noChangeAspect="1"/>
          </p:cNvPicPr>
          <p:nvPr/>
        </p:nvPicPr>
        <p:blipFill>
          <a:blip r:embed="rId3"/>
          <a:stretch>
            <a:fillRect/>
          </a:stretch>
        </p:blipFill>
        <p:spPr>
          <a:xfrm>
            <a:off x="8704822" y="1529980"/>
            <a:ext cx="3110647" cy="1932078"/>
          </a:xfrm>
          <a:prstGeom prst="rect">
            <a:avLst/>
          </a:prstGeom>
        </p:spPr>
      </p:pic>
      <p:pic>
        <p:nvPicPr>
          <p:cNvPr id="7" name="Picture 6">
            <a:extLst>
              <a:ext uri="{FF2B5EF4-FFF2-40B4-BE49-F238E27FC236}">
                <a16:creationId xmlns:a16="http://schemas.microsoft.com/office/drawing/2014/main" id="{A40F663C-DF34-6630-4B84-CBF017FBF478}"/>
              </a:ext>
            </a:extLst>
          </p:cNvPr>
          <p:cNvPicPr>
            <a:picLocks noChangeAspect="1"/>
          </p:cNvPicPr>
          <p:nvPr/>
        </p:nvPicPr>
        <p:blipFill>
          <a:blip r:embed="rId4"/>
          <a:stretch>
            <a:fillRect/>
          </a:stretch>
        </p:blipFill>
        <p:spPr>
          <a:xfrm>
            <a:off x="5626298" y="1529980"/>
            <a:ext cx="3110647" cy="1929753"/>
          </a:xfrm>
          <a:prstGeom prst="rect">
            <a:avLst/>
          </a:prstGeom>
        </p:spPr>
      </p:pic>
      <p:pic>
        <p:nvPicPr>
          <p:cNvPr id="8" name="Picture 7">
            <a:extLst>
              <a:ext uri="{FF2B5EF4-FFF2-40B4-BE49-F238E27FC236}">
                <a16:creationId xmlns:a16="http://schemas.microsoft.com/office/drawing/2014/main" id="{9BB5D2BC-7B01-C30B-9AFA-C58475A77E9E}"/>
              </a:ext>
            </a:extLst>
          </p:cNvPr>
          <p:cNvPicPr>
            <a:picLocks noChangeAspect="1"/>
          </p:cNvPicPr>
          <p:nvPr/>
        </p:nvPicPr>
        <p:blipFill>
          <a:blip r:embed="rId5"/>
          <a:stretch>
            <a:fillRect/>
          </a:stretch>
        </p:blipFill>
        <p:spPr>
          <a:xfrm>
            <a:off x="5742399" y="3429000"/>
            <a:ext cx="5697726" cy="3190726"/>
          </a:xfrm>
          <a:prstGeom prst="rect">
            <a:avLst/>
          </a:prstGeom>
        </p:spPr>
      </p:pic>
      <p:sp>
        <p:nvSpPr>
          <p:cNvPr id="5" name="Slide Number Placeholder 1"/>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1B41327-2B6F-4AF7-9E91-2931490A5173}" type="slidenum">
              <a:rPr lang="en-US" smtClean="0">
                <a:solidFill>
                  <a:schemeClr val="tx1">
                    <a:tint val="75000"/>
                  </a:schemeClr>
                </a:solidFill>
              </a:rPr>
              <a:pPr>
                <a:spcAft>
                  <a:spcPts val="600"/>
                </a:spcAft>
              </a:pPr>
              <a:t>10</a:t>
            </a:fld>
            <a:endParaRPr lang="en-US">
              <a:solidFill>
                <a:schemeClr val="tx1">
                  <a:tint val="75000"/>
                </a:schemeClr>
              </a:solidFill>
            </a:endParaRPr>
          </a:p>
        </p:txBody>
      </p:sp>
    </p:spTree>
    <p:extLst>
      <p:ext uri="{BB962C8B-B14F-4D97-AF65-F5344CB8AC3E}">
        <p14:creationId xmlns:p14="http://schemas.microsoft.com/office/powerpoint/2010/main" val="23985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Year-End Tax Guides</a:t>
            </a:r>
          </a:p>
        </p:txBody>
      </p:sp>
      <p:sp>
        <p:nvSpPr>
          <p:cNvPr id="6" name="Content Placeholder 5"/>
          <p:cNvSpPr>
            <a:spLocks noGrp="1"/>
          </p:cNvSpPr>
          <p:nvPr>
            <p:ph idx="1"/>
          </p:nvPr>
        </p:nvSpPr>
        <p:spPr>
          <a:xfrm>
            <a:off x="1347535" y="1578634"/>
            <a:ext cx="10006265" cy="4114475"/>
          </a:xfrm>
        </p:spPr>
        <p:txBody>
          <a:bodyPr>
            <a:normAutofit/>
          </a:bodyPr>
          <a:lstStyle/>
          <a:p>
            <a:pPr marL="457200" lvl="1" indent="0">
              <a:buNone/>
            </a:pPr>
            <a:r>
              <a:rPr lang="en-US" sz="2800" dirty="0"/>
              <a:t>Watch for HBE’s year-end Tax Guides, covering these topics and more, to come out soon via email.</a:t>
            </a:r>
          </a:p>
          <a:p>
            <a:pPr marL="457200" lvl="1" indent="0">
              <a:buNone/>
            </a:pPr>
            <a:endParaRPr lang="en-US" sz="2800" dirty="0"/>
          </a:p>
          <a:p>
            <a:pPr marL="457200" lvl="1" indent="0">
              <a:buNone/>
            </a:pPr>
            <a:r>
              <a:rPr lang="en-US" sz="2800" dirty="0"/>
              <a:t>As always, please reach out to your advisor at HBE with any questions about opportunities that may apply to your particular tax situation.</a:t>
            </a:r>
            <a:endParaRPr lang="en-US" sz="2400" dirty="0"/>
          </a:p>
        </p:txBody>
      </p:sp>
      <p:sp>
        <p:nvSpPr>
          <p:cNvPr id="5" name="Slide Number Placeholder 1"/>
          <p:cNvSpPr>
            <a:spLocks noGrp="1"/>
          </p:cNvSpPr>
          <p:nvPr>
            <p:ph type="sldNum" sz="quarter" idx="12"/>
          </p:nvPr>
        </p:nvSpPr>
        <p:spPr>
          <a:xfrm>
            <a:off x="8610600" y="6356350"/>
            <a:ext cx="2743200" cy="365125"/>
          </a:xfrm>
        </p:spPr>
        <p:txBody>
          <a:bodyPr/>
          <a:lstStyle/>
          <a:p>
            <a:fld id="{F1B41327-2B6F-4AF7-9E91-2931490A5173}" type="slidenum">
              <a:rPr lang="en-US" smtClean="0"/>
              <a:t>11</a:t>
            </a:fld>
            <a:endParaRPr lang="en-US" dirty="0"/>
          </a:p>
        </p:txBody>
      </p:sp>
    </p:spTree>
    <p:extLst>
      <p:ext uri="{BB962C8B-B14F-4D97-AF65-F5344CB8AC3E}">
        <p14:creationId xmlns:p14="http://schemas.microsoft.com/office/powerpoint/2010/main" val="2535219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randonsteiner.com/wp-content/uploads/2014/11/communicate.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243" y="65685"/>
            <a:ext cx="4353499" cy="28989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775200" y="1655762"/>
            <a:ext cx="6807200" cy="960439"/>
          </a:xfrm>
        </p:spPr>
        <p:txBody>
          <a:bodyPr>
            <a:noAutofit/>
          </a:bodyPr>
          <a:lstStyle/>
          <a:p>
            <a:pPr algn="r"/>
            <a:r>
              <a:rPr lang="en-US" sz="4800" dirty="0">
                <a:solidFill>
                  <a:srgbClr val="254061"/>
                </a:solidFill>
              </a:rPr>
              <a:t>Contact Information</a:t>
            </a:r>
          </a:p>
        </p:txBody>
      </p:sp>
      <p:cxnSp>
        <p:nvCxnSpPr>
          <p:cNvPr id="5" name="Straight Connector 4"/>
          <p:cNvCxnSpPr/>
          <p:nvPr/>
        </p:nvCxnSpPr>
        <p:spPr>
          <a:xfrm>
            <a:off x="0" y="2717800"/>
            <a:ext cx="12192000" cy="0"/>
          </a:xfrm>
          <a:prstGeom prst="line">
            <a:avLst/>
          </a:prstGeom>
          <a:ln w="76200">
            <a:solidFill>
              <a:srgbClr val="25406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3200" y="5969000"/>
            <a:ext cx="11379200" cy="88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lumMod val="50000"/>
                </a:schemeClr>
              </a:solidFill>
            </a:endParaRPr>
          </a:p>
        </p:txBody>
      </p:sp>
      <p:sp>
        <p:nvSpPr>
          <p:cNvPr id="14" name="Rectangle 13"/>
          <p:cNvSpPr/>
          <p:nvPr/>
        </p:nvSpPr>
        <p:spPr>
          <a:xfrm>
            <a:off x="445267" y="5746636"/>
            <a:ext cx="11337885" cy="88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i="1" dirty="0">
                <a:solidFill>
                  <a:schemeClr val="bg1">
                    <a:lumMod val="50000"/>
                  </a:schemeClr>
                </a:solidFill>
              </a:rPr>
              <a:t>Disclaimer: </a:t>
            </a:r>
            <a:r>
              <a:rPr lang="en-US" sz="1200" i="1" dirty="0">
                <a:solidFill>
                  <a:schemeClr val="bg1">
                    <a:lumMod val="50000"/>
                  </a:schemeClr>
                </a:solidFill>
              </a:rPr>
              <a:t>These materials do not constitute tax or legal advice, and cannot be relied upon for purposes of avoiding penalties under Internal Revenue Code. These materials may omit discussion of exceptions, qualifications, definitions, effective dates, jurisdictional differences, and other relevant authorities and considerations. In no event should an audience member rely on these materials in planning a specific transaction or litigation. Non-lawyers should not attempt to provide legal services or legal advice in circumstances where that would violate laws against unauthorized practice of law. HBE will not be responsible for any error, omission, or inaccuracy in these materials. </a:t>
            </a:r>
          </a:p>
        </p:txBody>
      </p:sp>
      <p:sp>
        <p:nvSpPr>
          <p:cNvPr id="10" name="TextBox 9"/>
          <p:cNvSpPr txBox="1"/>
          <p:nvPr/>
        </p:nvSpPr>
        <p:spPr>
          <a:xfrm>
            <a:off x="2030403" y="4424577"/>
            <a:ext cx="3212332" cy="379656"/>
          </a:xfrm>
          <a:prstGeom prst="rect">
            <a:avLst/>
          </a:prstGeom>
          <a:noFill/>
        </p:spPr>
        <p:txBody>
          <a:bodyPr wrap="square" rtlCol="0">
            <a:spAutoFit/>
          </a:bodyPr>
          <a:lstStyle/>
          <a:p>
            <a:pPr algn="ctr"/>
            <a:r>
              <a:rPr lang="en-US" sz="1867" dirty="0">
                <a:hlinkClick r:id="rId5"/>
              </a:rPr>
              <a:t>www.hbecpa.com</a:t>
            </a:r>
            <a:r>
              <a:rPr lang="en-US" sz="1867" dirty="0"/>
              <a:t> </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1065" y="3563144"/>
            <a:ext cx="2891008" cy="787520"/>
          </a:xfrm>
          <a:prstGeom prst="rect">
            <a:avLst/>
          </a:prstGeom>
        </p:spPr>
      </p:pic>
      <p:sp>
        <p:nvSpPr>
          <p:cNvPr id="15" name="TextBox 14"/>
          <p:cNvSpPr txBox="1"/>
          <p:nvPr/>
        </p:nvSpPr>
        <p:spPr>
          <a:xfrm>
            <a:off x="6949266" y="4432497"/>
            <a:ext cx="3417850" cy="1261884"/>
          </a:xfrm>
          <a:prstGeom prst="rect">
            <a:avLst/>
          </a:prstGeom>
          <a:noFill/>
        </p:spPr>
        <p:txBody>
          <a:bodyPr wrap="square" rtlCol="0">
            <a:spAutoFit/>
          </a:bodyPr>
          <a:lstStyle/>
          <a:p>
            <a:r>
              <a:rPr lang="en-US" sz="2000" b="1" dirty="0"/>
              <a:t>Jackson T. Love, CPA</a:t>
            </a:r>
          </a:p>
          <a:p>
            <a:r>
              <a:rPr lang="en-US" sz="2000" dirty="0"/>
              <a:t>Senior Accountant</a:t>
            </a:r>
          </a:p>
          <a:p>
            <a:r>
              <a:rPr lang="en-US" dirty="0"/>
              <a:t>jlove@hbecpa.com</a:t>
            </a:r>
          </a:p>
          <a:p>
            <a:r>
              <a:rPr lang="en-US" dirty="0"/>
              <a:t>402.895.5050</a:t>
            </a:r>
          </a:p>
        </p:txBody>
      </p:sp>
      <p:sp>
        <p:nvSpPr>
          <p:cNvPr id="3" name="Slide Number Placeholder 2"/>
          <p:cNvSpPr>
            <a:spLocks noGrp="1"/>
          </p:cNvSpPr>
          <p:nvPr>
            <p:ph type="sldNum" sz="quarter" idx="12"/>
          </p:nvPr>
        </p:nvSpPr>
        <p:spPr>
          <a:xfrm>
            <a:off x="8737600" y="6356352"/>
            <a:ext cx="2844800" cy="365125"/>
          </a:xfrm>
        </p:spPr>
        <p:txBody>
          <a:bodyPr/>
          <a:lstStyle/>
          <a:p>
            <a:fld id="{F1B41327-2B6F-4AF7-9E91-2931490A5173}" type="slidenum">
              <a:rPr lang="en-US" smtClean="0"/>
              <a:t>12</a:t>
            </a:fld>
            <a:endParaRPr lang="en-US" dirty="0"/>
          </a:p>
        </p:txBody>
      </p:sp>
      <p:pic>
        <p:nvPicPr>
          <p:cNvPr id="1026" name="Picture 7">
            <a:extLst>
              <a:ext uri="{FF2B5EF4-FFF2-40B4-BE49-F238E27FC236}">
                <a16:creationId xmlns:a16="http://schemas.microsoft.com/office/drawing/2014/main" id="{27D241D2-F330-B74B-ECB3-AF936BA5437F}"/>
              </a:ext>
            </a:extLst>
          </p:cNvPr>
          <p:cNvPicPr>
            <a:picLocks noChangeAspect="1" noChangeArrowheads="1"/>
          </p:cNvPicPr>
          <p:nvPr/>
        </p:nvPicPr>
        <p:blipFill>
          <a:blip r:link="rId7">
            <a:extLst>
              <a:ext uri="{28A0092B-C50C-407E-A947-70E740481C1C}">
                <a14:useLocalDpi xmlns:a14="http://schemas.microsoft.com/office/drawing/2010/main" val="0"/>
              </a:ext>
            </a:extLst>
          </a:blip>
          <a:srcRect/>
          <a:stretch>
            <a:fillRect/>
          </a:stretch>
        </p:blipFill>
        <p:spPr bwMode="auto">
          <a:xfrm>
            <a:off x="8211127" y="2963704"/>
            <a:ext cx="1041321" cy="13999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16485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800" dirty="0"/>
              <a:t>Topics Covered</a:t>
            </a:r>
          </a:p>
        </p:txBody>
      </p:sp>
      <p:sp>
        <p:nvSpPr>
          <p:cNvPr id="6" name="Content Placeholder 5"/>
          <p:cNvSpPr>
            <a:spLocks noGrp="1"/>
          </p:cNvSpPr>
          <p:nvPr>
            <p:ph idx="1"/>
          </p:nvPr>
        </p:nvSpPr>
        <p:spPr>
          <a:xfrm>
            <a:off x="1347535" y="1578634"/>
            <a:ext cx="10006265" cy="4114475"/>
          </a:xfrm>
        </p:spPr>
        <p:txBody>
          <a:bodyPr>
            <a:normAutofit/>
          </a:bodyPr>
          <a:lstStyle/>
          <a:p>
            <a:r>
              <a:rPr lang="en-US" sz="3600" dirty="0"/>
              <a:t>2023 &amp; 2024 Tax Brackets</a:t>
            </a:r>
          </a:p>
          <a:p>
            <a:r>
              <a:rPr lang="en-US" sz="3600" dirty="0"/>
              <a:t>Planning Considerations for Individuals</a:t>
            </a:r>
          </a:p>
          <a:p>
            <a:r>
              <a:rPr lang="en-US" sz="3600" dirty="0"/>
              <a:t>Planning Considerations for Businesses</a:t>
            </a:r>
          </a:p>
          <a:p>
            <a:pPr lvl="1"/>
            <a:endParaRPr lang="en-US" sz="3200" dirty="0"/>
          </a:p>
        </p:txBody>
      </p:sp>
      <p:sp>
        <p:nvSpPr>
          <p:cNvPr id="5" name="Slide Number Placeholder 1"/>
          <p:cNvSpPr>
            <a:spLocks noGrp="1"/>
          </p:cNvSpPr>
          <p:nvPr>
            <p:ph type="sldNum" sz="quarter" idx="12"/>
          </p:nvPr>
        </p:nvSpPr>
        <p:spPr>
          <a:xfrm>
            <a:off x="8610600" y="6356350"/>
            <a:ext cx="2743200" cy="365125"/>
          </a:xfrm>
        </p:spPr>
        <p:txBody>
          <a:bodyPr/>
          <a:lstStyle/>
          <a:p>
            <a:fld id="{F1B41327-2B6F-4AF7-9E91-2931490A5173}" type="slidenum">
              <a:rPr lang="en-US" smtClean="0"/>
              <a:t>2</a:t>
            </a:fld>
            <a:endParaRPr lang="en-US" dirty="0"/>
          </a:p>
        </p:txBody>
      </p:sp>
    </p:spTree>
    <p:extLst>
      <p:ext uri="{BB962C8B-B14F-4D97-AF65-F5344CB8AC3E}">
        <p14:creationId xmlns:p14="http://schemas.microsoft.com/office/powerpoint/2010/main" val="2000609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800" dirty="0"/>
              <a:t>2023 &amp; 2024 Tax Brackets</a:t>
            </a:r>
          </a:p>
        </p:txBody>
      </p:sp>
      <p:sp>
        <p:nvSpPr>
          <p:cNvPr id="5" name="Slide Number Placeholder 1"/>
          <p:cNvSpPr>
            <a:spLocks noGrp="1"/>
          </p:cNvSpPr>
          <p:nvPr>
            <p:ph type="sldNum" sz="quarter" idx="12"/>
          </p:nvPr>
        </p:nvSpPr>
        <p:spPr>
          <a:xfrm>
            <a:off x="8610600" y="6356350"/>
            <a:ext cx="2743200" cy="365125"/>
          </a:xfrm>
        </p:spPr>
        <p:txBody>
          <a:bodyPr/>
          <a:lstStyle/>
          <a:p>
            <a:fld id="{F1B41327-2B6F-4AF7-9E91-2931490A5173}" type="slidenum">
              <a:rPr lang="en-US" smtClean="0"/>
              <a:t>3</a:t>
            </a:fld>
            <a:endParaRPr lang="en-US" dirty="0"/>
          </a:p>
        </p:txBody>
      </p:sp>
      <p:graphicFrame>
        <p:nvGraphicFramePr>
          <p:cNvPr id="7" name="Content Placeholder 2">
            <a:extLst>
              <a:ext uri="{FF2B5EF4-FFF2-40B4-BE49-F238E27FC236}">
                <a16:creationId xmlns:a16="http://schemas.microsoft.com/office/drawing/2014/main" id="{3E58545F-4944-4DD0-BD4E-F2855F0A003C}"/>
              </a:ext>
            </a:extLst>
          </p:cNvPr>
          <p:cNvGraphicFramePr>
            <a:graphicFrameLocks/>
          </p:cNvGraphicFramePr>
          <p:nvPr>
            <p:extLst>
              <p:ext uri="{D42A27DB-BD31-4B8C-83A1-F6EECF244321}">
                <p14:modId xmlns:p14="http://schemas.microsoft.com/office/powerpoint/2010/main" val="294900748"/>
              </p:ext>
            </p:extLst>
          </p:nvPr>
        </p:nvGraphicFramePr>
        <p:xfrm>
          <a:off x="700558" y="1454763"/>
          <a:ext cx="5164534" cy="4540110"/>
        </p:xfrm>
        <a:graphic>
          <a:graphicData uri="http://schemas.openxmlformats.org/drawingml/2006/table">
            <a:tbl>
              <a:tblPr/>
              <a:tblGrid>
                <a:gridCol w="550883">
                  <a:extLst>
                    <a:ext uri="{9D8B030D-6E8A-4147-A177-3AD203B41FA5}">
                      <a16:colId xmlns:a16="http://schemas.microsoft.com/office/drawing/2014/main" val="2818085647"/>
                    </a:ext>
                  </a:extLst>
                </a:gridCol>
                <a:gridCol w="1189785">
                  <a:extLst>
                    <a:ext uri="{9D8B030D-6E8A-4147-A177-3AD203B41FA5}">
                      <a16:colId xmlns:a16="http://schemas.microsoft.com/office/drawing/2014/main" val="923264435"/>
                    </a:ext>
                  </a:extLst>
                </a:gridCol>
                <a:gridCol w="1700754">
                  <a:extLst>
                    <a:ext uri="{9D8B030D-6E8A-4147-A177-3AD203B41FA5}">
                      <a16:colId xmlns:a16="http://schemas.microsoft.com/office/drawing/2014/main" val="600865098"/>
                    </a:ext>
                  </a:extLst>
                </a:gridCol>
                <a:gridCol w="1723112">
                  <a:extLst>
                    <a:ext uri="{9D8B030D-6E8A-4147-A177-3AD203B41FA5}">
                      <a16:colId xmlns:a16="http://schemas.microsoft.com/office/drawing/2014/main" val="1788412399"/>
                    </a:ext>
                  </a:extLst>
                </a:gridCol>
              </a:tblGrid>
              <a:tr h="600766">
                <a:tc gridSpan="4">
                  <a:txBody>
                    <a:bodyPr/>
                    <a:lstStyle/>
                    <a:p>
                      <a:pPr algn="ctr" fontAlgn="ctr"/>
                      <a:r>
                        <a:rPr lang="en-US" sz="1300" b="1" i="0" u="none" strike="noStrike" dirty="0">
                          <a:solidFill>
                            <a:srgbClr val="000000"/>
                          </a:solidFill>
                          <a:effectLst/>
                          <a:latin typeface="Lato" panose="020F0502020204030203" pitchFamily="34" charset="0"/>
                        </a:rPr>
                        <a:t>2023 Tax Brackets for Single Filers, Married Couples Filing Jointly, and Heads of Households</a:t>
                      </a:r>
                    </a:p>
                  </a:txBody>
                  <a:tcPr marL="9525" marR="9525" marT="9525"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88070029"/>
                  </a:ext>
                </a:extLst>
              </a:tr>
              <a:tr h="583021">
                <a:tc>
                  <a:txBody>
                    <a:bodyPr/>
                    <a:lstStyle/>
                    <a:p>
                      <a:pPr algn="l" fontAlgn="ctr"/>
                      <a:r>
                        <a:rPr lang="en-US" sz="1100" b="1" i="0" u="none" strike="noStrike">
                          <a:solidFill>
                            <a:srgbClr val="000000"/>
                          </a:solidFill>
                          <a:effectLst/>
                          <a:latin typeface="Lato" panose="020F0502020204030203" pitchFamily="34" charset="0"/>
                        </a:rPr>
                        <a:t>Rate</a:t>
                      </a:r>
                    </a:p>
                  </a:txBody>
                  <a:tcPr marL="9525" marR="9525" marT="952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1100" b="1" i="0" u="none" strike="noStrike" dirty="0">
                          <a:solidFill>
                            <a:srgbClr val="000000"/>
                          </a:solidFill>
                          <a:effectLst/>
                          <a:latin typeface="Lato" panose="020F0502020204030203" pitchFamily="34" charset="0"/>
                        </a:rPr>
                        <a:t>For Unmarried Individuals</a:t>
                      </a:r>
                    </a:p>
                  </a:txBody>
                  <a:tcPr marL="9525" marR="9525" marT="952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1100" b="1" i="0" u="none" strike="noStrike" dirty="0">
                          <a:solidFill>
                            <a:srgbClr val="000000"/>
                          </a:solidFill>
                          <a:effectLst/>
                          <a:latin typeface="Lato" panose="020F0502020204030203" pitchFamily="34" charset="0"/>
                        </a:rPr>
                        <a:t>For Married Individuals Filing Joint Returns</a:t>
                      </a:r>
                    </a:p>
                  </a:txBody>
                  <a:tcPr marL="9525" marR="9525" marT="952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1100" b="1" i="0" u="none" strike="noStrike" dirty="0">
                          <a:solidFill>
                            <a:srgbClr val="000000"/>
                          </a:solidFill>
                          <a:effectLst/>
                          <a:latin typeface="Lato" panose="020F0502020204030203" pitchFamily="34" charset="0"/>
                        </a:rPr>
                        <a:t>For Heads of Households</a:t>
                      </a:r>
                    </a:p>
                  </a:txBody>
                  <a:tcPr marL="9525" marR="9525" marT="952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08093024"/>
                  </a:ext>
                </a:extLst>
              </a:tr>
              <a:tr h="405579">
                <a:tc>
                  <a:txBody>
                    <a:bodyPr/>
                    <a:lstStyle/>
                    <a:p>
                      <a:pPr algn="ctr" fontAlgn="ctr"/>
                      <a:r>
                        <a:rPr lang="en-US" sz="1100" b="0" i="0" u="none" strike="noStrike" dirty="0">
                          <a:solidFill>
                            <a:srgbClr val="000000"/>
                          </a:solidFill>
                          <a:effectLst/>
                          <a:latin typeface="Lato" panose="020F0502020204030203" pitchFamily="34" charset="0"/>
                        </a:rPr>
                        <a:t>10%</a:t>
                      </a:r>
                    </a:p>
                  </a:txBody>
                  <a:tcPr marL="9525" marR="9525" marT="9525"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1100" b="0" i="0" u="none" strike="noStrike" dirty="0">
                          <a:solidFill>
                            <a:srgbClr val="000000"/>
                          </a:solidFill>
                          <a:effectLst/>
                          <a:latin typeface="Lato" panose="020F0502020204030203" pitchFamily="34" charset="0"/>
                        </a:rPr>
                        <a:t>$0 to $11,000</a:t>
                      </a:r>
                    </a:p>
                  </a:txBody>
                  <a:tcPr marL="9525" marR="9525" marT="9525" anchor="ctr">
                    <a:lnL>
                      <a:noFill/>
                    </a:lnL>
                    <a:lnR>
                      <a:noFill/>
                    </a:lnR>
                    <a:lnT>
                      <a:noFill/>
                    </a:lnT>
                    <a:lnB>
                      <a:noFill/>
                    </a:lnB>
                    <a:solidFill>
                      <a:srgbClr val="D9D9D9"/>
                    </a:solidFill>
                  </a:tcPr>
                </a:tc>
                <a:tc>
                  <a:txBody>
                    <a:bodyPr/>
                    <a:lstStyle/>
                    <a:p>
                      <a:pPr algn="l" fontAlgn="ctr"/>
                      <a:r>
                        <a:rPr lang="en-US" sz="1100" b="0" i="0" u="none" strike="noStrike" dirty="0">
                          <a:solidFill>
                            <a:srgbClr val="000000"/>
                          </a:solidFill>
                          <a:effectLst/>
                          <a:latin typeface="Lato" panose="020F0502020204030203" pitchFamily="34" charset="0"/>
                        </a:rPr>
                        <a:t>$0 to $22,000</a:t>
                      </a:r>
                    </a:p>
                  </a:txBody>
                  <a:tcPr marL="9525" marR="9525" marT="9525" anchor="ctr">
                    <a:lnL>
                      <a:noFill/>
                    </a:lnL>
                    <a:lnR>
                      <a:noFill/>
                    </a:lnR>
                    <a:lnT>
                      <a:noFill/>
                    </a:lnT>
                    <a:lnB>
                      <a:noFill/>
                    </a:lnB>
                    <a:solidFill>
                      <a:srgbClr val="D9D9D9"/>
                    </a:solidFill>
                  </a:tcPr>
                </a:tc>
                <a:tc>
                  <a:txBody>
                    <a:bodyPr/>
                    <a:lstStyle/>
                    <a:p>
                      <a:pPr algn="l" fontAlgn="ctr"/>
                      <a:r>
                        <a:rPr lang="en-US" sz="1100" b="0" i="0" u="none" strike="noStrike" dirty="0">
                          <a:solidFill>
                            <a:srgbClr val="000000"/>
                          </a:solidFill>
                          <a:effectLst/>
                          <a:latin typeface="Lato" panose="020F0502020204030203" pitchFamily="34" charset="0"/>
                        </a:rPr>
                        <a:t>$0 to $15,700</a:t>
                      </a:r>
                    </a:p>
                  </a:txBody>
                  <a:tcPr marL="9525" marR="9525" marT="9525"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983278926"/>
                  </a:ext>
                </a:extLst>
              </a:tr>
              <a:tr h="430928">
                <a:tc>
                  <a:txBody>
                    <a:bodyPr/>
                    <a:lstStyle/>
                    <a:p>
                      <a:pPr algn="ctr" fontAlgn="ctr"/>
                      <a:r>
                        <a:rPr lang="en-US" sz="1100" b="0" i="0" u="none" strike="noStrike">
                          <a:solidFill>
                            <a:srgbClr val="000000"/>
                          </a:solidFill>
                          <a:effectLst/>
                          <a:latin typeface="Lato" panose="020F0502020204030203" pitchFamily="34" charset="0"/>
                        </a:rPr>
                        <a:t>12%</a:t>
                      </a:r>
                    </a:p>
                  </a:txBody>
                  <a:tcPr marL="9525" marR="9525" marT="9525"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1100" b="0" i="0" u="none" strike="noStrike" dirty="0">
                          <a:solidFill>
                            <a:srgbClr val="000000"/>
                          </a:solidFill>
                          <a:effectLst/>
                          <a:latin typeface="Lato" panose="020F0502020204030203" pitchFamily="34" charset="0"/>
                        </a:rPr>
                        <a:t>$11,000 to $44,725</a:t>
                      </a:r>
                    </a:p>
                  </a:txBody>
                  <a:tcPr marL="9525" marR="9525" marT="9525" anchor="ctr">
                    <a:lnL>
                      <a:noFill/>
                    </a:lnL>
                    <a:lnR>
                      <a:noFill/>
                    </a:lnR>
                    <a:lnT>
                      <a:noFill/>
                    </a:lnT>
                    <a:lnB>
                      <a:noFill/>
                    </a:lnB>
                  </a:tcPr>
                </a:tc>
                <a:tc>
                  <a:txBody>
                    <a:bodyPr/>
                    <a:lstStyle/>
                    <a:p>
                      <a:pPr algn="l" fontAlgn="ctr"/>
                      <a:r>
                        <a:rPr lang="en-US" sz="1100" b="0" i="0" u="none" strike="noStrike" dirty="0">
                          <a:solidFill>
                            <a:srgbClr val="000000"/>
                          </a:solidFill>
                          <a:effectLst/>
                          <a:latin typeface="Lato" panose="020F0502020204030203" pitchFamily="34" charset="0"/>
                        </a:rPr>
                        <a:t>$22,000 to $89,450</a:t>
                      </a:r>
                    </a:p>
                  </a:txBody>
                  <a:tcPr marL="9525" marR="9525" marT="9525" anchor="ctr">
                    <a:lnL>
                      <a:noFill/>
                    </a:lnL>
                    <a:lnR>
                      <a:noFill/>
                    </a:lnR>
                    <a:lnT>
                      <a:noFill/>
                    </a:lnT>
                    <a:lnB>
                      <a:noFill/>
                    </a:lnB>
                  </a:tcPr>
                </a:tc>
                <a:tc>
                  <a:txBody>
                    <a:bodyPr/>
                    <a:lstStyle/>
                    <a:p>
                      <a:pPr algn="l" fontAlgn="ctr"/>
                      <a:r>
                        <a:rPr lang="en-US" sz="1100" b="0" i="0" u="none" strike="noStrike" dirty="0">
                          <a:solidFill>
                            <a:srgbClr val="000000"/>
                          </a:solidFill>
                          <a:effectLst/>
                          <a:latin typeface="Lato" panose="020F0502020204030203" pitchFamily="34" charset="0"/>
                        </a:rPr>
                        <a:t>$15,700 to $59,850</a:t>
                      </a:r>
                    </a:p>
                  </a:txBody>
                  <a:tcPr marL="9525" marR="9525" marT="9525"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79026847"/>
                  </a:ext>
                </a:extLst>
              </a:tr>
              <a:tr h="430928">
                <a:tc>
                  <a:txBody>
                    <a:bodyPr/>
                    <a:lstStyle/>
                    <a:p>
                      <a:pPr algn="ctr" fontAlgn="ctr"/>
                      <a:r>
                        <a:rPr lang="en-US" sz="1100" b="0" i="0" u="none" strike="noStrike" dirty="0">
                          <a:solidFill>
                            <a:srgbClr val="000000"/>
                          </a:solidFill>
                          <a:effectLst/>
                          <a:latin typeface="Lato" panose="020F0502020204030203" pitchFamily="34" charset="0"/>
                        </a:rPr>
                        <a:t>22%</a:t>
                      </a:r>
                    </a:p>
                  </a:txBody>
                  <a:tcPr marL="9525" marR="9525" marT="9525"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1100" b="0" i="0" u="none" strike="noStrike" dirty="0">
                          <a:solidFill>
                            <a:srgbClr val="000000"/>
                          </a:solidFill>
                          <a:effectLst/>
                          <a:latin typeface="Lato" panose="020F0502020204030203" pitchFamily="34" charset="0"/>
                        </a:rPr>
                        <a:t>$44,725 to $95,375</a:t>
                      </a:r>
                    </a:p>
                  </a:txBody>
                  <a:tcPr marL="9525" marR="9525" marT="9525" anchor="ctr">
                    <a:lnL>
                      <a:noFill/>
                    </a:lnL>
                    <a:lnR>
                      <a:noFill/>
                    </a:lnR>
                    <a:lnT>
                      <a:noFill/>
                    </a:lnT>
                    <a:lnB>
                      <a:noFill/>
                    </a:lnB>
                    <a:solidFill>
                      <a:srgbClr val="D9D9D9"/>
                    </a:solidFill>
                  </a:tcPr>
                </a:tc>
                <a:tc>
                  <a:txBody>
                    <a:bodyPr/>
                    <a:lstStyle/>
                    <a:p>
                      <a:pPr algn="l" fontAlgn="ctr"/>
                      <a:r>
                        <a:rPr lang="en-US" sz="1100" b="0" i="0" u="none" strike="noStrike" dirty="0">
                          <a:solidFill>
                            <a:srgbClr val="000000"/>
                          </a:solidFill>
                          <a:effectLst/>
                          <a:latin typeface="Lato" panose="020F0502020204030203" pitchFamily="34" charset="0"/>
                        </a:rPr>
                        <a:t>$89,450 to $190,750</a:t>
                      </a:r>
                    </a:p>
                  </a:txBody>
                  <a:tcPr marL="9525" marR="9525" marT="9525" anchor="ctr">
                    <a:lnL>
                      <a:noFill/>
                    </a:lnL>
                    <a:lnR>
                      <a:noFill/>
                    </a:lnR>
                    <a:lnT>
                      <a:noFill/>
                    </a:lnT>
                    <a:lnB>
                      <a:noFill/>
                    </a:lnB>
                    <a:solidFill>
                      <a:srgbClr val="D9D9D9"/>
                    </a:solidFill>
                  </a:tcPr>
                </a:tc>
                <a:tc>
                  <a:txBody>
                    <a:bodyPr/>
                    <a:lstStyle/>
                    <a:p>
                      <a:pPr algn="l" fontAlgn="ctr"/>
                      <a:r>
                        <a:rPr lang="en-US" sz="1100" b="0" i="0" u="none" strike="noStrike" dirty="0">
                          <a:solidFill>
                            <a:srgbClr val="000000"/>
                          </a:solidFill>
                          <a:effectLst/>
                          <a:latin typeface="Lato" panose="020F0502020204030203" pitchFamily="34" charset="0"/>
                        </a:rPr>
                        <a:t>$59,850 to $95,350</a:t>
                      </a:r>
                    </a:p>
                  </a:txBody>
                  <a:tcPr marL="9525" marR="9525" marT="9525"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436206246"/>
                  </a:ext>
                </a:extLst>
              </a:tr>
              <a:tr h="443603">
                <a:tc>
                  <a:txBody>
                    <a:bodyPr/>
                    <a:lstStyle/>
                    <a:p>
                      <a:pPr algn="ctr" fontAlgn="ctr"/>
                      <a:r>
                        <a:rPr lang="en-US" sz="1100" b="0" i="0" u="none" strike="noStrike">
                          <a:solidFill>
                            <a:srgbClr val="000000"/>
                          </a:solidFill>
                          <a:effectLst/>
                          <a:latin typeface="Lato" panose="020F0502020204030203" pitchFamily="34" charset="0"/>
                        </a:rPr>
                        <a:t>24%</a:t>
                      </a:r>
                    </a:p>
                  </a:txBody>
                  <a:tcPr marL="9525" marR="9525" marT="9525"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1100" b="0" i="0" u="none" strike="noStrike" dirty="0">
                          <a:solidFill>
                            <a:srgbClr val="000000"/>
                          </a:solidFill>
                          <a:effectLst/>
                          <a:latin typeface="Lato" panose="020F0502020204030203" pitchFamily="34" charset="0"/>
                        </a:rPr>
                        <a:t>$95,375 to $182,100</a:t>
                      </a:r>
                    </a:p>
                  </a:txBody>
                  <a:tcPr marL="9525" marR="9525" marT="9525" anchor="ctr">
                    <a:lnL>
                      <a:noFill/>
                    </a:lnL>
                    <a:lnR>
                      <a:noFill/>
                    </a:lnR>
                    <a:lnT>
                      <a:noFill/>
                    </a:lnT>
                    <a:lnB>
                      <a:noFill/>
                    </a:lnB>
                  </a:tcPr>
                </a:tc>
                <a:tc>
                  <a:txBody>
                    <a:bodyPr/>
                    <a:lstStyle/>
                    <a:p>
                      <a:pPr algn="l" fontAlgn="ctr"/>
                      <a:r>
                        <a:rPr lang="en-US" sz="1100" b="0" i="0" u="none" strike="noStrike" dirty="0">
                          <a:solidFill>
                            <a:srgbClr val="000000"/>
                          </a:solidFill>
                          <a:effectLst/>
                          <a:latin typeface="Lato" panose="020F0502020204030203" pitchFamily="34" charset="0"/>
                        </a:rPr>
                        <a:t>$190,750 to $364,200</a:t>
                      </a:r>
                    </a:p>
                  </a:txBody>
                  <a:tcPr marL="9525" marR="9525" marT="9525" anchor="ctr">
                    <a:lnL>
                      <a:noFill/>
                    </a:lnL>
                    <a:lnR>
                      <a:noFill/>
                    </a:lnR>
                    <a:lnT>
                      <a:noFill/>
                    </a:lnT>
                    <a:lnB>
                      <a:noFill/>
                    </a:lnB>
                  </a:tcPr>
                </a:tc>
                <a:tc>
                  <a:txBody>
                    <a:bodyPr/>
                    <a:lstStyle/>
                    <a:p>
                      <a:pPr algn="l" fontAlgn="ctr"/>
                      <a:r>
                        <a:rPr lang="en-US" sz="1100" b="0" i="0" u="none" strike="noStrike" dirty="0">
                          <a:solidFill>
                            <a:srgbClr val="000000"/>
                          </a:solidFill>
                          <a:effectLst/>
                          <a:latin typeface="Lato" panose="020F0502020204030203" pitchFamily="34" charset="0"/>
                        </a:rPr>
                        <a:t>$95,350 to $182,100</a:t>
                      </a:r>
                    </a:p>
                  </a:txBody>
                  <a:tcPr marL="9525" marR="9525" marT="9525"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8614506"/>
                  </a:ext>
                </a:extLst>
              </a:tr>
              <a:tr h="418253">
                <a:tc>
                  <a:txBody>
                    <a:bodyPr/>
                    <a:lstStyle/>
                    <a:p>
                      <a:pPr algn="ctr" fontAlgn="ctr"/>
                      <a:r>
                        <a:rPr lang="en-US" sz="1100" b="0" i="0" u="none" strike="noStrike">
                          <a:solidFill>
                            <a:srgbClr val="000000"/>
                          </a:solidFill>
                          <a:effectLst/>
                          <a:latin typeface="Lato" panose="020F0502020204030203" pitchFamily="34" charset="0"/>
                        </a:rPr>
                        <a:t>32%</a:t>
                      </a:r>
                    </a:p>
                  </a:txBody>
                  <a:tcPr marL="9525" marR="9525" marT="9525"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1100" b="0" i="0" u="none" strike="noStrike" dirty="0">
                          <a:solidFill>
                            <a:srgbClr val="000000"/>
                          </a:solidFill>
                          <a:effectLst/>
                          <a:latin typeface="Lato" panose="020F0502020204030203" pitchFamily="34" charset="0"/>
                        </a:rPr>
                        <a:t>$182,100 to $231,250</a:t>
                      </a:r>
                    </a:p>
                  </a:txBody>
                  <a:tcPr marL="9525" marR="9525" marT="9525" anchor="ctr">
                    <a:lnL>
                      <a:noFill/>
                    </a:lnL>
                    <a:lnR>
                      <a:noFill/>
                    </a:lnR>
                    <a:lnT>
                      <a:noFill/>
                    </a:lnT>
                    <a:lnB>
                      <a:noFill/>
                    </a:lnB>
                    <a:solidFill>
                      <a:srgbClr val="D9D9D9"/>
                    </a:solidFill>
                  </a:tcPr>
                </a:tc>
                <a:tc>
                  <a:txBody>
                    <a:bodyPr/>
                    <a:lstStyle/>
                    <a:p>
                      <a:pPr algn="l" fontAlgn="ctr"/>
                      <a:r>
                        <a:rPr lang="en-US" sz="1100" b="0" i="0" u="none" strike="noStrike" dirty="0">
                          <a:solidFill>
                            <a:srgbClr val="000000"/>
                          </a:solidFill>
                          <a:effectLst/>
                          <a:latin typeface="Lato" panose="020F0502020204030203" pitchFamily="34" charset="0"/>
                        </a:rPr>
                        <a:t>$364,200 to $462,500</a:t>
                      </a:r>
                    </a:p>
                  </a:txBody>
                  <a:tcPr marL="9525" marR="9525" marT="9525" anchor="ctr">
                    <a:lnL>
                      <a:noFill/>
                    </a:lnL>
                    <a:lnR>
                      <a:noFill/>
                    </a:lnR>
                    <a:lnT>
                      <a:noFill/>
                    </a:lnT>
                    <a:lnB>
                      <a:noFill/>
                    </a:lnB>
                    <a:solidFill>
                      <a:srgbClr val="D9D9D9"/>
                    </a:solidFill>
                  </a:tcPr>
                </a:tc>
                <a:tc>
                  <a:txBody>
                    <a:bodyPr/>
                    <a:lstStyle/>
                    <a:p>
                      <a:pPr algn="l" fontAlgn="ctr"/>
                      <a:r>
                        <a:rPr lang="en-US" sz="1100" b="0" i="0" u="none" strike="noStrike" dirty="0">
                          <a:solidFill>
                            <a:srgbClr val="000000"/>
                          </a:solidFill>
                          <a:effectLst/>
                          <a:latin typeface="Lato" panose="020F0502020204030203" pitchFamily="34" charset="0"/>
                        </a:rPr>
                        <a:t>$182,100 to $231,250</a:t>
                      </a:r>
                    </a:p>
                  </a:txBody>
                  <a:tcPr marL="9525" marR="9525" marT="9525"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951569691"/>
                  </a:ext>
                </a:extLst>
              </a:tr>
              <a:tr h="430928">
                <a:tc>
                  <a:txBody>
                    <a:bodyPr/>
                    <a:lstStyle/>
                    <a:p>
                      <a:pPr algn="ctr" fontAlgn="ctr"/>
                      <a:r>
                        <a:rPr lang="en-US" sz="1100" b="0" i="0" u="none" strike="noStrike">
                          <a:solidFill>
                            <a:srgbClr val="000000"/>
                          </a:solidFill>
                          <a:effectLst/>
                          <a:latin typeface="Lato" panose="020F0502020204030203" pitchFamily="34" charset="0"/>
                        </a:rPr>
                        <a:t>35%</a:t>
                      </a:r>
                    </a:p>
                  </a:txBody>
                  <a:tcPr marL="9525" marR="9525" marT="9525"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1100" b="0" i="0" u="none" strike="noStrike" dirty="0">
                          <a:solidFill>
                            <a:srgbClr val="000000"/>
                          </a:solidFill>
                          <a:effectLst/>
                          <a:latin typeface="Lato" panose="020F0502020204030203" pitchFamily="34" charset="0"/>
                        </a:rPr>
                        <a:t>$231,250 to $578,125</a:t>
                      </a:r>
                    </a:p>
                  </a:txBody>
                  <a:tcPr marL="9525" marR="9525" marT="9525" anchor="ctr">
                    <a:lnL>
                      <a:noFill/>
                    </a:lnL>
                    <a:lnR>
                      <a:noFill/>
                    </a:lnR>
                    <a:lnT>
                      <a:noFill/>
                    </a:lnT>
                    <a:lnB>
                      <a:noFill/>
                    </a:lnB>
                  </a:tcPr>
                </a:tc>
                <a:tc>
                  <a:txBody>
                    <a:bodyPr/>
                    <a:lstStyle/>
                    <a:p>
                      <a:pPr algn="l" fontAlgn="ctr"/>
                      <a:r>
                        <a:rPr lang="en-US" sz="1100" b="0" i="0" u="none" strike="noStrike" dirty="0">
                          <a:solidFill>
                            <a:srgbClr val="000000"/>
                          </a:solidFill>
                          <a:effectLst/>
                          <a:latin typeface="Lato" panose="020F0502020204030203" pitchFamily="34" charset="0"/>
                        </a:rPr>
                        <a:t>$462,500 to $693,750</a:t>
                      </a:r>
                    </a:p>
                  </a:txBody>
                  <a:tcPr marL="9525" marR="9525" marT="9525" anchor="ctr">
                    <a:lnL>
                      <a:noFill/>
                    </a:lnL>
                    <a:lnR>
                      <a:noFill/>
                    </a:lnR>
                    <a:lnT>
                      <a:noFill/>
                    </a:lnT>
                    <a:lnB>
                      <a:noFill/>
                    </a:lnB>
                  </a:tcPr>
                </a:tc>
                <a:tc>
                  <a:txBody>
                    <a:bodyPr/>
                    <a:lstStyle/>
                    <a:p>
                      <a:pPr algn="l" fontAlgn="ctr"/>
                      <a:r>
                        <a:rPr lang="en-US" sz="1100" b="0" i="0" u="none" strike="noStrike" dirty="0">
                          <a:solidFill>
                            <a:srgbClr val="000000"/>
                          </a:solidFill>
                          <a:effectLst/>
                          <a:latin typeface="Lato" panose="020F0502020204030203" pitchFamily="34" charset="0"/>
                        </a:rPr>
                        <a:t>$231,250 to $578,100</a:t>
                      </a:r>
                    </a:p>
                  </a:txBody>
                  <a:tcPr marL="9525" marR="9525" marT="9525"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32649775"/>
                  </a:ext>
                </a:extLst>
              </a:tr>
              <a:tr h="405579">
                <a:tc>
                  <a:txBody>
                    <a:bodyPr/>
                    <a:lstStyle/>
                    <a:p>
                      <a:pPr algn="ctr" fontAlgn="ctr"/>
                      <a:r>
                        <a:rPr lang="en-US" sz="1100" b="0" i="0" u="none" strike="noStrike">
                          <a:solidFill>
                            <a:srgbClr val="000000"/>
                          </a:solidFill>
                          <a:effectLst/>
                          <a:latin typeface="Lato" panose="020F0502020204030203" pitchFamily="34" charset="0"/>
                        </a:rPr>
                        <a:t>37%</a:t>
                      </a:r>
                    </a:p>
                  </a:txBody>
                  <a:tcPr marL="9525" marR="9525" marT="9525"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dirty="0">
                          <a:solidFill>
                            <a:srgbClr val="000000"/>
                          </a:solidFill>
                          <a:effectLst/>
                          <a:latin typeface="Lato" panose="020F0502020204030203" pitchFamily="34" charset="0"/>
                        </a:rPr>
                        <a:t>$578,125 or more</a:t>
                      </a:r>
                    </a:p>
                  </a:txBody>
                  <a:tcPr marL="9525" marR="9525" marT="9525"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dirty="0">
                          <a:solidFill>
                            <a:srgbClr val="000000"/>
                          </a:solidFill>
                          <a:effectLst/>
                          <a:latin typeface="Lato" panose="020F0502020204030203" pitchFamily="34" charset="0"/>
                        </a:rPr>
                        <a:t>$693,750 or more</a:t>
                      </a:r>
                    </a:p>
                  </a:txBody>
                  <a:tcPr marL="9525" marR="9525" marT="9525"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dirty="0">
                          <a:solidFill>
                            <a:srgbClr val="000000"/>
                          </a:solidFill>
                          <a:effectLst/>
                          <a:latin typeface="Lato" panose="020F0502020204030203" pitchFamily="34" charset="0"/>
                        </a:rPr>
                        <a:t>$578,100 or more</a:t>
                      </a:r>
                    </a:p>
                  </a:txBody>
                  <a:tcPr marL="9525" marR="9525" marT="9525" anchor="ctr">
                    <a:lnL>
                      <a:noFill/>
                    </a:lnL>
                    <a:lnR>
                      <a:noFill/>
                    </a:lnR>
                    <a:lnT>
                      <a:noFill/>
                    </a:lnT>
                    <a:lnB>
                      <a:noFill/>
                    </a:lnB>
                    <a:solidFill>
                      <a:srgbClr val="D9D9D9"/>
                    </a:solidFill>
                  </a:tcPr>
                </a:tc>
                <a:extLst>
                  <a:ext uri="{0D108BD9-81ED-4DB2-BD59-A6C34878D82A}">
                    <a16:rowId xmlns:a16="http://schemas.microsoft.com/office/drawing/2014/main" val="1466724792"/>
                  </a:ext>
                </a:extLst>
              </a:tr>
              <a:tr h="296581">
                <a:tc gridSpan="4">
                  <a:txBody>
                    <a:bodyPr/>
                    <a:lstStyle/>
                    <a:p>
                      <a:pPr algn="l" fontAlgn="b"/>
                      <a:r>
                        <a:rPr lang="en-US" sz="1100" b="0" i="0" u="none" strike="noStrike" dirty="0">
                          <a:solidFill>
                            <a:srgbClr val="000000"/>
                          </a:solidFill>
                          <a:effectLst/>
                          <a:latin typeface="Calibri" panose="020F0502020204030204" pitchFamily="34" charset="0"/>
                        </a:rPr>
                        <a:t>Source: Internal Revenue Service. Tables from https://taxfoundation.org/2023-tax-brackets</a:t>
                      </a:r>
                    </a:p>
                  </a:txBody>
                  <a:tcPr marL="9525" marR="9525" marT="9525"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0858461"/>
                  </a:ext>
                </a:extLst>
              </a:tr>
            </a:tbl>
          </a:graphicData>
        </a:graphic>
      </p:graphicFrame>
      <p:graphicFrame>
        <p:nvGraphicFramePr>
          <p:cNvPr id="8" name="Content Placeholder 2">
            <a:extLst>
              <a:ext uri="{FF2B5EF4-FFF2-40B4-BE49-F238E27FC236}">
                <a16:creationId xmlns:a16="http://schemas.microsoft.com/office/drawing/2014/main" id="{24E030B0-2535-47FA-B399-14062000AB5E}"/>
              </a:ext>
            </a:extLst>
          </p:cNvPr>
          <p:cNvGraphicFramePr>
            <a:graphicFrameLocks noGrp="1"/>
          </p:cNvGraphicFramePr>
          <p:nvPr>
            <p:ph idx="1"/>
            <p:extLst>
              <p:ext uri="{D42A27DB-BD31-4B8C-83A1-F6EECF244321}">
                <p14:modId xmlns:p14="http://schemas.microsoft.com/office/powerpoint/2010/main" val="3683378109"/>
              </p:ext>
            </p:extLst>
          </p:nvPr>
        </p:nvGraphicFramePr>
        <p:xfrm>
          <a:off x="6595666" y="1454763"/>
          <a:ext cx="5164534" cy="4540110"/>
        </p:xfrm>
        <a:graphic>
          <a:graphicData uri="http://schemas.openxmlformats.org/drawingml/2006/table">
            <a:tbl>
              <a:tblPr/>
              <a:tblGrid>
                <a:gridCol w="550883">
                  <a:extLst>
                    <a:ext uri="{9D8B030D-6E8A-4147-A177-3AD203B41FA5}">
                      <a16:colId xmlns:a16="http://schemas.microsoft.com/office/drawing/2014/main" val="2818085647"/>
                    </a:ext>
                  </a:extLst>
                </a:gridCol>
                <a:gridCol w="1189785">
                  <a:extLst>
                    <a:ext uri="{9D8B030D-6E8A-4147-A177-3AD203B41FA5}">
                      <a16:colId xmlns:a16="http://schemas.microsoft.com/office/drawing/2014/main" val="923264435"/>
                    </a:ext>
                  </a:extLst>
                </a:gridCol>
                <a:gridCol w="1700754">
                  <a:extLst>
                    <a:ext uri="{9D8B030D-6E8A-4147-A177-3AD203B41FA5}">
                      <a16:colId xmlns:a16="http://schemas.microsoft.com/office/drawing/2014/main" val="600865098"/>
                    </a:ext>
                  </a:extLst>
                </a:gridCol>
                <a:gridCol w="1723112">
                  <a:extLst>
                    <a:ext uri="{9D8B030D-6E8A-4147-A177-3AD203B41FA5}">
                      <a16:colId xmlns:a16="http://schemas.microsoft.com/office/drawing/2014/main" val="1788412399"/>
                    </a:ext>
                  </a:extLst>
                </a:gridCol>
              </a:tblGrid>
              <a:tr h="600766">
                <a:tc gridSpan="4">
                  <a:txBody>
                    <a:bodyPr/>
                    <a:lstStyle/>
                    <a:p>
                      <a:pPr algn="ctr" fontAlgn="ctr"/>
                      <a:r>
                        <a:rPr lang="en-US" sz="1300" b="1" i="0" u="none" strike="noStrike" dirty="0">
                          <a:solidFill>
                            <a:srgbClr val="000000"/>
                          </a:solidFill>
                          <a:effectLst/>
                          <a:latin typeface="Lato" panose="020F0502020204030203" pitchFamily="34" charset="0"/>
                        </a:rPr>
                        <a:t>2024 Tax Brackets for Single Filers, Married Couples Filing Jointly, and Heads of Households</a:t>
                      </a:r>
                    </a:p>
                  </a:txBody>
                  <a:tcPr marL="9525" marR="9525" marT="9525"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88070029"/>
                  </a:ext>
                </a:extLst>
              </a:tr>
              <a:tr h="583021">
                <a:tc>
                  <a:txBody>
                    <a:bodyPr/>
                    <a:lstStyle/>
                    <a:p>
                      <a:pPr algn="l" fontAlgn="ctr"/>
                      <a:r>
                        <a:rPr lang="en-US" sz="1100" b="1" i="0" u="none" strike="noStrike">
                          <a:solidFill>
                            <a:srgbClr val="000000"/>
                          </a:solidFill>
                          <a:effectLst/>
                          <a:latin typeface="Lato" panose="020F0502020204030203" pitchFamily="34" charset="0"/>
                        </a:rPr>
                        <a:t>Rate</a:t>
                      </a:r>
                    </a:p>
                  </a:txBody>
                  <a:tcPr marL="9525" marR="9525" marT="952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1100" b="1" i="0" u="none" strike="noStrike">
                          <a:solidFill>
                            <a:srgbClr val="000000"/>
                          </a:solidFill>
                          <a:effectLst/>
                          <a:latin typeface="Lato" panose="020F0502020204030203" pitchFamily="34" charset="0"/>
                        </a:rPr>
                        <a:t>For Unmarried Individuals</a:t>
                      </a:r>
                    </a:p>
                  </a:txBody>
                  <a:tcPr marL="9525" marR="9525" marT="952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1100" b="1" i="0" u="none" strike="noStrike" dirty="0">
                          <a:solidFill>
                            <a:srgbClr val="000000"/>
                          </a:solidFill>
                          <a:effectLst/>
                          <a:latin typeface="Lato" panose="020F0502020204030203" pitchFamily="34" charset="0"/>
                        </a:rPr>
                        <a:t>For Married Individuals Filing Joint Returns</a:t>
                      </a:r>
                    </a:p>
                  </a:txBody>
                  <a:tcPr marL="9525" marR="9525" marT="952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1100" b="1" i="0" u="none" strike="noStrike" dirty="0">
                          <a:solidFill>
                            <a:srgbClr val="000000"/>
                          </a:solidFill>
                          <a:effectLst/>
                          <a:latin typeface="Lato" panose="020F0502020204030203" pitchFamily="34" charset="0"/>
                        </a:rPr>
                        <a:t>For Heads of Households</a:t>
                      </a:r>
                    </a:p>
                  </a:txBody>
                  <a:tcPr marL="9525" marR="9525" marT="952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08093024"/>
                  </a:ext>
                </a:extLst>
              </a:tr>
              <a:tr h="405579">
                <a:tc>
                  <a:txBody>
                    <a:bodyPr/>
                    <a:lstStyle/>
                    <a:p>
                      <a:pPr algn="ctr" fontAlgn="ctr"/>
                      <a:r>
                        <a:rPr lang="en-US" sz="1100" b="0" i="0" u="none" strike="noStrike" dirty="0">
                          <a:solidFill>
                            <a:srgbClr val="000000"/>
                          </a:solidFill>
                          <a:effectLst/>
                          <a:latin typeface="Lato" panose="020F0502020204030203" pitchFamily="34" charset="0"/>
                        </a:rPr>
                        <a:t>10%</a:t>
                      </a:r>
                    </a:p>
                  </a:txBody>
                  <a:tcPr marL="9525" marR="9525" marT="9525"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1100" b="0" i="0" u="none" strike="noStrike" dirty="0">
                          <a:solidFill>
                            <a:srgbClr val="000000"/>
                          </a:solidFill>
                          <a:effectLst/>
                          <a:latin typeface="Lato" panose="020F0502020204030203" pitchFamily="34" charset="0"/>
                        </a:rPr>
                        <a:t>$0 to $11,600</a:t>
                      </a:r>
                    </a:p>
                  </a:txBody>
                  <a:tcPr marL="9525" marR="9525" marT="9525" anchor="ctr">
                    <a:lnL>
                      <a:noFill/>
                    </a:lnL>
                    <a:lnR>
                      <a:noFill/>
                    </a:lnR>
                    <a:lnT>
                      <a:noFill/>
                    </a:lnT>
                    <a:lnB>
                      <a:noFill/>
                    </a:lnB>
                    <a:solidFill>
                      <a:srgbClr val="D9D9D9"/>
                    </a:solidFill>
                  </a:tcPr>
                </a:tc>
                <a:tc>
                  <a:txBody>
                    <a:bodyPr/>
                    <a:lstStyle/>
                    <a:p>
                      <a:pPr algn="l" fontAlgn="ctr"/>
                      <a:r>
                        <a:rPr lang="en-US" sz="1100" b="0" i="0" u="none" strike="noStrike" dirty="0">
                          <a:solidFill>
                            <a:srgbClr val="000000"/>
                          </a:solidFill>
                          <a:effectLst/>
                          <a:latin typeface="Lato" panose="020F0502020204030203" pitchFamily="34" charset="0"/>
                        </a:rPr>
                        <a:t>$0 to $23,200</a:t>
                      </a:r>
                    </a:p>
                  </a:txBody>
                  <a:tcPr marL="9525" marR="9525" marT="9525" anchor="ctr">
                    <a:lnL>
                      <a:noFill/>
                    </a:lnL>
                    <a:lnR>
                      <a:noFill/>
                    </a:lnR>
                    <a:lnT>
                      <a:noFill/>
                    </a:lnT>
                    <a:lnB>
                      <a:noFill/>
                    </a:lnB>
                    <a:solidFill>
                      <a:srgbClr val="D9D9D9"/>
                    </a:solidFill>
                  </a:tcPr>
                </a:tc>
                <a:tc>
                  <a:txBody>
                    <a:bodyPr/>
                    <a:lstStyle/>
                    <a:p>
                      <a:pPr algn="l" fontAlgn="ctr"/>
                      <a:r>
                        <a:rPr lang="en-US" sz="1100" b="0" i="0" u="none" strike="noStrike" dirty="0">
                          <a:solidFill>
                            <a:srgbClr val="000000"/>
                          </a:solidFill>
                          <a:effectLst/>
                          <a:latin typeface="Lato" panose="020F0502020204030203" pitchFamily="34" charset="0"/>
                        </a:rPr>
                        <a:t>$0 to $16,550</a:t>
                      </a:r>
                    </a:p>
                  </a:txBody>
                  <a:tcPr marL="9525" marR="9525" marT="9525"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983278926"/>
                  </a:ext>
                </a:extLst>
              </a:tr>
              <a:tr h="430928">
                <a:tc>
                  <a:txBody>
                    <a:bodyPr/>
                    <a:lstStyle/>
                    <a:p>
                      <a:pPr algn="ctr" fontAlgn="ctr"/>
                      <a:r>
                        <a:rPr lang="en-US" sz="1100" b="0" i="0" u="none" strike="noStrike">
                          <a:solidFill>
                            <a:srgbClr val="000000"/>
                          </a:solidFill>
                          <a:effectLst/>
                          <a:latin typeface="Lato" panose="020F0502020204030203" pitchFamily="34" charset="0"/>
                        </a:rPr>
                        <a:t>12%</a:t>
                      </a:r>
                    </a:p>
                  </a:txBody>
                  <a:tcPr marL="9525" marR="9525" marT="9525"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1100" b="0" i="0" u="none" strike="noStrike" dirty="0">
                          <a:solidFill>
                            <a:srgbClr val="000000"/>
                          </a:solidFill>
                          <a:effectLst/>
                          <a:latin typeface="Lato" panose="020F0502020204030203" pitchFamily="34" charset="0"/>
                        </a:rPr>
                        <a:t>$11,600 to $47,150</a:t>
                      </a:r>
                    </a:p>
                  </a:txBody>
                  <a:tcPr marL="9525" marR="9525" marT="9525" anchor="ctr">
                    <a:lnL>
                      <a:noFill/>
                    </a:lnL>
                    <a:lnR>
                      <a:noFill/>
                    </a:lnR>
                    <a:lnT>
                      <a:noFill/>
                    </a:lnT>
                    <a:lnB>
                      <a:noFill/>
                    </a:lnB>
                  </a:tcPr>
                </a:tc>
                <a:tc>
                  <a:txBody>
                    <a:bodyPr/>
                    <a:lstStyle/>
                    <a:p>
                      <a:pPr algn="l" fontAlgn="ctr"/>
                      <a:r>
                        <a:rPr lang="en-US" sz="1100" b="0" i="0" u="none" strike="noStrike" dirty="0">
                          <a:solidFill>
                            <a:srgbClr val="000000"/>
                          </a:solidFill>
                          <a:effectLst/>
                          <a:latin typeface="Lato" panose="020F0502020204030203" pitchFamily="34" charset="0"/>
                        </a:rPr>
                        <a:t>$23,200 to $94,300</a:t>
                      </a:r>
                    </a:p>
                  </a:txBody>
                  <a:tcPr marL="9525" marR="9525" marT="9525" anchor="ctr">
                    <a:lnL>
                      <a:noFill/>
                    </a:lnL>
                    <a:lnR>
                      <a:noFill/>
                    </a:lnR>
                    <a:lnT>
                      <a:noFill/>
                    </a:lnT>
                    <a:lnB>
                      <a:noFill/>
                    </a:lnB>
                  </a:tcPr>
                </a:tc>
                <a:tc>
                  <a:txBody>
                    <a:bodyPr/>
                    <a:lstStyle/>
                    <a:p>
                      <a:pPr algn="l" fontAlgn="ctr"/>
                      <a:r>
                        <a:rPr lang="en-US" sz="1100" b="0" i="0" u="none" strike="noStrike" dirty="0">
                          <a:solidFill>
                            <a:srgbClr val="000000"/>
                          </a:solidFill>
                          <a:effectLst/>
                          <a:latin typeface="Lato" panose="020F0502020204030203" pitchFamily="34" charset="0"/>
                        </a:rPr>
                        <a:t>$16,550 to $63,100</a:t>
                      </a:r>
                    </a:p>
                  </a:txBody>
                  <a:tcPr marL="9525" marR="9525" marT="9525"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79026847"/>
                  </a:ext>
                </a:extLst>
              </a:tr>
              <a:tr h="430928">
                <a:tc>
                  <a:txBody>
                    <a:bodyPr/>
                    <a:lstStyle/>
                    <a:p>
                      <a:pPr algn="ctr" fontAlgn="ctr"/>
                      <a:r>
                        <a:rPr lang="en-US" sz="1100" b="0" i="0" u="none" strike="noStrike" dirty="0">
                          <a:solidFill>
                            <a:srgbClr val="000000"/>
                          </a:solidFill>
                          <a:effectLst/>
                          <a:latin typeface="Lato" panose="020F0502020204030203" pitchFamily="34" charset="0"/>
                        </a:rPr>
                        <a:t>22%</a:t>
                      </a:r>
                    </a:p>
                  </a:txBody>
                  <a:tcPr marL="9525" marR="9525" marT="9525"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1100" b="0" i="0" u="none" strike="noStrike" dirty="0">
                          <a:solidFill>
                            <a:srgbClr val="000000"/>
                          </a:solidFill>
                          <a:effectLst/>
                          <a:latin typeface="Lato" panose="020F0502020204030203" pitchFamily="34" charset="0"/>
                        </a:rPr>
                        <a:t>$47,150 to $100,525</a:t>
                      </a:r>
                    </a:p>
                  </a:txBody>
                  <a:tcPr marL="9525" marR="9525" marT="9525" anchor="ctr">
                    <a:lnL>
                      <a:noFill/>
                    </a:lnL>
                    <a:lnR>
                      <a:noFill/>
                    </a:lnR>
                    <a:lnT>
                      <a:noFill/>
                    </a:lnT>
                    <a:lnB>
                      <a:noFill/>
                    </a:lnB>
                    <a:solidFill>
                      <a:srgbClr val="D9D9D9"/>
                    </a:solidFill>
                  </a:tcPr>
                </a:tc>
                <a:tc>
                  <a:txBody>
                    <a:bodyPr/>
                    <a:lstStyle/>
                    <a:p>
                      <a:pPr algn="l" fontAlgn="ctr"/>
                      <a:r>
                        <a:rPr lang="en-US" sz="1100" b="0" i="0" u="none" strike="noStrike" dirty="0">
                          <a:solidFill>
                            <a:srgbClr val="000000"/>
                          </a:solidFill>
                          <a:effectLst/>
                          <a:latin typeface="Lato" panose="020F0502020204030203" pitchFamily="34" charset="0"/>
                        </a:rPr>
                        <a:t>$94,300 to $201,500</a:t>
                      </a:r>
                    </a:p>
                  </a:txBody>
                  <a:tcPr marL="9525" marR="9525" marT="9525" anchor="ctr">
                    <a:lnL>
                      <a:noFill/>
                    </a:lnL>
                    <a:lnR>
                      <a:noFill/>
                    </a:lnR>
                    <a:lnT>
                      <a:noFill/>
                    </a:lnT>
                    <a:lnB>
                      <a:noFill/>
                    </a:lnB>
                    <a:solidFill>
                      <a:srgbClr val="D9D9D9"/>
                    </a:solidFill>
                  </a:tcPr>
                </a:tc>
                <a:tc>
                  <a:txBody>
                    <a:bodyPr/>
                    <a:lstStyle/>
                    <a:p>
                      <a:pPr algn="l" fontAlgn="ctr"/>
                      <a:r>
                        <a:rPr lang="en-US" sz="1100" b="0" i="0" u="none" strike="noStrike" dirty="0">
                          <a:solidFill>
                            <a:srgbClr val="000000"/>
                          </a:solidFill>
                          <a:effectLst/>
                          <a:latin typeface="Lato" panose="020F0502020204030203" pitchFamily="34" charset="0"/>
                        </a:rPr>
                        <a:t>$63,100 to $100,500</a:t>
                      </a:r>
                    </a:p>
                  </a:txBody>
                  <a:tcPr marL="9525" marR="9525" marT="9525"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436206246"/>
                  </a:ext>
                </a:extLst>
              </a:tr>
              <a:tr h="443603">
                <a:tc>
                  <a:txBody>
                    <a:bodyPr/>
                    <a:lstStyle/>
                    <a:p>
                      <a:pPr algn="ctr" fontAlgn="ctr"/>
                      <a:r>
                        <a:rPr lang="en-US" sz="1100" b="0" i="0" u="none" strike="noStrike">
                          <a:solidFill>
                            <a:srgbClr val="000000"/>
                          </a:solidFill>
                          <a:effectLst/>
                          <a:latin typeface="Lato" panose="020F0502020204030203" pitchFamily="34" charset="0"/>
                        </a:rPr>
                        <a:t>24%</a:t>
                      </a:r>
                    </a:p>
                  </a:txBody>
                  <a:tcPr marL="9525" marR="9525" marT="9525"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1100" b="0" i="0" u="none" strike="noStrike" dirty="0">
                          <a:solidFill>
                            <a:srgbClr val="000000"/>
                          </a:solidFill>
                          <a:effectLst/>
                          <a:latin typeface="Lato" panose="020F0502020204030203" pitchFamily="34" charset="0"/>
                        </a:rPr>
                        <a:t>$100,525 to $191,950</a:t>
                      </a:r>
                    </a:p>
                  </a:txBody>
                  <a:tcPr marL="9525" marR="9525" marT="9525" anchor="ctr">
                    <a:lnL>
                      <a:noFill/>
                    </a:lnL>
                    <a:lnR>
                      <a:noFill/>
                    </a:lnR>
                    <a:lnT>
                      <a:noFill/>
                    </a:lnT>
                    <a:lnB>
                      <a:noFill/>
                    </a:lnB>
                  </a:tcPr>
                </a:tc>
                <a:tc>
                  <a:txBody>
                    <a:bodyPr/>
                    <a:lstStyle/>
                    <a:p>
                      <a:pPr algn="l" fontAlgn="ctr"/>
                      <a:r>
                        <a:rPr lang="en-US" sz="1100" b="0" i="0" u="none" strike="noStrike" dirty="0">
                          <a:solidFill>
                            <a:srgbClr val="000000"/>
                          </a:solidFill>
                          <a:effectLst/>
                          <a:latin typeface="Lato" panose="020F0502020204030203" pitchFamily="34" charset="0"/>
                        </a:rPr>
                        <a:t>$201,050 to $383,900</a:t>
                      </a:r>
                    </a:p>
                  </a:txBody>
                  <a:tcPr marL="9525" marR="9525" marT="9525" anchor="ctr">
                    <a:lnL>
                      <a:noFill/>
                    </a:lnL>
                    <a:lnR>
                      <a:noFill/>
                    </a:lnR>
                    <a:lnT>
                      <a:noFill/>
                    </a:lnT>
                    <a:lnB>
                      <a:noFill/>
                    </a:lnB>
                  </a:tcPr>
                </a:tc>
                <a:tc>
                  <a:txBody>
                    <a:bodyPr/>
                    <a:lstStyle/>
                    <a:p>
                      <a:pPr algn="l" fontAlgn="ctr"/>
                      <a:r>
                        <a:rPr lang="en-US" sz="1100" b="0" i="0" u="none" strike="noStrike" dirty="0">
                          <a:solidFill>
                            <a:srgbClr val="000000"/>
                          </a:solidFill>
                          <a:effectLst/>
                          <a:latin typeface="Lato" panose="020F0502020204030203" pitchFamily="34" charset="0"/>
                        </a:rPr>
                        <a:t>$100,500 to $191,950</a:t>
                      </a:r>
                    </a:p>
                  </a:txBody>
                  <a:tcPr marL="9525" marR="9525" marT="9525"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8614506"/>
                  </a:ext>
                </a:extLst>
              </a:tr>
              <a:tr h="418253">
                <a:tc>
                  <a:txBody>
                    <a:bodyPr/>
                    <a:lstStyle/>
                    <a:p>
                      <a:pPr algn="ctr" fontAlgn="ctr"/>
                      <a:r>
                        <a:rPr lang="en-US" sz="1100" b="0" i="0" u="none" strike="noStrike">
                          <a:solidFill>
                            <a:srgbClr val="000000"/>
                          </a:solidFill>
                          <a:effectLst/>
                          <a:latin typeface="Lato" panose="020F0502020204030203" pitchFamily="34" charset="0"/>
                        </a:rPr>
                        <a:t>32%</a:t>
                      </a:r>
                    </a:p>
                  </a:txBody>
                  <a:tcPr marL="9525" marR="9525" marT="9525"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1100" b="0" i="0" u="none" strike="noStrike" dirty="0">
                          <a:solidFill>
                            <a:srgbClr val="000000"/>
                          </a:solidFill>
                          <a:effectLst/>
                          <a:latin typeface="Lato" panose="020F0502020204030203" pitchFamily="34" charset="0"/>
                        </a:rPr>
                        <a:t>$191,950 to $243,725</a:t>
                      </a:r>
                    </a:p>
                  </a:txBody>
                  <a:tcPr marL="9525" marR="9525" marT="9525" anchor="ctr">
                    <a:lnL>
                      <a:noFill/>
                    </a:lnL>
                    <a:lnR>
                      <a:noFill/>
                    </a:lnR>
                    <a:lnT>
                      <a:noFill/>
                    </a:lnT>
                    <a:lnB>
                      <a:noFill/>
                    </a:lnB>
                    <a:solidFill>
                      <a:srgbClr val="D9D9D9"/>
                    </a:solidFill>
                  </a:tcPr>
                </a:tc>
                <a:tc>
                  <a:txBody>
                    <a:bodyPr/>
                    <a:lstStyle/>
                    <a:p>
                      <a:pPr algn="l" fontAlgn="ctr"/>
                      <a:r>
                        <a:rPr lang="en-US" sz="1100" b="0" i="0" u="none" strike="noStrike" dirty="0">
                          <a:solidFill>
                            <a:srgbClr val="000000"/>
                          </a:solidFill>
                          <a:effectLst/>
                          <a:latin typeface="Lato" panose="020F0502020204030203" pitchFamily="34" charset="0"/>
                        </a:rPr>
                        <a:t>$383,900 to $487,450</a:t>
                      </a:r>
                    </a:p>
                  </a:txBody>
                  <a:tcPr marL="9525" marR="9525" marT="9525" anchor="ctr">
                    <a:lnL>
                      <a:noFill/>
                    </a:lnL>
                    <a:lnR>
                      <a:noFill/>
                    </a:lnR>
                    <a:lnT>
                      <a:noFill/>
                    </a:lnT>
                    <a:lnB>
                      <a:noFill/>
                    </a:lnB>
                    <a:solidFill>
                      <a:srgbClr val="D9D9D9"/>
                    </a:solidFill>
                  </a:tcPr>
                </a:tc>
                <a:tc>
                  <a:txBody>
                    <a:bodyPr/>
                    <a:lstStyle/>
                    <a:p>
                      <a:pPr algn="l" fontAlgn="ctr"/>
                      <a:r>
                        <a:rPr lang="en-US" sz="1100" b="0" i="0" u="none" strike="noStrike" dirty="0">
                          <a:solidFill>
                            <a:srgbClr val="000000"/>
                          </a:solidFill>
                          <a:effectLst/>
                          <a:latin typeface="Lato" panose="020F0502020204030203" pitchFamily="34" charset="0"/>
                        </a:rPr>
                        <a:t>$191,950 to $243,700</a:t>
                      </a:r>
                    </a:p>
                  </a:txBody>
                  <a:tcPr marL="9525" marR="9525" marT="9525"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951569691"/>
                  </a:ext>
                </a:extLst>
              </a:tr>
              <a:tr h="430928">
                <a:tc>
                  <a:txBody>
                    <a:bodyPr/>
                    <a:lstStyle/>
                    <a:p>
                      <a:pPr algn="ctr" fontAlgn="ctr"/>
                      <a:r>
                        <a:rPr lang="en-US" sz="1100" b="0" i="0" u="none" strike="noStrike">
                          <a:solidFill>
                            <a:srgbClr val="000000"/>
                          </a:solidFill>
                          <a:effectLst/>
                          <a:latin typeface="Lato" panose="020F0502020204030203" pitchFamily="34" charset="0"/>
                        </a:rPr>
                        <a:t>35%</a:t>
                      </a:r>
                    </a:p>
                  </a:txBody>
                  <a:tcPr marL="9525" marR="9525" marT="9525"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1100" b="0" i="0" u="none" strike="noStrike" dirty="0">
                          <a:solidFill>
                            <a:srgbClr val="000000"/>
                          </a:solidFill>
                          <a:effectLst/>
                          <a:latin typeface="Lato" panose="020F0502020204030203" pitchFamily="34" charset="0"/>
                        </a:rPr>
                        <a:t>$243,725 to $609,350</a:t>
                      </a:r>
                    </a:p>
                  </a:txBody>
                  <a:tcPr marL="9525" marR="9525" marT="9525" anchor="ctr">
                    <a:lnL>
                      <a:noFill/>
                    </a:lnL>
                    <a:lnR>
                      <a:noFill/>
                    </a:lnR>
                    <a:lnT>
                      <a:noFill/>
                    </a:lnT>
                    <a:lnB>
                      <a:noFill/>
                    </a:lnB>
                  </a:tcPr>
                </a:tc>
                <a:tc>
                  <a:txBody>
                    <a:bodyPr/>
                    <a:lstStyle/>
                    <a:p>
                      <a:pPr algn="l" fontAlgn="ctr"/>
                      <a:r>
                        <a:rPr lang="en-US" sz="1100" b="0" i="0" u="none" strike="noStrike" dirty="0">
                          <a:solidFill>
                            <a:srgbClr val="000000"/>
                          </a:solidFill>
                          <a:effectLst/>
                          <a:latin typeface="Lato" panose="020F0502020204030203" pitchFamily="34" charset="0"/>
                        </a:rPr>
                        <a:t>$487,450 to $731,200</a:t>
                      </a:r>
                    </a:p>
                  </a:txBody>
                  <a:tcPr marL="9525" marR="9525" marT="9525" anchor="ctr">
                    <a:lnL>
                      <a:noFill/>
                    </a:lnL>
                    <a:lnR>
                      <a:noFill/>
                    </a:lnR>
                    <a:lnT>
                      <a:noFill/>
                    </a:lnT>
                    <a:lnB>
                      <a:noFill/>
                    </a:lnB>
                  </a:tcPr>
                </a:tc>
                <a:tc>
                  <a:txBody>
                    <a:bodyPr/>
                    <a:lstStyle/>
                    <a:p>
                      <a:pPr algn="l" fontAlgn="ctr"/>
                      <a:r>
                        <a:rPr lang="en-US" sz="1100" b="0" i="0" u="none" strike="noStrike" dirty="0">
                          <a:solidFill>
                            <a:srgbClr val="000000"/>
                          </a:solidFill>
                          <a:effectLst/>
                          <a:latin typeface="Lato" panose="020F0502020204030203" pitchFamily="34" charset="0"/>
                        </a:rPr>
                        <a:t>$243,700 to $609,350</a:t>
                      </a:r>
                    </a:p>
                  </a:txBody>
                  <a:tcPr marL="9525" marR="9525" marT="9525"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32649775"/>
                  </a:ext>
                </a:extLst>
              </a:tr>
              <a:tr h="405579">
                <a:tc>
                  <a:txBody>
                    <a:bodyPr/>
                    <a:lstStyle/>
                    <a:p>
                      <a:pPr algn="ctr" fontAlgn="ctr"/>
                      <a:r>
                        <a:rPr lang="en-US" sz="1100" b="0" i="0" u="none" strike="noStrike">
                          <a:solidFill>
                            <a:srgbClr val="000000"/>
                          </a:solidFill>
                          <a:effectLst/>
                          <a:latin typeface="Lato" panose="020F0502020204030203" pitchFamily="34" charset="0"/>
                        </a:rPr>
                        <a:t>37%</a:t>
                      </a:r>
                    </a:p>
                  </a:txBody>
                  <a:tcPr marL="9525" marR="9525" marT="9525"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dirty="0">
                          <a:solidFill>
                            <a:srgbClr val="000000"/>
                          </a:solidFill>
                          <a:effectLst/>
                          <a:latin typeface="Lato" panose="020F0502020204030203" pitchFamily="34" charset="0"/>
                        </a:rPr>
                        <a:t>$609,350 or more</a:t>
                      </a:r>
                    </a:p>
                  </a:txBody>
                  <a:tcPr marL="9525" marR="9525" marT="9525"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dirty="0">
                          <a:solidFill>
                            <a:srgbClr val="000000"/>
                          </a:solidFill>
                          <a:effectLst/>
                          <a:latin typeface="Lato" panose="020F0502020204030203" pitchFamily="34" charset="0"/>
                        </a:rPr>
                        <a:t>$731,200 or more</a:t>
                      </a:r>
                    </a:p>
                  </a:txBody>
                  <a:tcPr marL="9525" marR="9525" marT="9525"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dirty="0">
                          <a:solidFill>
                            <a:srgbClr val="000000"/>
                          </a:solidFill>
                          <a:effectLst/>
                          <a:latin typeface="Lato" panose="020F0502020204030203" pitchFamily="34" charset="0"/>
                        </a:rPr>
                        <a:t>$609,350 or more</a:t>
                      </a:r>
                    </a:p>
                  </a:txBody>
                  <a:tcPr marL="9525" marR="9525" marT="9525" anchor="ctr">
                    <a:lnL>
                      <a:noFill/>
                    </a:lnL>
                    <a:lnR>
                      <a:noFill/>
                    </a:lnR>
                    <a:lnT>
                      <a:noFill/>
                    </a:lnT>
                    <a:lnB>
                      <a:noFill/>
                    </a:lnB>
                    <a:solidFill>
                      <a:srgbClr val="D9D9D9"/>
                    </a:solidFill>
                  </a:tcPr>
                </a:tc>
                <a:extLst>
                  <a:ext uri="{0D108BD9-81ED-4DB2-BD59-A6C34878D82A}">
                    <a16:rowId xmlns:a16="http://schemas.microsoft.com/office/drawing/2014/main" val="1466724792"/>
                  </a:ext>
                </a:extLst>
              </a:tr>
              <a:tr h="296581">
                <a:tc gridSpan="4">
                  <a:txBody>
                    <a:bodyPr/>
                    <a:lstStyle/>
                    <a:p>
                      <a:pPr algn="l" fontAlgn="b"/>
                      <a:r>
                        <a:rPr lang="en-US" sz="1100" b="0" i="0" u="none" strike="noStrike" dirty="0">
                          <a:solidFill>
                            <a:srgbClr val="000000"/>
                          </a:solidFill>
                          <a:effectLst/>
                          <a:latin typeface="Calibri" panose="020F0502020204030204" pitchFamily="34" charset="0"/>
                        </a:rPr>
                        <a:t>Source: Internal Revenue Service. Tables from https://taxfoundation.org/2024-tax-brackets</a:t>
                      </a:r>
                    </a:p>
                  </a:txBody>
                  <a:tcPr marL="9525" marR="9525" marT="9525"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0858461"/>
                  </a:ext>
                </a:extLst>
              </a:tr>
            </a:tbl>
          </a:graphicData>
        </a:graphic>
      </p:graphicFrame>
    </p:spTree>
    <p:extLst>
      <p:ext uri="{BB962C8B-B14F-4D97-AF65-F5344CB8AC3E}">
        <p14:creationId xmlns:p14="http://schemas.microsoft.com/office/powerpoint/2010/main" val="419255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Planning Considerations for Individuals</a:t>
            </a:r>
          </a:p>
        </p:txBody>
      </p:sp>
      <p:sp>
        <p:nvSpPr>
          <p:cNvPr id="6" name="Content Placeholder 5"/>
          <p:cNvSpPr>
            <a:spLocks noGrp="1"/>
          </p:cNvSpPr>
          <p:nvPr>
            <p:ph idx="1"/>
          </p:nvPr>
        </p:nvSpPr>
        <p:spPr>
          <a:xfrm>
            <a:off x="1347535" y="1578634"/>
            <a:ext cx="10006265" cy="4114475"/>
          </a:xfrm>
        </p:spPr>
        <p:txBody>
          <a:bodyPr>
            <a:normAutofit fontScale="92500" lnSpcReduction="10000"/>
          </a:bodyPr>
          <a:lstStyle/>
          <a:p>
            <a:r>
              <a:rPr lang="en-US" sz="3600" dirty="0"/>
              <a:t>Inflation Reduction Act Considerations</a:t>
            </a:r>
          </a:p>
          <a:p>
            <a:pPr lvl="1"/>
            <a:r>
              <a:rPr lang="en-US" sz="2800" dirty="0"/>
              <a:t>Revisions to the Electric Vehicle Tax Credit (Non-Refundable)</a:t>
            </a:r>
          </a:p>
          <a:p>
            <a:pPr lvl="2"/>
            <a:r>
              <a:rPr lang="en-US" dirty="0"/>
              <a:t>Many new provisions effective for 2023</a:t>
            </a:r>
          </a:p>
          <a:p>
            <a:pPr lvl="2"/>
            <a:r>
              <a:rPr lang="en-US" dirty="0"/>
              <a:t>Namely, cars must be assembled in the US to qualify for the credit</a:t>
            </a:r>
          </a:p>
          <a:p>
            <a:pPr lvl="2"/>
            <a:r>
              <a:rPr lang="en-US" dirty="0"/>
              <a:t>$7,500 off sticker price at Dealership</a:t>
            </a:r>
          </a:p>
          <a:p>
            <a:pPr lvl="1"/>
            <a:r>
              <a:rPr lang="en-US" dirty="0"/>
              <a:t>Energy Credits (Non-Refundable)</a:t>
            </a:r>
          </a:p>
          <a:p>
            <a:pPr lvl="2"/>
            <a:r>
              <a:rPr lang="en-US" dirty="0"/>
              <a:t>Enhanced energy credits for energy-efficient home improvements </a:t>
            </a:r>
          </a:p>
          <a:p>
            <a:pPr lvl="2"/>
            <a:r>
              <a:rPr lang="en-US" dirty="0"/>
              <a:t>Things like windows, doors, insulations, heating/cooling systems, water heaters, </a:t>
            </a:r>
            <a:r>
              <a:rPr lang="en-US" dirty="0" err="1"/>
              <a:t>etc</a:t>
            </a:r>
            <a:endParaRPr lang="en-US" dirty="0"/>
          </a:p>
          <a:p>
            <a:pPr lvl="2"/>
            <a:r>
              <a:rPr lang="en-US" dirty="0"/>
              <a:t>Qualifying property placed in service in 2023 through 2033</a:t>
            </a:r>
          </a:p>
          <a:p>
            <a:pPr lvl="2"/>
            <a:r>
              <a:rPr lang="en-US" dirty="0"/>
              <a:t>Out with the old $500 lifetime credit and in with $1,200 annual credit</a:t>
            </a:r>
          </a:p>
          <a:p>
            <a:pPr lvl="1"/>
            <a:endParaRPr lang="en-US" sz="3200" dirty="0"/>
          </a:p>
        </p:txBody>
      </p:sp>
      <p:sp>
        <p:nvSpPr>
          <p:cNvPr id="5" name="Slide Number Placeholder 1"/>
          <p:cNvSpPr>
            <a:spLocks noGrp="1"/>
          </p:cNvSpPr>
          <p:nvPr>
            <p:ph type="sldNum" sz="quarter" idx="12"/>
          </p:nvPr>
        </p:nvSpPr>
        <p:spPr>
          <a:xfrm>
            <a:off x="8610600" y="6356350"/>
            <a:ext cx="2743200" cy="365125"/>
          </a:xfrm>
        </p:spPr>
        <p:txBody>
          <a:bodyPr/>
          <a:lstStyle/>
          <a:p>
            <a:fld id="{F1B41327-2B6F-4AF7-9E91-2931490A5173}" type="slidenum">
              <a:rPr lang="en-US" smtClean="0"/>
              <a:t>4</a:t>
            </a:fld>
            <a:endParaRPr lang="en-US" dirty="0"/>
          </a:p>
        </p:txBody>
      </p:sp>
    </p:spTree>
    <p:extLst>
      <p:ext uri="{BB962C8B-B14F-4D97-AF65-F5344CB8AC3E}">
        <p14:creationId xmlns:p14="http://schemas.microsoft.com/office/powerpoint/2010/main" val="444356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Planning Considerations for Individuals</a:t>
            </a:r>
          </a:p>
        </p:txBody>
      </p:sp>
      <p:sp>
        <p:nvSpPr>
          <p:cNvPr id="6" name="Content Placeholder 5"/>
          <p:cNvSpPr>
            <a:spLocks noGrp="1"/>
          </p:cNvSpPr>
          <p:nvPr>
            <p:ph idx="1"/>
          </p:nvPr>
        </p:nvSpPr>
        <p:spPr>
          <a:xfrm>
            <a:off x="1347535" y="1578634"/>
            <a:ext cx="10006265" cy="4114475"/>
          </a:xfrm>
        </p:spPr>
        <p:txBody>
          <a:bodyPr>
            <a:normAutofit fontScale="92500" lnSpcReduction="20000"/>
          </a:bodyPr>
          <a:lstStyle/>
          <a:p>
            <a:r>
              <a:rPr lang="en-US" sz="3600" dirty="0"/>
              <a:t>Itemized Deductions</a:t>
            </a:r>
          </a:p>
          <a:p>
            <a:pPr lvl="1"/>
            <a:r>
              <a:rPr lang="en-US" sz="2800" dirty="0"/>
              <a:t>SALT Cap</a:t>
            </a:r>
          </a:p>
          <a:p>
            <a:pPr lvl="2"/>
            <a:r>
              <a:rPr lang="en-US" dirty="0"/>
              <a:t>State and Local tax deduction remains capped at $10,000, which can limit the ability of many taxpayers to itemize</a:t>
            </a:r>
          </a:p>
          <a:p>
            <a:pPr lvl="1"/>
            <a:r>
              <a:rPr lang="en-US" dirty="0"/>
              <a:t>Maximizing Itemized Deductions – Charitable Contributions</a:t>
            </a:r>
          </a:p>
          <a:p>
            <a:pPr lvl="2"/>
            <a:r>
              <a:rPr lang="en-US" dirty="0"/>
              <a:t>Harder to itemize with current standard deduction amounts</a:t>
            </a:r>
          </a:p>
          <a:p>
            <a:pPr lvl="2"/>
            <a:r>
              <a:rPr lang="en-US" dirty="0"/>
              <a:t>Best options relate to charitable contributions</a:t>
            </a:r>
          </a:p>
          <a:p>
            <a:pPr lvl="2"/>
            <a:r>
              <a:rPr lang="en-US" dirty="0"/>
              <a:t>Options include:</a:t>
            </a:r>
          </a:p>
          <a:p>
            <a:pPr lvl="3"/>
            <a:r>
              <a:rPr lang="en-US" dirty="0"/>
              <a:t>Bunching charitable contributions every two to five years to itemize that year</a:t>
            </a:r>
          </a:p>
          <a:p>
            <a:pPr lvl="3"/>
            <a:r>
              <a:rPr lang="en-US" dirty="0"/>
              <a:t>Making larger contributions to a Donor Advised Fund</a:t>
            </a:r>
          </a:p>
          <a:p>
            <a:pPr lvl="2"/>
            <a:r>
              <a:rPr lang="en-US" dirty="0"/>
              <a:t>Non-Itemized Option – QCD from IRA</a:t>
            </a:r>
          </a:p>
          <a:p>
            <a:pPr lvl="3"/>
            <a:r>
              <a:rPr lang="en-US" dirty="0"/>
              <a:t>Up to $100,000 per year, a great option for individuals over 70 ½ </a:t>
            </a:r>
          </a:p>
          <a:p>
            <a:pPr lvl="1"/>
            <a:endParaRPr lang="en-US" sz="3200" dirty="0"/>
          </a:p>
        </p:txBody>
      </p:sp>
      <p:sp>
        <p:nvSpPr>
          <p:cNvPr id="5" name="Slide Number Placeholder 1"/>
          <p:cNvSpPr>
            <a:spLocks noGrp="1"/>
          </p:cNvSpPr>
          <p:nvPr>
            <p:ph type="sldNum" sz="quarter" idx="12"/>
          </p:nvPr>
        </p:nvSpPr>
        <p:spPr>
          <a:xfrm>
            <a:off x="8610600" y="6356350"/>
            <a:ext cx="2743200" cy="365125"/>
          </a:xfrm>
        </p:spPr>
        <p:txBody>
          <a:bodyPr/>
          <a:lstStyle/>
          <a:p>
            <a:fld id="{F1B41327-2B6F-4AF7-9E91-2931490A5173}" type="slidenum">
              <a:rPr lang="en-US" smtClean="0"/>
              <a:t>5</a:t>
            </a:fld>
            <a:endParaRPr lang="en-US" dirty="0"/>
          </a:p>
        </p:txBody>
      </p:sp>
    </p:spTree>
    <p:extLst>
      <p:ext uri="{BB962C8B-B14F-4D97-AF65-F5344CB8AC3E}">
        <p14:creationId xmlns:p14="http://schemas.microsoft.com/office/powerpoint/2010/main" val="1505603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Planning Considerations for Individuals</a:t>
            </a:r>
          </a:p>
        </p:txBody>
      </p:sp>
      <p:sp>
        <p:nvSpPr>
          <p:cNvPr id="6" name="Content Placeholder 5"/>
          <p:cNvSpPr>
            <a:spLocks noGrp="1"/>
          </p:cNvSpPr>
          <p:nvPr>
            <p:ph idx="1"/>
          </p:nvPr>
        </p:nvSpPr>
        <p:spPr>
          <a:xfrm>
            <a:off x="1347535" y="1578634"/>
            <a:ext cx="10006265" cy="4114475"/>
          </a:xfrm>
        </p:spPr>
        <p:txBody>
          <a:bodyPr>
            <a:normAutofit fontScale="85000" lnSpcReduction="20000"/>
          </a:bodyPr>
          <a:lstStyle/>
          <a:p>
            <a:r>
              <a:rPr lang="en-US" sz="3600" dirty="0"/>
              <a:t>Things to Consider for 2023/2024</a:t>
            </a:r>
          </a:p>
          <a:p>
            <a:pPr lvl="1"/>
            <a:r>
              <a:rPr lang="en-US" sz="2800" dirty="0"/>
              <a:t>Tax Rates &amp; Tax Brackets</a:t>
            </a:r>
          </a:p>
          <a:p>
            <a:pPr lvl="2"/>
            <a:r>
              <a:rPr lang="en-US" dirty="0"/>
              <a:t>Tax rates continue to be at historically low rates due to the Tax Cuts &amp; Jobs Act</a:t>
            </a:r>
          </a:p>
          <a:p>
            <a:pPr lvl="2"/>
            <a:r>
              <a:rPr lang="en-US" dirty="0"/>
              <a:t>Brackets are also relatively wide and are getting wider due to inflation adjustments</a:t>
            </a:r>
          </a:p>
          <a:p>
            <a:pPr lvl="2"/>
            <a:r>
              <a:rPr lang="en-US" dirty="0"/>
              <a:t>Possible to consider recognizing income now rather than deferring, depending on amounts and timelines</a:t>
            </a:r>
          </a:p>
          <a:p>
            <a:pPr lvl="1"/>
            <a:r>
              <a:rPr lang="en-US" sz="2400" dirty="0"/>
              <a:t>Annual Exclusion for Gifts is up to $17,000 from $16,000</a:t>
            </a:r>
            <a:endParaRPr lang="en-US" dirty="0"/>
          </a:p>
          <a:p>
            <a:pPr lvl="1"/>
            <a:r>
              <a:rPr lang="en-US" dirty="0"/>
              <a:t>Possible Changes on the Horizon</a:t>
            </a:r>
          </a:p>
          <a:p>
            <a:pPr lvl="2"/>
            <a:r>
              <a:rPr lang="en-US" dirty="0"/>
              <a:t>Preferential tax rates and brackets, along with QBI deduction, are set to end after 2025, depending on action Congress takes</a:t>
            </a:r>
          </a:p>
          <a:p>
            <a:pPr lvl="2"/>
            <a:r>
              <a:rPr lang="en-US" dirty="0"/>
              <a:t>Could make it worthwhile to accelerate income prior to then – depending on economic considerations</a:t>
            </a:r>
          </a:p>
          <a:p>
            <a:pPr lvl="1"/>
            <a:endParaRPr lang="en-US" sz="3200" dirty="0"/>
          </a:p>
        </p:txBody>
      </p:sp>
      <p:sp>
        <p:nvSpPr>
          <p:cNvPr id="5" name="Slide Number Placeholder 1"/>
          <p:cNvSpPr>
            <a:spLocks noGrp="1"/>
          </p:cNvSpPr>
          <p:nvPr>
            <p:ph type="sldNum" sz="quarter" idx="12"/>
          </p:nvPr>
        </p:nvSpPr>
        <p:spPr>
          <a:xfrm>
            <a:off x="8610600" y="6356350"/>
            <a:ext cx="2743200" cy="365125"/>
          </a:xfrm>
        </p:spPr>
        <p:txBody>
          <a:bodyPr/>
          <a:lstStyle/>
          <a:p>
            <a:fld id="{F1B41327-2B6F-4AF7-9E91-2931490A5173}" type="slidenum">
              <a:rPr lang="en-US" smtClean="0"/>
              <a:t>6</a:t>
            </a:fld>
            <a:endParaRPr lang="en-US" dirty="0"/>
          </a:p>
        </p:txBody>
      </p:sp>
    </p:spTree>
    <p:extLst>
      <p:ext uri="{BB962C8B-B14F-4D97-AF65-F5344CB8AC3E}">
        <p14:creationId xmlns:p14="http://schemas.microsoft.com/office/powerpoint/2010/main" val="3425539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Planning Considerations for Individuals</a:t>
            </a:r>
          </a:p>
        </p:txBody>
      </p:sp>
      <p:sp>
        <p:nvSpPr>
          <p:cNvPr id="6" name="Content Placeholder 5"/>
          <p:cNvSpPr>
            <a:spLocks noGrp="1"/>
          </p:cNvSpPr>
          <p:nvPr>
            <p:ph idx="1"/>
          </p:nvPr>
        </p:nvSpPr>
        <p:spPr>
          <a:xfrm>
            <a:off x="1347535" y="1578634"/>
            <a:ext cx="10006265" cy="4114475"/>
          </a:xfrm>
        </p:spPr>
        <p:txBody>
          <a:bodyPr>
            <a:normAutofit fontScale="92500" lnSpcReduction="10000"/>
          </a:bodyPr>
          <a:lstStyle/>
          <a:p>
            <a:r>
              <a:rPr lang="en-US" sz="3600" dirty="0"/>
              <a:t>1099-K Reporting</a:t>
            </a:r>
          </a:p>
          <a:p>
            <a:pPr lvl="1"/>
            <a:r>
              <a:rPr lang="en-US" dirty="0"/>
              <a:t>What is a 1099-K?</a:t>
            </a:r>
          </a:p>
          <a:p>
            <a:pPr lvl="2"/>
            <a:r>
              <a:rPr lang="en-US" sz="2100" dirty="0"/>
              <a:t>Report of payments you received for goods or services during the year from Third Party Settlement Organizations (TPSOs)</a:t>
            </a:r>
          </a:p>
          <a:p>
            <a:pPr lvl="1"/>
            <a:r>
              <a:rPr lang="en-US" dirty="0"/>
              <a:t>Old Reporting Requirement</a:t>
            </a:r>
          </a:p>
          <a:p>
            <a:pPr lvl="2"/>
            <a:r>
              <a:rPr lang="en-US" dirty="0"/>
              <a:t>$20,000+ and 200+ Transactions</a:t>
            </a:r>
          </a:p>
          <a:p>
            <a:pPr lvl="1"/>
            <a:r>
              <a:rPr lang="en-US" dirty="0"/>
              <a:t>New Reporting Requirement</a:t>
            </a:r>
          </a:p>
          <a:p>
            <a:pPr lvl="2"/>
            <a:r>
              <a:rPr lang="en-US" dirty="0"/>
              <a:t>$600+</a:t>
            </a:r>
          </a:p>
          <a:p>
            <a:pPr lvl="1"/>
            <a:r>
              <a:rPr lang="en-US" dirty="0"/>
              <a:t>2023 will follow old Reporting Requirement</a:t>
            </a:r>
          </a:p>
          <a:p>
            <a:pPr lvl="1"/>
            <a:r>
              <a:rPr lang="en-US" dirty="0"/>
              <a:t>2024 will ease into New Reporting Requirement - $5,000+</a:t>
            </a:r>
          </a:p>
          <a:p>
            <a:pPr lvl="1"/>
            <a:endParaRPr lang="en-US" dirty="0"/>
          </a:p>
        </p:txBody>
      </p:sp>
      <p:sp>
        <p:nvSpPr>
          <p:cNvPr id="5" name="Slide Number Placeholder 1"/>
          <p:cNvSpPr>
            <a:spLocks noGrp="1"/>
          </p:cNvSpPr>
          <p:nvPr>
            <p:ph type="sldNum" sz="quarter" idx="12"/>
          </p:nvPr>
        </p:nvSpPr>
        <p:spPr>
          <a:xfrm>
            <a:off x="8610600" y="6356350"/>
            <a:ext cx="2743200" cy="365125"/>
          </a:xfrm>
        </p:spPr>
        <p:txBody>
          <a:bodyPr/>
          <a:lstStyle/>
          <a:p>
            <a:fld id="{F1B41327-2B6F-4AF7-9E91-2931490A5173}" type="slidenum">
              <a:rPr lang="en-US" smtClean="0"/>
              <a:t>7</a:t>
            </a:fld>
            <a:endParaRPr lang="en-US" dirty="0"/>
          </a:p>
        </p:txBody>
      </p:sp>
    </p:spTree>
    <p:extLst>
      <p:ext uri="{BB962C8B-B14F-4D97-AF65-F5344CB8AC3E}">
        <p14:creationId xmlns:p14="http://schemas.microsoft.com/office/powerpoint/2010/main" val="237753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Planning Considerations for Businesses</a:t>
            </a:r>
          </a:p>
        </p:txBody>
      </p:sp>
      <p:sp>
        <p:nvSpPr>
          <p:cNvPr id="6" name="Content Placeholder 5"/>
          <p:cNvSpPr>
            <a:spLocks noGrp="1"/>
          </p:cNvSpPr>
          <p:nvPr>
            <p:ph idx="1"/>
          </p:nvPr>
        </p:nvSpPr>
        <p:spPr>
          <a:xfrm>
            <a:off x="1347535" y="1578634"/>
            <a:ext cx="10006265" cy="4114475"/>
          </a:xfrm>
        </p:spPr>
        <p:txBody>
          <a:bodyPr>
            <a:normAutofit fontScale="92500"/>
          </a:bodyPr>
          <a:lstStyle/>
          <a:p>
            <a:pPr lvl="1"/>
            <a:r>
              <a:rPr lang="en-US" sz="2800" dirty="0"/>
              <a:t>Accounting Method Changes</a:t>
            </a:r>
          </a:p>
          <a:p>
            <a:pPr lvl="2"/>
            <a:r>
              <a:rPr lang="en-US" sz="2800" dirty="0"/>
              <a:t>Worth reviewing with your accounting professional, depending on your situation, if there are method changes that make sense</a:t>
            </a:r>
          </a:p>
          <a:p>
            <a:pPr lvl="2"/>
            <a:r>
              <a:rPr lang="en-US" sz="2800" dirty="0"/>
              <a:t>Examples Include:</a:t>
            </a:r>
          </a:p>
          <a:p>
            <a:pPr lvl="3"/>
            <a:r>
              <a:rPr lang="en-US" sz="2600" dirty="0"/>
              <a:t>Changing from accrual to cash or cash to accrual basis</a:t>
            </a:r>
          </a:p>
          <a:p>
            <a:pPr lvl="3"/>
            <a:r>
              <a:rPr lang="en-US" sz="2600" dirty="0"/>
              <a:t>Optimizing inventory valuation methods and how inventory is tracked</a:t>
            </a:r>
          </a:p>
          <a:p>
            <a:pPr lvl="3"/>
            <a:r>
              <a:rPr lang="en-US" sz="2600" dirty="0"/>
              <a:t>Catching up on previously missed depreciation</a:t>
            </a:r>
          </a:p>
        </p:txBody>
      </p:sp>
      <p:sp>
        <p:nvSpPr>
          <p:cNvPr id="5" name="Slide Number Placeholder 1"/>
          <p:cNvSpPr>
            <a:spLocks noGrp="1"/>
          </p:cNvSpPr>
          <p:nvPr>
            <p:ph type="sldNum" sz="quarter" idx="12"/>
          </p:nvPr>
        </p:nvSpPr>
        <p:spPr>
          <a:xfrm>
            <a:off x="8610600" y="6356350"/>
            <a:ext cx="2743200" cy="365125"/>
          </a:xfrm>
        </p:spPr>
        <p:txBody>
          <a:bodyPr/>
          <a:lstStyle/>
          <a:p>
            <a:fld id="{F1B41327-2B6F-4AF7-9E91-2931490A5173}" type="slidenum">
              <a:rPr lang="en-US" smtClean="0"/>
              <a:t>8</a:t>
            </a:fld>
            <a:endParaRPr lang="en-US" dirty="0"/>
          </a:p>
        </p:txBody>
      </p:sp>
    </p:spTree>
    <p:extLst>
      <p:ext uri="{BB962C8B-B14F-4D97-AF65-F5344CB8AC3E}">
        <p14:creationId xmlns:p14="http://schemas.microsoft.com/office/powerpoint/2010/main" val="1559748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Planning Considerations for Businesses</a:t>
            </a:r>
          </a:p>
        </p:txBody>
      </p:sp>
      <p:sp>
        <p:nvSpPr>
          <p:cNvPr id="6" name="Content Placeholder 5"/>
          <p:cNvSpPr>
            <a:spLocks noGrp="1"/>
          </p:cNvSpPr>
          <p:nvPr>
            <p:ph idx="1"/>
          </p:nvPr>
        </p:nvSpPr>
        <p:spPr>
          <a:xfrm>
            <a:off x="1347535" y="1578634"/>
            <a:ext cx="10006265" cy="4114475"/>
          </a:xfrm>
        </p:spPr>
        <p:txBody>
          <a:bodyPr>
            <a:normAutofit/>
          </a:bodyPr>
          <a:lstStyle/>
          <a:p>
            <a:pPr lvl="1"/>
            <a:r>
              <a:rPr lang="en-US" sz="2800" dirty="0"/>
              <a:t>Depreciation Considerations</a:t>
            </a:r>
          </a:p>
          <a:p>
            <a:pPr lvl="2"/>
            <a:r>
              <a:rPr lang="en-US" sz="2800" dirty="0"/>
              <a:t>Bonus Depreciation is now down to 80% for many assets in 2023, and is set to go down again to 60% in 2024</a:t>
            </a:r>
          </a:p>
          <a:p>
            <a:pPr lvl="3"/>
            <a:r>
              <a:rPr lang="en-US" sz="2600" dirty="0"/>
              <a:t>Lower by 20% each year until 2027.</a:t>
            </a:r>
          </a:p>
          <a:p>
            <a:pPr lvl="1"/>
            <a:r>
              <a:rPr lang="en-US" sz="3000" dirty="0"/>
              <a:t>Meals &amp; Entertainment</a:t>
            </a:r>
          </a:p>
          <a:p>
            <a:pPr lvl="2"/>
            <a:r>
              <a:rPr lang="en-US" sz="2600" dirty="0"/>
              <a:t>All entertainment is non-deductible, since the TCJA</a:t>
            </a:r>
          </a:p>
          <a:p>
            <a:pPr lvl="2"/>
            <a:r>
              <a:rPr lang="en-US" sz="2600" dirty="0"/>
              <a:t>Meals have returned to 50% deductible for 2023 and 2024.</a:t>
            </a:r>
          </a:p>
          <a:p>
            <a:pPr lvl="2"/>
            <a:r>
              <a:rPr lang="en-US" sz="2600" dirty="0"/>
              <a:t>Company parties for employees remain 100% deductible</a:t>
            </a:r>
          </a:p>
        </p:txBody>
      </p:sp>
      <p:sp>
        <p:nvSpPr>
          <p:cNvPr id="5" name="Slide Number Placeholder 1"/>
          <p:cNvSpPr>
            <a:spLocks noGrp="1"/>
          </p:cNvSpPr>
          <p:nvPr>
            <p:ph type="sldNum" sz="quarter" idx="12"/>
          </p:nvPr>
        </p:nvSpPr>
        <p:spPr>
          <a:xfrm>
            <a:off x="8610600" y="6356350"/>
            <a:ext cx="2743200" cy="365125"/>
          </a:xfrm>
        </p:spPr>
        <p:txBody>
          <a:bodyPr/>
          <a:lstStyle/>
          <a:p>
            <a:fld id="{F1B41327-2B6F-4AF7-9E91-2931490A5173}" type="slidenum">
              <a:rPr lang="en-US" smtClean="0"/>
              <a:t>9</a:t>
            </a:fld>
            <a:endParaRPr lang="en-US" dirty="0"/>
          </a:p>
        </p:txBody>
      </p:sp>
    </p:spTree>
    <p:extLst>
      <p:ext uri="{BB962C8B-B14F-4D97-AF65-F5344CB8AC3E}">
        <p14:creationId xmlns:p14="http://schemas.microsoft.com/office/powerpoint/2010/main" val="2529415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6930</TotalTime>
  <Words>1120</Words>
  <Application>Microsoft Office PowerPoint</Application>
  <PresentationFormat>Widescreen</PresentationFormat>
  <Paragraphs>173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Century Gothic</vt:lpstr>
      <vt:lpstr>Lato</vt:lpstr>
      <vt:lpstr>Office Theme</vt:lpstr>
      <vt:lpstr>December 12, 2023 Prepare for Success in 2024 with Year-End Tax Planning</vt:lpstr>
      <vt:lpstr>Topics Covered</vt:lpstr>
      <vt:lpstr>2023 &amp; 2024 Tax Brackets</vt:lpstr>
      <vt:lpstr>Planning Considerations for Individuals</vt:lpstr>
      <vt:lpstr>Planning Considerations for Individuals</vt:lpstr>
      <vt:lpstr>Planning Considerations for Individuals</vt:lpstr>
      <vt:lpstr>Planning Considerations for Individuals</vt:lpstr>
      <vt:lpstr>Planning Considerations for Businesses</vt:lpstr>
      <vt:lpstr>Planning Considerations for Businesses</vt:lpstr>
      <vt:lpstr>Planning Considerations for Businesses</vt:lpstr>
      <vt:lpstr>Year-End Tax Guides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ALLISA L. LOVITT</dc:creator>
  <cp:lastModifiedBy>JACKSON T LOVE</cp:lastModifiedBy>
  <cp:revision>211</cp:revision>
  <cp:lastPrinted>2022-12-06T15:20:47Z</cp:lastPrinted>
  <dcterms:created xsi:type="dcterms:W3CDTF">2018-12-18T15:02:59Z</dcterms:created>
  <dcterms:modified xsi:type="dcterms:W3CDTF">2023-12-12T16:59:19Z</dcterms:modified>
</cp:coreProperties>
</file>