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16" r:id="rId3"/>
    <p:sldId id="320" r:id="rId4"/>
    <p:sldId id="321" r:id="rId5"/>
    <p:sldId id="323" r:id="rId6"/>
    <p:sldId id="324" r:id="rId7"/>
    <p:sldId id="325" r:id="rId8"/>
    <p:sldId id="326" r:id="rId9"/>
    <p:sldId id="327" r:id="rId10"/>
    <p:sldId id="329" r:id="rId11"/>
    <p:sldId id="31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FD179C-E00B-4FB2-92D8-260A36FF88EE}">
          <p14:sldIdLst>
            <p14:sldId id="256"/>
            <p14:sldId id="316"/>
            <p14:sldId id="320"/>
            <p14:sldId id="321"/>
            <p14:sldId id="323"/>
            <p14:sldId id="324"/>
            <p14:sldId id="325"/>
            <p14:sldId id="326"/>
            <p14:sldId id="327"/>
            <p14:sldId id="329"/>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85"/>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712" autoAdjust="0"/>
  </p:normalViewPr>
  <p:slideViewPr>
    <p:cSldViewPr snapToGrid="0">
      <p:cViewPr varScale="1">
        <p:scale>
          <a:sx n="108" d="100"/>
          <a:sy n="108" d="100"/>
        </p:scale>
        <p:origin x="582" y="102"/>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7/11/2023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7/11/2023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4658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132409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3</a:t>
            </a:fld>
            <a:endParaRPr lang="en-US"/>
          </a:p>
        </p:txBody>
      </p:sp>
    </p:spTree>
    <p:extLst>
      <p:ext uri="{BB962C8B-B14F-4D97-AF65-F5344CB8AC3E}">
        <p14:creationId xmlns:p14="http://schemas.microsoft.com/office/powerpoint/2010/main" val="384177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4</a:t>
            </a:fld>
            <a:endParaRPr lang="en-US"/>
          </a:p>
        </p:txBody>
      </p:sp>
    </p:spTree>
    <p:extLst>
      <p:ext uri="{BB962C8B-B14F-4D97-AF65-F5344CB8AC3E}">
        <p14:creationId xmlns:p14="http://schemas.microsoft.com/office/powerpoint/2010/main" val="162088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5</a:t>
            </a:fld>
            <a:endParaRPr lang="en-US"/>
          </a:p>
        </p:txBody>
      </p:sp>
    </p:spTree>
    <p:extLst>
      <p:ext uri="{BB962C8B-B14F-4D97-AF65-F5344CB8AC3E}">
        <p14:creationId xmlns:p14="http://schemas.microsoft.com/office/powerpoint/2010/main" val="375252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DF9C2-7853-4168-836D-4280E38DF11D}" type="slidenum">
              <a:rPr lang="en-US" smtClean="0"/>
              <a:t>11</a:t>
            </a:fld>
            <a:endParaRPr lang="en-US"/>
          </a:p>
        </p:txBody>
      </p:sp>
    </p:spTree>
    <p:extLst>
      <p:ext uri="{BB962C8B-B14F-4D97-AF65-F5344CB8AC3E}">
        <p14:creationId xmlns:p14="http://schemas.microsoft.com/office/powerpoint/2010/main" val="1663210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7/11/2023</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hyperlink" Target="http://www.hbecpa.com/"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file:///\\HBE-APP1\Data1\Marketing\Presentations\PTET%20Example.xlsx!Sheet1!R1C1:R22C2"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8135" y="2971800"/>
            <a:ext cx="5164265" cy="2324099"/>
          </a:xfrm>
        </p:spPr>
        <p:txBody>
          <a:bodyPr/>
          <a:lstStyle/>
          <a:p>
            <a:pPr>
              <a:lnSpc>
                <a:spcPct val="100000"/>
              </a:lnSpc>
              <a:spcBef>
                <a:spcPts val="1200"/>
              </a:spcBef>
              <a:spcAft>
                <a:spcPts val="1200"/>
              </a:spcAft>
            </a:pPr>
            <a:r>
              <a:rPr lang="en-US" sz="2000" dirty="0"/>
              <a:t>July 11, 2023</a:t>
            </a:r>
            <a:br>
              <a:rPr lang="en-US" sz="1800" dirty="0"/>
            </a:br>
            <a:r>
              <a:rPr lang="en-US" sz="2800" dirty="0"/>
              <a:t>Leveraging Nebraska’s Tax Law Changes for a Competitive Business Advantage</a:t>
            </a:r>
          </a:p>
        </p:txBody>
      </p:sp>
      <p:sp>
        <p:nvSpPr>
          <p:cNvPr id="3" name="Text Placeholder 2"/>
          <p:cNvSpPr>
            <a:spLocks noGrp="1"/>
          </p:cNvSpPr>
          <p:nvPr>
            <p:ph type="body" idx="1"/>
          </p:nvPr>
        </p:nvSpPr>
        <p:spPr>
          <a:xfrm>
            <a:off x="6418135" y="5681320"/>
            <a:ext cx="5092021" cy="445669"/>
          </a:xfrm>
        </p:spPr>
        <p:txBody>
          <a:bodyPr/>
          <a:lstStyle/>
          <a:p>
            <a:pPr>
              <a:lnSpc>
                <a:spcPct val="100000"/>
              </a:lnSpc>
              <a:spcBef>
                <a:spcPts val="0"/>
              </a:spcBef>
            </a:pPr>
            <a:r>
              <a:rPr lang="en-US" sz="2000" dirty="0"/>
              <a:t>Brian M. Klintworth, CPA, MT | Partner</a:t>
            </a:r>
          </a:p>
          <a:p>
            <a:pPr>
              <a:lnSpc>
                <a:spcPct val="100000"/>
              </a:lnSpc>
              <a:spcBef>
                <a:spcPts val="0"/>
              </a:spcBef>
            </a:pPr>
            <a:r>
              <a:rPr lang="en-US" sz="2000" dirty="0"/>
              <a:t>Phillip S. Oman, CPA | Manager</a:t>
            </a:r>
          </a:p>
          <a:p>
            <a:pPr>
              <a:lnSpc>
                <a:spcPct val="100000"/>
              </a:lnSpc>
              <a:spcBef>
                <a:spcPts val="0"/>
              </a:spcBef>
            </a:pPr>
            <a:endParaRPr lang="en-US" sz="2000" dirty="0"/>
          </a:p>
        </p:txBody>
      </p:sp>
    </p:spTree>
    <p:extLst>
      <p:ext uri="{BB962C8B-B14F-4D97-AF65-F5344CB8AC3E}">
        <p14:creationId xmlns:p14="http://schemas.microsoft.com/office/powerpoint/2010/main" val="393560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Upcoming 10 Minute Tuesday</a:t>
            </a:r>
          </a:p>
        </p:txBody>
      </p:sp>
      <p:sp>
        <p:nvSpPr>
          <p:cNvPr id="6" name="TextBox 5">
            <a:extLst>
              <a:ext uri="{FF2B5EF4-FFF2-40B4-BE49-F238E27FC236}">
                <a16:creationId xmlns:a16="http://schemas.microsoft.com/office/drawing/2014/main" id="{06E22F07-2F14-8243-5A49-A62C0BA0B391}"/>
              </a:ext>
            </a:extLst>
          </p:cNvPr>
          <p:cNvSpPr txBox="1"/>
          <p:nvPr/>
        </p:nvSpPr>
        <p:spPr>
          <a:xfrm>
            <a:off x="3291852" y="3478014"/>
            <a:ext cx="2474196" cy="1261884"/>
          </a:xfrm>
          <a:prstGeom prst="rect">
            <a:avLst/>
          </a:prstGeom>
          <a:noFill/>
        </p:spPr>
        <p:txBody>
          <a:bodyPr wrap="square" rtlCol="0">
            <a:spAutoFit/>
          </a:bodyPr>
          <a:lstStyle/>
          <a:p>
            <a:r>
              <a:rPr lang="en-US" sz="2000" b="1" dirty="0"/>
              <a:t>Ashley S. Bell, CPA</a:t>
            </a:r>
          </a:p>
          <a:p>
            <a:r>
              <a:rPr lang="en-US" sz="2000" dirty="0"/>
              <a:t>Partner</a:t>
            </a:r>
          </a:p>
          <a:p>
            <a:r>
              <a:rPr lang="en-US" dirty="0"/>
              <a:t>abell@hbecpa.com</a:t>
            </a:r>
          </a:p>
          <a:p>
            <a:r>
              <a:rPr lang="en-US" dirty="0"/>
              <a:t>(531) 739-5658</a:t>
            </a:r>
          </a:p>
        </p:txBody>
      </p:sp>
      <p:pic>
        <p:nvPicPr>
          <p:cNvPr id="7" name="Picture 6">
            <a:extLst>
              <a:ext uri="{FF2B5EF4-FFF2-40B4-BE49-F238E27FC236}">
                <a16:creationId xmlns:a16="http://schemas.microsoft.com/office/drawing/2014/main" id="{084D0A0B-C154-726F-8555-774D226D6314}"/>
              </a:ext>
            </a:extLst>
          </p:cNvPr>
          <p:cNvPicPr>
            <a:picLocks noChangeAspect="1"/>
          </p:cNvPicPr>
          <p:nvPr/>
        </p:nvPicPr>
        <p:blipFill>
          <a:blip r:embed="rId2" cstate="print">
            <a:extLst>
              <a:ext uri="{28A0092B-C50C-407E-A947-70E740481C1C}">
                <a14:useLocalDpi xmlns:a14="http://schemas.microsoft.com/office/drawing/2010/main" val="0"/>
              </a:ext>
            </a:extLst>
          </a:blip>
          <a:srcRect l="18346" r="18346"/>
          <a:stretch/>
        </p:blipFill>
        <p:spPr>
          <a:xfrm>
            <a:off x="1985462" y="3187296"/>
            <a:ext cx="1306390" cy="1473555"/>
          </a:xfrm>
          <a:prstGeom prst="rect">
            <a:avLst/>
          </a:prstGeom>
        </p:spPr>
      </p:pic>
      <p:sp>
        <p:nvSpPr>
          <p:cNvPr id="9" name="TextBox 8">
            <a:extLst>
              <a:ext uri="{FF2B5EF4-FFF2-40B4-BE49-F238E27FC236}">
                <a16:creationId xmlns:a16="http://schemas.microsoft.com/office/drawing/2014/main" id="{EE8B5362-7661-FDFA-D263-AA93383BF87A}"/>
              </a:ext>
            </a:extLst>
          </p:cNvPr>
          <p:cNvSpPr txBox="1"/>
          <p:nvPr/>
        </p:nvSpPr>
        <p:spPr>
          <a:xfrm>
            <a:off x="1159838" y="1749842"/>
            <a:ext cx="10193962" cy="461665"/>
          </a:xfrm>
          <a:prstGeom prst="rect">
            <a:avLst/>
          </a:prstGeom>
          <a:noFill/>
        </p:spPr>
        <p:txBody>
          <a:bodyPr wrap="square">
            <a:spAutoFit/>
          </a:bodyPr>
          <a:lstStyle/>
          <a:p>
            <a:r>
              <a:rPr kumimoji="0" lang="en-US" sz="2400" b="1" i="0" u="none" strike="noStrike" kern="1200" cap="none" spc="0" normalizeH="0" baseline="0" noProof="0" dirty="0">
                <a:ln>
                  <a:noFill/>
                </a:ln>
                <a:solidFill>
                  <a:schemeClr val="tx2"/>
                </a:solidFill>
                <a:effectLst/>
                <a:uLnTx/>
                <a:uFillTx/>
                <a:latin typeface="Century Gothic" panose="020B0502020202020204" pitchFamily="34" charset="0"/>
                <a:ea typeface="+mj-ea"/>
                <a:cs typeface="+mj-cs"/>
              </a:rPr>
              <a:t>Financial Reporting Framework for Small and Medium Sized Entities </a:t>
            </a:r>
            <a:endParaRPr lang="en-US" sz="2400" dirty="0">
              <a:solidFill>
                <a:schemeClr val="tx2"/>
              </a:solidFill>
            </a:endParaRPr>
          </a:p>
        </p:txBody>
      </p:sp>
      <p:sp>
        <p:nvSpPr>
          <p:cNvPr id="10" name="TextBox 9">
            <a:extLst>
              <a:ext uri="{FF2B5EF4-FFF2-40B4-BE49-F238E27FC236}">
                <a16:creationId xmlns:a16="http://schemas.microsoft.com/office/drawing/2014/main" id="{EB14D465-02A6-6E02-FDC8-B68258085D48}"/>
              </a:ext>
            </a:extLst>
          </p:cNvPr>
          <p:cNvSpPr txBox="1"/>
          <p:nvPr/>
        </p:nvSpPr>
        <p:spPr>
          <a:xfrm>
            <a:off x="1159838" y="2143268"/>
            <a:ext cx="7460379" cy="400110"/>
          </a:xfrm>
          <a:prstGeom prst="rect">
            <a:avLst/>
          </a:prstGeom>
          <a:noFill/>
        </p:spPr>
        <p:txBody>
          <a:bodyPr wrap="square" rtlCol="0">
            <a:spAutoFit/>
          </a:bodyPr>
          <a:lstStyle/>
          <a:p>
            <a:r>
              <a:rPr lang="en-US" sz="2000" b="1" dirty="0"/>
              <a:t>Tuesday, July 18</a:t>
            </a:r>
            <a:r>
              <a:rPr lang="en-US" sz="2000" b="1" baseline="30000" dirty="0"/>
              <a:t>th</a:t>
            </a:r>
            <a:r>
              <a:rPr lang="en-US" sz="2000" b="1" dirty="0"/>
              <a:t> @ 10 AM</a:t>
            </a:r>
            <a:endParaRPr lang="en-US" dirty="0"/>
          </a:p>
        </p:txBody>
      </p:sp>
      <p:sp>
        <p:nvSpPr>
          <p:cNvPr id="12" name="TextBox 11">
            <a:extLst>
              <a:ext uri="{FF2B5EF4-FFF2-40B4-BE49-F238E27FC236}">
                <a16:creationId xmlns:a16="http://schemas.microsoft.com/office/drawing/2014/main" id="{AA5B0754-D259-31DD-03ED-8E0F929F994E}"/>
              </a:ext>
            </a:extLst>
          </p:cNvPr>
          <p:cNvSpPr txBox="1"/>
          <p:nvPr/>
        </p:nvSpPr>
        <p:spPr>
          <a:xfrm>
            <a:off x="6096000" y="3647291"/>
            <a:ext cx="3989139" cy="923330"/>
          </a:xfrm>
          <a:prstGeom prst="rect">
            <a:avLst/>
          </a:prstGeom>
          <a:noFill/>
        </p:spPr>
        <p:txBody>
          <a:bodyPr wrap="square">
            <a:spAutoFit/>
          </a:bodyPr>
          <a:lstStyle/>
          <a:p>
            <a:pPr marR="0" algn="l" rtl="0"/>
            <a:r>
              <a:rPr lang="en-US" sz="1800" b="0" i="0" u="none" strike="noStrike" baseline="0" dirty="0">
                <a:latin typeface="Calibri" panose="020F0502020204030204" pitchFamily="34" charset="0"/>
              </a:rPr>
              <a:t>More registration information will be available tomorrow on HBE’s website, social media sites, and our e-newsletter. </a:t>
            </a:r>
          </a:p>
        </p:txBody>
      </p:sp>
    </p:spTree>
    <p:extLst>
      <p:ext uri="{BB962C8B-B14F-4D97-AF65-F5344CB8AC3E}">
        <p14:creationId xmlns:p14="http://schemas.microsoft.com/office/powerpoint/2010/main" val="151745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5200" y="1655762"/>
            <a:ext cx="6807200" cy="960439"/>
          </a:xfrm>
        </p:spPr>
        <p:txBody>
          <a:bodyPr>
            <a:noAutofit/>
          </a:bodyPr>
          <a:lstStyle/>
          <a:p>
            <a:pPr algn="r"/>
            <a:r>
              <a:rPr lang="en-US" sz="4800" dirty="0">
                <a:solidFill>
                  <a:srgbClr val="254061"/>
                </a:solidFill>
              </a:rPr>
              <a:t>Contact Information</a:t>
            </a:r>
          </a:p>
        </p:txBody>
      </p:sp>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advise,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244306" y="3701379"/>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968" y="2896482"/>
            <a:ext cx="2891008" cy="787520"/>
          </a:xfrm>
          <a:prstGeom prst="rect">
            <a:avLst/>
          </a:prstGeom>
        </p:spPr>
      </p:pic>
      <p:sp>
        <p:nvSpPr>
          <p:cNvPr id="15" name="TextBox 14"/>
          <p:cNvSpPr txBox="1"/>
          <p:nvPr/>
        </p:nvSpPr>
        <p:spPr>
          <a:xfrm>
            <a:off x="9108204" y="3183188"/>
            <a:ext cx="2474196" cy="1261884"/>
          </a:xfrm>
          <a:prstGeom prst="rect">
            <a:avLst/>
          </a:prstGeom>
          <a:noFill/>
        </p:spPr>
        <p:txBody>
          <a:bodyPr wrap="square" rtlCol="0">
            <a:spAutoFit/>
          </a:bodyPr>
          <a:lstStyle/>
          <a:p>
            <a:r>
              <a:rPr lang="en-US" sz="2000" b="1" dirty="0"/>
              <a:t>Phillip S. Oman, CPA</a:t>
            </a:r>
          </a:p>
          <a:p>
            <a:r>
              <a:rPr lang="en-US" sz="2000" dirty="0"/>
              <a:t>Manager</a:t>
            </a:r>
          </a:p>
          <a:p>
            <a:r>
              <a:rPr lang="en-US" dirty="0"/>
              <a:t>poman@hbecpa.com</a:t>
            </a:r>
          </a:p>
          <a:p>
            <a:r>
              <a:rPr lang="en-US" dirty="0"/>
              <a:t>(531) 739-5659</a:t>
            </a:r>
          </a:p>
        </p:txBody>
      </p:sp>
      <p:sp>
        <p:nvSpPr>
          <p:cNvPr id="3" name="Slide Number Placeholder 2"/>
          <p:cNvSpPr>
            <a:spLocks noGrp="1"/>
          </p:cNvSpPr>
          <p:nvPr>
            <p:ph type="sldNum" sz="quarter" idx="12"/>
          </p:nvPr>
        </p:nvSpPr>
        <p:spPr>
          <a:xfrm>
            <a:off x="8737600" y="6356352"/>
            <a:ext cx="2844800" cy="365125"/>
          </a:xfrm>
        </p:spPr>
        <p:txBody>
          <a:bodyPr/>
          <a:lstStyle/>
          <a:p>
            <a:fld id="{F1B41327-2B6F-4AF7-9E91-2931490A5173}" type="slidenum">
              <a:rPr lang="en-US" smtClean="0"/>
              <a:t>11</a:t>
            </a:fld>
            <a:endParaRPr lang="en-US" dirty="0"/>
          </a:p>
        </p:txBody>
      </p:sp>
      <p:pic>
        <p:nvPicPr>
          <p:cNvPr id="16" name="Picture 15">
            <a:extLst>
              <a:ext uri="{FF2B5EF4-FFF2-40B4-BE49-F238E27FC236}">
                <a16:creationId xmlns:a16="http://schemas.microsoft.com/office/drawing/2014/main" id="{29BE21CE-CBCD-433A-BC38-B9A1D3F62B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997" r="14695"/>
          <a:stretch/>
        </p:blipFill>
        <p:spPr>
          <a:xfrm>
            <a:off x="7801814" y="2892470"/>
            <a:ext cx="1306390" cy="1473555"/>
          </a:xfrm>
          <a:prstGeom prst="rect">
            <a:avLst/>
          </a:prstGeom>
        </p:spPr>
      </p:pic>
      <p:sp>
        <p:nvSpPr>
          <p:cNvPr id="4" name="TextBox 3">
            <a:extLst>
              <a:ext uri="{FF2B5EF4-FFF2-40B4-BE49-F238E27FC236}">
                <a16:creationId xmlns:a16="http://schemas.microsoft.com/office/drawing/2014/main" id="{FA22E03C-3E0A-1126-5400-A535281C9FFA}"/>
              </a:ext>
            </a:extLst>
          </p:cNvPr>
          <p:cNvSpPr txBox="1"/>
          <p:nvPr/>
        </p:nvSpPr>
        <p:spPr>
          <a:xfrm>
            <a:off x="4593541" y="4389235"/>
            <a:ext cx="3417850" cy="1261884"/>
          </a:xfrm>
          <a:prstGeom prst="rect">
            <a:avLst/>
          </a:prstGeom>
          <a:noFill/>
        </p:spPr>
        <p:txBody>
          <a:bodyPr wrap="square" rtlCol="0">
            <a:spAutoFit/>
          </a:bodyPr>
          <a:lstStyle/>
          <a:p>
            <a:r>
              <a:rPr lang="en-US" sz="2000" b="1" dirty="0"/>
              <a:t>Brian M. Klintworth, CPA, MT</a:t>
            </a:r>
          </a:p>
          <a:p>
            <a:r>
              <a:rPr lang="en-US" sz="2000" dirty="0"/>
              <a:t>Partner</a:t>
            </a:r>
          </a:p>
          <a:p>
            <a:r>
              <a:rPr lang="en-US" dirty="0"/>
              <a:t>bklintworth@hbecpa.com</a:t>
            </a:r>
          </a:p>
          <a:p>
            <a:r>
              <a:rPr lang="en-US" dirty="0"/>
              <a:t>402.261.9641</a:t>
            </a:r>
          </a:p>
        </p:txBody>
      </p:sp>
      <p:pic>
        <p:nvPicPr>
          <p:cNvPr id="7" name="Picture 6">
            <a:extLst>
              <a:ext uri="{FF2B5EF4-FFF2-40B4-BE49-F238E27FC236}">
                <a16:creationId xmlns:a16="http://schemas.microsoft.com/office/drawing/2014/main" id="{9EF2CECE-0B94-326D-6D63-84224D60F69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747" r="14541"/>
          <a:stretch/>
        </p:blipFill>
        <p:spPr>
          <a:xfrm>
            <a:off x="3295976" y="4068677"/>
            <a:ext cx="1299155" cy="15032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41648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Nebraska Tax Law Changes Overview</a:t>
            </a:r>
          </a:p>
        </p:txBody>
      </p:sp>
      <p:sp>
        <p:nvSpPr>
          <p:cNvPr id="6" name="Content Placeholder 5"/>
          <p:cNvSpPr>
            <a:spLocks noGrp="1"/>
          </p:cNvSpPr>
          <p:nvPr>
            <p:ph idx="1"/>
          </p:nvPr>
        </p:nvSpPr>
        <p:spPr>
          <a:xfrm>
            <a:off x="1347535" y="1578634"/>
            <a:ext cx="10006265" cy="4114475"/>
          </a:xfrm>
        </p:spPr>
        <p:txBody>
          <a:bodyPr>
            <a:normAutofit fontScale="92500" lnSpcReduction="10000"/>
          </a:bodyPr>
          <a:lstStyle/>
          <a:p>
            <a:r>
              <a:rPr lang="en-US" dirty="0"/>
              <a:t>On May 31, 2023, Governor Jim Pillen signed LB 754 into law with some substantive tax changes for Nebraskan’s </a:t>
            </a:r>
          </a:p>
          <a:p>
            <a:r>
              <a:rPr lang="en-US" dirty="0"/>
              <a:t>Two major changes are a lowering of top tax rates for individuals and businesses</a:t>
            </a:r>
          </a:p>
          <a:p>
            <a:r>
              <a:rPr lang="en-US" dirty="0"/>
              <a:t>The lowering of tax rates helps brings parity with neighboring states, including Colorado and Iowa, both of whom have lowered rates recently</a:t>
            </a:r>
          </a:p>
          <a:p>
            <a:r>
              <a:rPr lang="en-US" dirty="0"/>
              <a:t>In addition, there are some income items with accelerated phasing out of taxability in Nebraska, as well as some new credits</a:t>
            </a:r>
          </a:p>
          <a:p>
            <a:endParaRPr lang="en-US"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2</a:t>
            </a:fld>
            <a:endParaRPr lang="en-US" dirty="0"/>
          </a:p>
        </p:txBody>
      </p:sp>
    </p:spTree>
    <p:extLst>
      <p:ext uri="{BB962C8B-B14F-4D97-AF65-F5344CB8AC3E}">
        <p14:creationId xmlns:p14="http://schemas.microsoft.com/office/powerpoint/2010/main" val="446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Lowered Nebraska Tax Rates</a:t>
            </a:r>
          </a:p>
        </p:txBody>
      </p:sp>
      <p:sp>
        <p:nvSpPr>
          <p:cNvPr id="6" name="Content Placeholder 5"/>
          <p:cNvSpPr>
            <a:spLocks noGrp="1"/>
          </p:cNvSpPr>
          <p:nvPr>
            <p:ph idx="1"/>
          </p:nvPr>
        </p:nvSpPr>
        <p:spPr>
          <a:xfrm>
            <a:off x="1347535" y="1578634"/>
            <a:ext cx="10006265" cy="4114475"/>
          </a:xfrm>
        </p:spPr>
        <p:txBody>
          <a:bodyPr>
            <a:normAutofit fontScale="77500" lnSpcReduction="20000"/>
          </a:bodyPr>
          <a:lstStyle/>
          <a:p>
            <a:r>
              <a:rPr lang="en-US" dirty="0"/>
              <a:t>Top Individual Tax Rates (6.84% in 2022)</a:t>
            </a:r>
          </a:p>
          <a:p>
            <a:pPr lvl="1"/>
            <a:r>
              <a:rPr lang="en-US" b="1" dirty="0"/>
              <a:t>2023 – 6.64%</a:t>
            </a:r>
          </a:p>
          <a:p>
            <a:pPr lvl="1"/>
            <a:r>
              <a:rPr lang="en-US" dirty="0"/>
              <a:t>2024 – 5.84%</a:t>
            </a:r>
          </a:p>
          <a:p>
            <a:pPr lvl="1"/>
            <a:r>
              <a:rPr lang="en-US" dirty="0"/>
              <a:t>2025 – 5.20%</a:t>
            </a:r>
          </a:p>
          <a:p>
            <a:pPr lvl="1"/>
            <a:r>
              <a:rPr lang="en-US" dirty="0"/>
              <a:t>2026 – 4.55%</a:t>
            </a:r>
          </a:p>
          <a:p>
            <a:pPr lvl="1"/>
            <a:r>
              <a:rPr lang="en-US" dirty="0"/>
              <a:t>2027 – 3.99%</a:t>
            </a:r>
          </a:p>
          <a:p>
            <a:r>
              <a:rPr lang="en-US" dirty="0"/>
              <a:t>Corporate Tax Rates (7.5% over $100,000 in 2022)</a:t>
            </a:r>
          </a:p>
          <a:p>
            <a:pPr lvl="1"/>
            <a:r>
              <a:rPr lang="en-US" b="1" dirty="0"/>
              <a:t>2023 – 5.58% under $100,000 then 7.25%</a:t>
            </a:r>
          </a:p>
          <a:p>
            <a:pPr lvl="1"/>
            <a:r>
              <a:rPr lang="en-US" dirty="0"/>
              <a:t>2024 – 5.58% under $100,000 then 5.84%</a:t>
            </a:r>
          </a:p>
          <a:p>
            <a:pPr lvl="1"/>
            <a:r>
              <a:rPr lang="en-US" dirty="0"/>
              <a:t>2025 – 5.20% (</a:t>
            </a:r>
            <a:r>
              <a:rPr lang="en-US" b="1" dirty="0"/>
              <a:t>Flat Rate</a:t>
            </a:r>
            <a:r>
              <a:rPr lang="en-US" dirty="0"/>
              <a:t>)</a:t>
            </a:r>
          </a:p>
          <a:p>
            <a:pPr lvl="1"/>
            <a:r>
              <a:rPr lang="en-US" dirty="0"/>
              <a:t>2026 – 4.55% (Flat Rate)</a:t>
            </a:r>
          </a:p>
          <a:p>
            <a:pPr lvl="1"/>
            <a:r>
              <a:rPr lang="en-US" dirty="0"/>
              <a:t>2027 – 3.99% (Flat Rate)</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3</a:t>
            </a:fld>
            <a:endParaRPr lang="en-US" dirty="0"/>
          </a:p>
        </p:txBody>
      </p:sp>
    </p:spTree>
    <p:extLst>
      <p:ext uri="{BB962C8B-B14F-4D97-AF65-F5344CB8AC3E}">
        <p14:creationId xmlns:p14="http://schemas.microsoft.com/office/powerpoint/2010/main" val="234390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Income Phase-Outs &amp; Tax Credits</a:t>
            </a:r>
          </a:p>
        </p:txBody>
      </p:sp>
      <p:sp>
        <p:nvSpPr>
          <p:cNvPr id="6" name="Content Placeholder 5"/>
          <p:cNvSpPr>
            <a:spLocks noGrp="1"/>
          </p:cNvSpPr>
          <p:nvPr>
            <p:ph idx="1"/>
          </p:nvPr>
        </p:nvSpPr>
        <p:spPr>
          <a:xfrm>
            <a:off x="1347535" y="1578634"/>
            <a:ext cx="10006265" cy="4114475"/>
          </a:xfrm>
        </p:spPr>
        <p:txBody>
          <a:bodyPr>
            <a:normAutofit fontScale="70000" lnSpcReduction="20000"/>
          </a:bodyPr>
          <a:lstStyle/>
          <a:p>
            <a:r>
              <a:rPr lang="en-US" dirty="0"/>
              <a:t>State Taxability of Social Security Income</a:t>
            </a:r>
          </a:p>
          <a:p>
            <a:pPr lvl="1"/>
            <a:r>
              <a:rPr lang="en-US" dirty="0"/>
              <a:t>60% tax exempt tax year 2023</a:t>
            </a:r>
          </a:p>
          <a:p>
            <a:pPr lvl="1"/>
            <a:r>
              <a:rPr lang="en-US" dirty="0"/>
              <a:t>100% tax exempt tax year 2024</a:t>
            </a:r>
          </a:p>
          <a:p>
            <a:r>
              <a:rPr lang="en-US" dirty="0"/>
              <a:t>Military retirement benefit attributable to uniformed service is 100% tax exempt (began in 2022)</a:t>
            </a:r>
          </a:p>
          <a:p>
            <a:r>
              <a:rPr lang="en-US" dirty="0"/>
              <a:t>Child Care Tax Credit Act (Refundable credit)</a:t>
            </a:r>
          </a:p>
          <a:p>
            <a:pPr lvl="1"/>
            <a:r>
              <a:rPr lang="en-US" dirty="0"/>
              <a:t>Available to dependents five years of age or less</a:t>
            </a:r>
          </a:p>
          <a:p>
            <a:pPr lvl="1"/>
            <a:r>
              <a:rPr lang="en-US" dirty="0"/>
              <a:t>$2,000 credit available for household income below $75,000</a:t>
            </a:r>
          </a:p>
          <a:p>
            <a:pPr lvl="1"/>
            <a:r>
              <a:rPr lang="en-US" dirty="0"/>
              <a:t>$1,000 credit available for household income between $75,000 - $150,000</a:t>
            </a:r>
          </a:p>
          <a:p>
            <a:r>
              <a:rPr lang="en-US" dirty="0"/>
              <a:t>Child Care program (Nonrefundable credit)</a:t>
            </a:r>
          </a:p>
          <a:p>
            <a:pPr lvl="1"/>
            <a:r>
              <a:rPr lang="en-US" dirty="0"/>
              <a:t>75% or 100% (Opportunity Zone) nonrefundable credit for qualifying contributions that support a licensed child care program.</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4</a:t>
            </a:fld>
            <a:endParaRPr lang="en-US" dirty="0"/>
          </a:p>
        </p:txBody>
      </p:sp>
    </p:spTree>
    <p:extLst>
      <p:ext uri="{BB962C8B-B14F-4D97-AF65-F5344CB8AC3E}">
        <p14:creationId xmlns:p14="http://schemas.microsoft.com/office/powerpoint/2010/main" val="144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Nebraska Pass-Through Entity Tax (PTET) Election</a:t>
            </a:r>
          </a:p>
        </p:txBody>
      </p:sp>
      <p:sp>
        <p:nvSpPr>
          <p:cNvPr id="6" name="Content Placeholder 5"/>
          <p:cNvSpPr>
            <a:spLocks noGrp="1"/>
          </p:cNvSpPr>
          <p:nvPr>
            <p:ph idx="1"/>
          </p:nvPr>
        </p:nvSpPr>
        <p:spPr>
          <a:xfrm>
            <a:off x="1347535" y="1578634"/>
            <a:ext cx="10006265" cy="4114475"/>
          </a:xfrm>
        </p:spPr>
        <p:txBody>
          <a:bodyPr>
            <a:normAutofit fontScale="92500" lnSpcReduction="20000"/>
          </a:bodyPr>
          <a:lstStyle/>
          <a:p>
            <a:r>
              <a:rPr lang="en-US" dirty="0"/>
              <a:t>What is a Pass-Through Entity Tax (PTET) and its background?</a:t>
            </a:r>
          </a:p>
          <a:p>
            <a:pPr lvl="1"/>
            <a:r>
              <a:rPr lang="en-US" sz="2800" dirty="0"/>
              <a:t>With the enactment of the Tax Cuts and Jobs Act (TCJA). A single or married taxpayer can only deduct state and local taxes up to $10,000 and would only benefit upon itemizing (which has become increasingly difficult).</a:t>
            </a:r>
          </a:p>
          <a:p>
            <a:pPr lvl="1"/>
            <a:r>
              <a:rPr lang="en-US" sz="2800" dirty="0"/>
              <a:t>A PTE is state-by-state specific legislation that allows a federal deduction against ordinary income for state taxes that would have previously been paid at the individual level (IRS Notice 2020-75).</a:t>
            </a:r>
          </a:p>
          <a:p>
            <a:pPr lvl="1"/>
            <a:r>
              <a:rPr lang="en-US" sz="2800" dirty="0"/>
              <a:t>As of this presentation, 36 states and 1 locality have similar legislation, and an additional 3 states have proposed bills.</a:t>
            </a:r>
          </a:p>
          <a:p>
            <a:pPr lvl="1"/>
            <a:endParaRPr lang="en-US" sz="2800" dirty="0"/>
          </a:p>
          <a:p>
            <a:pPr lvl="1"/>
            <a:endParaRPr lang="en-US" sz="2800" dirty="0"/>
          </a:p>
          <a:p>
            <a:pPr lvl="1"/>
            <a:endParaRPr lang="en-US" sz="2800" dirty="0"/>
          </a:p>
          <a:p>
            <a:pPr marL="457200" lvl="1" indent="0">
              <a:buNone/>
            </a:pPr>
            <a:endParaRPr lang="en-US"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5</a:t>
            </a:fld>
            <a:endParaRPr lang="en-US" dirty="0"/>
          </a:p>
        </p:txBody>
      </p:sp>
    </p:spTree>
    <p:extLst>
      <p:ext uri="{BB962C8B-B14F-4D97-AF65-F5344CB8AC3E}">
        <p14:creationId xmlns:p14="http://schemas.microsoft.com/office/powerpoint/2010/main" val="56289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3F9-3D45-6E94-1E82-275D8C63B2F2}"/>
              </a:ext>
            </a:extLst>
          </p:cNvPr>
          <p:cNvSpPr>
            <a:spLocks noGrp="1"/>
          </p:cNvSpPr>
          <p:nvPr>
            <p:ph type="title"/>
          </p:nvPr>
        </p:nvSpPr>
        <p:spPr/>
        <p:txBody>
          <a:bodyPr>
            <a:noAutofit/>
          </a:bodyPr>
          <a:lstStyle/>
          <a:p>
            <a:r>
              <a:rPr lang="en-US" sz="3200" dirty="0"/>
              <a:t>Nebraska (PTET) Election Mechanics</a:t>
            </a:r>
          </a:p>
        </p:txBody>
      </p:sp>
      <p:sp>
        <p:nvSpPr>
          <p:cNvPr id="3" name="Content Placeholder 2">
            <a:extLst>
              <a:ext uri="{FF2B5EF4-FFF2-40B4-BE49-F238E27FC236}">
                <a16:creationId xmlns:a16="http://schemas.microsoft.com/office/drawing/2014/main" id="{54E45953-46A3-8E6D-1AE9-5B059C253340}"/>
              </a:ext>
            </a:extLst>
          </p:cNvPr>
          <p:cNvSpPr>
            <a:spLocks noGrp="1"/>
          </p:cNvSpPr>
          <p:nvPr>
            <p:ph idx="1"/>
          </p:nvPr>
        </p:nvSpPr>
        <p:spPr/>
        <p:txBody>
          <a:bodyPr>
            <a:normAutofit fontScale="62500" lnSpcReduction="20000"/>
          </a:bodyPr>
          <a:lstStyle/>
          <a:p>
            <a:r>
              <a:rPr lang="en-US" dirty="0"/>
              <a:t>The election can only be made on Pass-Through Entities (Partnerships and S-Corporations)</a:t>
            </a:r>
          </a:p>
          <a:p>
            <a:pPr lvl="1"/>
            <a:r>
              <a:rPr lang="en-US" dirty="0"/>
              <a:t>Sole proprietors and single member LLC’s filing on Sch. C can not make election.</a:t>
            </a:r>
          </a:p>
          <a:p>
            <a:r>
              <a:rPr lang="en-US" dirty="0"/>
              <a:t>The election is made annually on a timely filed pass-through tax return (including extensions) beginning for the tax year beginning January 1, 2023.</a:t>
            </a:r>
          </a:p>
          <a:p>
            <a:r>
              <a:rPr lang="en-US" dirty="0"/>
              <a:t>Tax is paid at the highest individual tax rate (see beginning slides for rates for each year). For 2023, the rate is 6.64% and phases down to 3.99% by 2027.</a:t>
            </a:r>
          </a:p>
          <a:p>
            <a:r>
              <a:rPr lang="en-US" dirty="0"/>
              <a:t>The election must be made by all owners. No opt-outs allowed.</a:t>
            </a:r>
          </a:p>
          <a:p>
            <a:r>
              <a:rPr lang="en-US" dirty="0"/>
              <a:t>If the pass-through entity files in multiple states, the Nebraska tax election will apply to Nebraska only apportioned income. </a:t>
            </a:r>
          </a:p>
          <a:p>
            <a:r>
              <a:rPr lang="en-US" dirty="0"/>
              <a:t>Nebraska taxes deducted against federal income are added back on the entity’s Nebraska return. If other state PTET’s are paid, only the Nebraska taxes deducted are added back to Nebraska.</a:t>
            </a:r>
          </a:p>
          <a:p>
            <a:endParaRPr lang="en-US" dirty="0"/>
          </a:p>
        </p:txBody>
      </p:sp>
    </p:spTree>
    <p:extLst>
      <p:ext uri="{BB962C8B-B14F-4D97-AF65-F5344CB8AC3E}">
        <p14:creationId xmlns:p14="http://schemas.microsoft.com/office/powerpoint/2010/main" val="343205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3F9-3D45-6E94-1E82-275D8C63B2F2}"/>
              </a:ext>
            </a:extLst>
          </p:cNvPr>
          <p:cNvSpPr>
            <a:spLocks noGrp="1"/>
          </p:cNvSpPr>
          <p:nvPr>
            <p:ph type="title"/>
          </p:nvPr>
        </p:nvSpPr>
        <p:spPr/>
        <p:txBody>
          <a:bodyPr>
            <a:noAutofit/>
          </a:bodyPr>
          <a:lstStyle/>
          <a:p>
            <a:r>
              <a:rPr lang="en-US" sz="3200" dirty="0"/>
              <a:t>Nebraska (PTET) Election Mechanics - Continued</a:t>
            </a:r>
          </a:p>
        </p:txBody>
      </p:sp>
      <p:sp>
        <p:nvSpPr>
          <p:cNvPr id="3" name="Content Placeholder 2">
            <a:extLst>
              <a:ext uri="{FF2B5EF4-FFF2-40B4-BE49-F238E27FC236}">
                <a16:creationId xmlns:a16="http://schemas.microsoft.com/office/drawing/2014/main" id="{54E45953-46A3-8E6D-1AE9-5B059C253340}"/>
              </a:ext>
            </a:extLst>
          </p:cNvPr>
          <p:cNvSpPr>
            <a:spLocks noGrp="1"/>
          </p:cNvSpPr>
          <p:nvPr>
            <p:ph idx="1"/>
          </p:nvPr>
        </p:nvSpPr>
        <p:spPr/>
        <p:txBody>
          <a:bodyPr>
            <a:normAutofit fontScale="62500" lnSpcReduction="20000"/>
          </a:bodyPr>
          <a:lstStyle/>
          <a:p>
            <a:r>
              <a:rPr lang="en-US" dirty="0"/>
              <a:t>Estimated tax payments are not required for the 2023 tax year.</a:t>
            </a:r>
          </a:p>
          <a:p>
            <a:r>
              <a:rPr lang="en-US" dirty="0"/>
              <a:t>In subsequent years, the entity will need to make quarterly estimates based on expected income for the upcoming year.</a:t>
            </a:r>
          </a:p>
          <a:p>
            <a:r>
              <a:rPr lang="en-US" dirty="0"/>
              <a:t>The PTET is a 100% refundable credit to each owner for taxes paid on their behalf. </a:t>
            </a:r>
          </a:p>
          <a:p>
            <a:r>
              <a:rPr lang="en-US" dirty="0"/>
              <a:t>Nonresident individual owners with no other Nebraska sourced income other than from the PTE are not required to file a Nebraska tax return.</a:t>
            </a:r>
          </a:p>
          <a:p>
            <a:r>
              <a:rPr lang="en-US" dirty="0"/>
              <a:t>LB 754 allows for retroactive PTET elections for tax years 2018 – 2022. </a:t>
            </a:r>
          </a:p>
          <a:p>
            <a:pPr lvl="1"/>
            <a:r>
              <a:rPr lang="en-US" dirty="0"/>
              <a:t>At this time, the prior year elections will be able to be taken on a future year return (most likely 2024) and allowed a deduction when the tax is actually paid (cash and accrual basis).</a:t>
            </a:r>
          </a:p>
          <a:p>
            <a:pPr lvl="1"/>
            <a:r>
              <a:rPr lang="en-US" dirty="0"/>
              <a:t>Individuals may need to amend their Nebraska returns if the prior year election is made. This means that potentially 5 years of Nebraska amended returns would need to be filed. Tax years that were previously closed, will be open exclusively for PTET amendments. No other changes will be allowed.</a:t>
            </a:r>
          </a:p>
          <a:p>
            <a:pPr lvl="2"/>
            <a:r>
              <a:rPr lang="en-US" dirty="0"/>
              <a:t>It’s possible that the state will make an easier method for this than having to amend multiple years of returns.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7348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BD22-FB78-98F6-859A-000D02DAE577}"/>
              </a:ext>
            </a:extLst>
          </p:cNvPr>
          <p:cNvSpPr>
            <a:spLocks noGrp="1"/>
          </p:cNvSpPr>
          <p:nvPr>
            <p:ph type="title"/>
          </p:nvPr>
        </p:nvSpPr>
        <p:spPr/>
        <p:txBody>
          <a:bodyPr>
            <a:normAutofit/>
          </a:bodyPr>
          <a:lstStyle/>
          <a:p>
            <a:r>
              <a:rPr lang="en-US" sz="3200" dirty="0"/>
              <a:t>PTET Example</a:t>
            </a:r>
          </a:p>
        </p:txBody>
      </p:sp>
      <p:sp>
        <p:nvSpPr>
          <p:cNvPr id="7" name="TextBox 6">
            <a:extLst>
              <a:ext uri="{FF2B5EF4-FFF2-40B4-BE49-F238E27FC236}">
                <a16:creationId xmlns:a16="http://schemas.microsoft.com/office/drawing/2014/main" id="{AA12569A-1F0E-D99B-673A-6CE8DE6844AF}"/>
              </a:ext>
            </a:extLst>
          </p:cNvPr>
          <p:cNvSpPr txBox="1"/>
          <p:nvPr/>
        </p:nvSpPr>
        <p:spPr>
          <a:xfrm>
            <a:off x="5743852" y="1460315"/>
            <a:ext cx="5609948" cy="2308324"/>
          </a:xfrm>
          <a:prstGeom prst="rect">
            <a:avLst/>
          </a:prstGeom>
          <a:noFill/>
        </p:spPr>
        <p:txBody>
          <a:bodyPr wrap="square" rtlCol="0">
            <a:spAutoFit/>
          </a:bodyPr>
          <a:lstStyle/>
          <a:p>
            <a:r>
              <a:rPr lang="en-US" dirty="0"/>
              <a:t>Assumptions in our example:</a:t>
            </a:r>
          </a:p>
          <a:p>
            <a:pPr marL="285750" indent="-285750">
              <a:buFont typeface="Arial" panose="020B0604020202020204" pitchFamily="34" charset="0"/>
              <a:buChar char="•"/>
            </a:pPr>
            <a:r>
              <a:rPr lang="en-US" dirty="0"/>
              <a:t>100% of income is Nebraska sourced</a:t>
            </a:r>
          </a:p>
          <a:p>
            <a:pPr marL="285750" indent="-285750">
              <a:buFont typeface="Arial" panose="020B0604020202020204" pitchFamily="34" charset="0"/>
              <a:buChar char="•"/>
            </a:pPr>
            <a:r>
              <a:rPr lang="en-US" dirty="0"/>
              <a:t>No taxes are paid until due in April 2024.</a:t>
            </a:r>
          </a:p>
          <a:p>
            <a:pPr marL="742950" lvl="1" indent="-285750">
              <a:buFont typeface="Arial" panose="020B0604020202020204" pitchFamily="34" charset="0"/>
              <a:buChar char="•"/>
            </a:pPr>
            <a:r>
              <a:rPr lang="en-US" dirty="0"/>
              <a:t>It’s unclear if taxes can be “prepaid” to allow for a 2023 tax deduction</a:t>
            </a:r>
          </a:p>
          <a:p>
            <a:pPr marL="285750" indent="-285750">
              <a:buFont typeface="Arial" panose="020B0604020202020204" pitchFamily="34" charset="0"/>
              <a:buChar char="•"/>
            </a:pPr>
            <a:r>
              <a:rPr lang="en-US" dirty="0"/>
              <a:t>This is the only income on the taxpayers return</a:t>
            </a:r>
          </a:p>
          <a:p>
            <a:pPr marL="285750" indent="-285750">
              <a:buFont typeface="Arial" panose="020B0604020202020204" pitchFamily="34" charset="0"/>
              <a:buChar char="•"/>
            </a:pPr>
            <a:r>
              <a:rPr lang="en-US" dirty="0"/>
              <a:t>The Fed Tax Rate is at the marginal rate (what is your next dollar earned taxed at).</a:t>
            </a:r>
          </a:p>
        </p:txBody>
      </p:sp>
      <p:graphicFrame>
        <p:nvGraphicFramePr>
          <p:cNvPr id="3" name="Object 2">
            <a:extLst>
              <a:ext uri="{FF2B5EF4-FFF2-40B4-BE49-F238E27FC236}">
                <a16:creationId xmlns:a16="http://schemas.microsoft.com/office/drawing/2014/main" id="{8986A2CF-D57A-774F-B979-874C2B9418DB}"/>
              </a:ext>
            </a:extLst>
          </p:cNvPr>
          <p:cNvGraphicFramePr>
            <a:graphicFrameLocks noChangeAspect="1"/>
          </p:cNvGraphicFramePr>
          <p:nvPr>
            <p:extLst>
              <p:ext uri="{D42A27DB-BD31-4B8C-83A1-F6EECF244321}">
                <p14:modId xmlns:p14="http://schemas.microsoft.com/office/powerpoint/2010/main" val="716095135"/>
              </p:ext>
            </p:extLst>
          </p:nvPr>
        </p:nvGraphicFramePr>
        <p:xfrm>
          <a:off x="1316346" y="1460315"/>
          <a:ext cx="3869479" cy="4478846"/>
        </p:xfrm>
        <a:graphic>
          <a:graphicData uri="http://schemas.openxmlformats.org/presentationml/2006/ole">
            <mc:AlternateContent xmlns:mc="http://schemas.openxmlformats.org/markup-compatibility/2006">
              <mc:Choice xmlns:v="urn:schemas-microsoft-com:vml" Requires="v">
                <p:oleObj name="Worksheet" r:id="rId2" imgW="3629025" imgH="4200525" progId="Excel.Sheet.12">
                  <p:link updateAutomatic="1"/>
                </p:oleObj>
              </mc:Choice>
              <mc:Fallback>
                <p:oleObj name="Worksheet" r:id="rId2" imgW="3629025" imgH="4200525" progId="Excel.Sheet.12">
                  <p:link updateAutomatic="1"/>
                  <p:pic>
                    <p:nvPicPr>
                      <p:cNvPr id="0" name=""/>
                      <p:cNvPicPr/>
                      <p:nvPr/>
                    </p:nvPicPr>
                    <p:blipFill>
                      <a:blip r:embed="rId3"/>
                      <a:stretch>
                        <a:fillRect/>
                      </a:stretch>
                    </p:blipFill>
                    <p:spPr>
                      <a:xfrm>
                        <a:off x="1316346" y="1460315"/>
                        <a:ext cx="3869479" cy="4478846"/>
                      </a:xfrm>
                      <a:prstGeom prst="rect">
                        <a:avLst/>
                      </a:prstGeom>
                    </p:spPr>
                  </p:pic>
                </p:oleObj>
              </mc:Fallback>
            </mc:AlternateContent>
          </a:graphicData>
        </a:graphic>
      </p:graphicFrame>
    </p:spTree>
    <p:extLst>
      <p:ext uri="{BB962C8B-B14F-4D97-AF65-F5344CB8AC3E}">
        <p14:creationId xmlns:p14="http://schemas.microsoft.com/office/powerpoint/2010/main" val="378532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Other Considerations and Planning Opportunities</a:t>
            </a:r>
          </a:p>
        </p:txBody>
      </p:sp>
      <p:sp>
        <p:nvSpPr>
          <p:cNvPr id="3" name="Content Placeholder 2">
            <a:extLst>
              <a:ext uri="{FF2B5EF4-FFF2-40B4-BE49-F238E27FC236}">
                <a16:creationId xmlns:a16="http://schemas.microsoft.com/office/drawing/2014/main" id="{8BABB60D-48EE-5B6E-7262-8922588BF6E3}"/>
              </a:ext>
            </a:extLst>
          </p:cNvPr>
          <p:cNvSpPr>
            <a:spLocks noGrp="1"/>
          </p:cNvSpPr>
          <p:nvPr>
            <p:ph idx="1"/>
          </p:nvPr>
        </p:nvSpPr>
        <p:spPr/>
        <p:txBody>
          <a:bodyPr>
            <a:normAutofit fontScale="85000" lnSpcReduction="10000"/>
          </a:bodyPr>
          <a:lstStyle/>
          <a:p>
            <a:r>
              <a:rPr lang="en-US" dirty="0"/>
              <a:t>Have the first two quarters of Nebraska estimate tax payments already been made by owners? </a:t>
            </a:r>
          </a:p>
          <a:p>
            <a:r>
              <a:rPr lang="en-US" dirty="0"/>
              <a:t>If the first two estimates will cover the owners other Nebraska income, consider not paying the third or fourth quarter estimate payments personally.</a:t>
            </a:r>
          </a:p>
          <a:p>
            <a:r>
              <a:rPr lang="en-US" dirty="0"/>
              <a:t>Should the entity and owners elect to retroactively make PTET elections? Is amending returns worth the tax savings?</a:t>
            </a:r>
          </a:p>
          <a:p>
            <a:pPr lvl="1"/>
            <a:r>
              <a:rPr lang="en-US" dirty="0"/>
              <a:t>Business owners with multiple pass-through entity interests may need to review to determine if the PTET election is worth it</a:t>
            </a:r>
          </a:p>
          <a:p>
            <a:r>
              <a:rPr lang="en-US" dirty="0"/>
              <a:t>Has there been any ownership changes from 2018 – 2022?</a:t>
            </a:r>
          </a:p>
          <a:p>
            <a:endParaRPr lang="en-US" dirty="0"/>
          </a:p>
          <a:p>
            <a:endParaRPr lang="en-US" dirty="0"/>
          </a:p>
        </p:txBody>
      </p:sp>
    </p:spTree>
    <p:extLst>
      <p:ext uri="{BB962C8B-B14F-4D97-AF65-F5344CB8AC3E}">
        <p14:creationId xmlns:p14="http://schemas.microsoft.com/office/powerpoint/2010/main" val="158386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4346</TotalTime>
  <Words>1199</Words>
  <Application>Microsoft Office PowerPoint</Application>
  <PresentationFormat>Widescreen</PresentationFormat>
  <Paragraphs>101</Paragraphs>
  <Slides>11</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\\HBE-APP1\Data1\Marketing\Presentations\PTET Example.xlsx!Sheet1!R1C1:R22C2</vt:lpstr>
      <vt:lpstr>July 11, 2023 Leveraging Nebraska’s Tax Law Changes for a Competitive Business Advantage</vt:lpstr>
      <vt:lpstr>Nebraska Tax Law Changes Overview</vt:lpstr>
      <vt:lpstr>Lowered Nebraska Tax Rates</vt:lpstr>
      <vt:lpstr>Income Phase-Outs &amp; Tax Credits</vt:lpstr>
      <vt:lpstr>Nebraska Pass-Through Entity Tax (PTET) Election</vt:lpstr>
      <vt:lpstr>Nebraska (PTET) Election Mechanics</vt:lpstr>
      <vt:lpstr>Nebraska (PTET) Election Mechanics - Continued</vt:lpstr>
      <vt:lpstr>PTET Example</vt:lpstr>
      <vt:lpstr>Other Considerations and Planning Opportunities</vt:lpstr>
      <vt:lpstr>Upcoming 10 Minute Tuesday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BRIAN M. KLINTWORTH</cp:lastModifiedBy>
  <cp:revision>177</cp:revision>
  <cp:lastPrinted>2020-06-09T22:31:00Z</cp:lastPrinted>
  <dcterms:created xsi:type="dcterms:W3CDTF">2018-12-18T15:02:59Z</dcterms:created>
  <dcterms:modified xsi:type="dcterms:W3CDTF">2023-07-11T15:16:24Z</dcterms:modified>
</cp:coreProperties>
</file>