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5" r:id="rId6"/>
    <p:sldId id="258" r:id="rId7"/>
    <p:sldId id="306" r:id="rId8"/>
    <p:sldId id="307" r:id="rId9"/>
    <p:sldId id="279" r:id="rId10"/>
    <p:sldId id="259" r:id="rId11"/>
    <p:sldId id="280" r:id="rId12"/>
    <p:sldId id="273" r:id="rId13"/>
    <p:sldId id="28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F69E9-5D95-4C15-957B-E97E81D77AC3}" v="1" dt="2023-06-19T15:36:4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040E64-5CA6-4BD9-A7B0-4FF96BE7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44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660BAC-D84C-423F-BB11-11EC95A8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72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73ACB-D42D-4989-BBFA-AE249B41A8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CD93CD-7CBC-4B76-BE5D-C9C8A8BF3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60BAC-D84C-423F-BB11-11EC95A884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5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6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7995-3D48-4600-9B39-441FEB2E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17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C265F-5ABE-49D0-BD43-96A96AC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elderlawomah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ElderlawOmaha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80806F-AA29-4DC1-896A-17F70165D408}"/>
              </a:ext>
            </a:extLst>
          </p:cNvPr>
          <p:cNvGrpSpPr/>
          <p:nvPr userDrawn="1"/>
        </p:nvGrpSpPr>
        <p:grpSpPr>
          <a:xfrm>
            <a:off x="0" y="6087569"/>
            <a:ext cx="12192000" cy="770431"/>
            <a:chOff x="0" y="6087569"/>
            <a:chExt cx="12192000" cy="7704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505DD1-B5A5-4167-932E-97CD65C4636C}"/>
                </a:ext>
              </a:extLst>
            </p:cNvPr>
            <p:cNvGrpSpPr/>
            <p:nvPr userDrawn="1"/>
          </p:nvGrpSpPr>
          <p:grpSpPr>
            <a:xfrm>
              <a:off x="0" y="6087569"/>
              <a:ext cx="12192000" cy="770431"/>
              <a:chOff x="0" y="6087569"/>
              <a:chExt cx="12192000" cy="77043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E40779-6012-4CB9-B674-15737506788F}"/>
                  </a:ext>
                </a:extLst>
              </p:cNvPr>
              <p:cNvSpPr/>
              <p:nvPr userDrawn="1"/>
            </p:nvSpPr>
            <p:spPr>
              <a:xfrm>
                <a:off x="0" y="6087569"/>
                <a:ext cx="12192000" cy="636495"/>
              </a:xfrm>
              <a:prstGeom prst="rect">
                <a:avLst/>
              </a:prstGeom>
              <a:solidFill>
                <a:srgbClr val="051E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7A69D0F-E98D-408B-8E2C-90F539F495BE}"/>
                  </a:ext>
                </a:extLst>
              </p:cNvPr>
              <p:cNvGrpSpPr/>
              <p:nvPr userDrawn="1"/>
            </p:nvGrpSpPr>
            <p:grpSpPr>
              <a:xfrm>
                <a:off x="0" y="6156189"/>
                <a:ext cx="12191999" cy="701811"/>
                <a:chOff x="0" y="6156189"/>
                <a:chExt cx="12191999" cy="701811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05A4432-9CC2-4758-8B8E-0083DF7D5DD9}"/>
                    </a:ext>
                  </a:extLst>
                </p:cNvPr>
                <p:cNvSpPr/>
                <p:nvPr/>
              </p:nvSpPr>
              <p:spPr>
                <a:xfrm>
                  <a:off x="0" y="6156189"/>
                  <a:ext cx="12191999" cy="7018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1" name="Picture 10">
                  <a:hlinkClick r:id="rId14"/>
                  <a:extLst>
                    <a:ext uri="{FF2B5EF4-FFF2-40B4-BE49-F238E27FC236}">
                      <a16:creationId xmlns:a16="http://schemas.microsoft.com/office/drawing/2014/main" id="{9AC7E5C3-2E22-49D9-B339-FE947823E1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63504" y="6332682"/>
                  <a:ext cx="348825" cy="348825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30FCEC-317F-4AA4-88A5-F87DCD09CBFA}"/>
                </a:ext>
              </a:extLst>
            </p:cNvPr>
            <p:cNvSpPr txBox="1"/>
            <p:nvPr userDrawn="1"/>
          </p:nvSpPr>
          <p:spPr>
            <a:xfrm>
              <a:off x="9881937" y="6385914"/>
              <a:ext cx="1668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spc="100" dirty="0">
                  <a:solidFill>
                    <a:srgbClr val="051E33"/>
                  </a:solidFill>
                </a:rPr>
                <a:t>Like us on Facebook!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4CA263-3850-45C7-99E1-DB0F2982EB09}"/>
                </a:ext>
              </a:extLst>
            </p:cNvPr>
            <p:cNvSpPr txBox="1"/>
            <p:nvPr userDrawn="1"/>
          </p:nvSpPr>
          <p:spPr>
            <a:xfrm>
              <a:off x="3248525" y="6368595"/>
              <a:ext cx="5694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100" dirty="0">
                  <a:solidFill>
                    <a:srgbClr val="051E33"/>
                  </a:solidFill>
                </a:rPr>
                <a:t>Omaha, NE </a:t>
              </a:r>
              <a:r>
                <a:rPr lang="en-US" sz="1200" b="1" spc="100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  <a:r>
                <a:rPr lang="en-US" sz="1200" b="1" spc="100" dirty="0">
                  <a:solidFill>
                    <a:srgbClr val="051E33"/>
                  </a:solidFill>
                </a:rPr>
                <a:t> 402-614-6400 </a:t>
              </a:r>
              <a:r>
                <a:rPr lang="en-US" sz="1200" b="1" spc="100" dirty="0">
                  <a:solidFill>
                    <a:schemeClr val="bg1">
                      <a:lumMod val="65000"/>
                    </a:schemeClr>
                  </a:solidFill>
                </a:rPr>
                <a:t>|</a:t>
              </a:r>
              <a:r>
                <a:rPr lang="en-US" sz="1200" b="1" spc="100" dirty="0">
                  <a:solidFill>
                    <a:srgbClr val="051E33"/>
                  </a:solidFill>
                </a:rPr>
                <a:t> </a:t>
              </a:r>
              <a:r>
                <a:rPr lang="en-US" sz="1200" b="1" spc="100" dirty="0">
                  <a:solidFill>
                    <a:srgbClr val="051E33"/>
                  </a:solidFill>
                  <a:hlinkClick r:id="rId16"/>
                </a:rPr>
                <a:t>ElderLawOmaha.com</a:t>
              </a:r>
              <a:endParaRPr lang="en-US" sz="1200" b="1" spc="100" dirty="0">
                <a:solidFill>
                  <a:srgbClr val="051E33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711460-EB22-4767-BA4D-FC6E393A4DC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4" y="6333736"/>
            <a:ext cx="2177295" cy="3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7A8B4C-8BB6-4461-AEAA-6DBB047D0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 b="37603"/>
          <a:stretch/>
        </p:blipFill>
        <p:spPr>
          <a:xfrm>
            <a:off x="0" y="2228502"/>
            <a:ext cx="12192001" cy="3864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1681"/>
            <a:ext cx="12192000" cy="1110343"/>
          </a:xfrm>
        </p:spPr>
        <p:txBody>
          <a:bodyPr anchor="ctr">
            <a:normAutofit/>
          </a:bodyPr>
          <a:lstStyle/>
          <a:p>
            <a:r>
              <a:rPr lang="en-US" b="1" spc="100" dirty="0">
                <a:solidFill>
                  <a:srgbClr val="051E33"/>
                </a:solidFill>
                <a:latin typeface="Baskerville Old Face" panose="02020602080505020303" pitchFamily="18" charset="0"/>
              </a:rPr>
              <a:t>LEGAL DOCUMENTS &amp; MORE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" y="1305852"/>
            <a:ext cx="12192000" cy="630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51E33"/>
                </a:solidFill>
              </a:rPr>
              <a:t>By Catherine N. Swiniarski, J.D.</a:t>
            </a:r>
          </a:p>
        </p:txBody>
      </p:sp>
    </p:spTree>
    <p:extLst>
      <p:ext uri="{BB962C8B-B14F-4D97-AF65-F5344CB8AC3E}">
        <p14:creationId xmlns:p14="http://schemas.microsoft.com/office/powerpoint/2010/main" val="329476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C8CCC5B-1F73-42D0-9AC2-0C22576629AB}"/>
              </a:ext>
            </a:extLst>
          </p:cNvPr>
          <p:cNvGrpSpPr/>
          <p:nvPr/>
        </p:nvGrpSpPr>
        <p:grpSpPr>
          <a:xfrm>
            <a:off x="5506708" y="5191113"/>
            <a:ext cx="5820397" cy="817737"/>
            <a:chOff x="3185802" y="4626083"/>
            <a:chExt cx="5820397" cy="8177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BDB195-B5AA-49C0-985B-37D5E63CF930}"/>
                </a:ext>
              </a:extLst>
            </p:cNvPr>
            <p:cNvSpPr txBox="1"/>
            <p:nvPr/>
          </p:nvSpPr>
          <p:spPr>
            <a:xfrm>
              <a:off x="3997660" y="5026407"/>
              <a:ext cx="4196680" cy="417413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sz="3000" b="1" dirty="0">
                  <a:solidFill>
                    <a:srgbClr val="051E33"/>
                  </a:solidFill>
                  <a:cs typeface="Arial" panose="020B0604020202020204" pitchFamily="34" charset="0"/>
                </a:rPr>
                <a:t>www.ElderLawOmaha.com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5BCDF4-8254-48F0-B468-1BE7DB6A0AC7}"/>
                </a:ext>
              </a:extLst>
            </p:cNvPr>
            <p:cNvSpPr/>
            <p:nvPr/>
          </p:nvSpPr>
          <p:spPr>
            <a:xfrm>
              <a:off x="3185802" y="4626083"/>
              <a:ext cx="5820397" cy="41741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CATHERINE@ELDERLAWOMAHA.COM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D58689-B337-485B-A851-71D9CFADBC5D}"/>
              </a:ext>
            </a:extLst>
          </p:cNvPr>
          <p:cNvGrpSpPr/>
          <p:nvPr/>
        </p:nvGrpSpPr>
        <p:grpSpPr>
          <a:xfrm>
            <a:off x="5014315" y="1569950"/>
            <a:ext cx="6994248" cy="1184701"/>
            <a:chOff x="779244" y="2382953"/>
            <a:chExt cx="5192857" cy="84050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9870328-1203-4840-AC0E-FB41879DFEB8}"/>
                </a:ext>
              </a:extLst>
            </p:cNvPr>
            <p:cNvGrpSpPr/>
            <p:nvPr/>
          </p:nvGrpSpPr>
          <p:grpSpPr>
            <a:xfrm>
              <a:off x="779244" y="2385953"/>
              <a:ext cx="2699523" cy="837505"/>
              <a:chOff x="6037545" y="2297449"/>
              <a:chExt cx="2772189" cy="98831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9D14924-CA56-40F6-8C16-24132D148F3E}"/>
                  </a:ext>
                </a:extLst>
              </p:cNvPr>
              <p:cNvSpPr/>
              <p:nvPr/>
            </p:nvSpPr>
            <p:spPr>
              <a:xfrm>
                <a:off x="6160356" y="2297449"/>
                <a:ext cx="2499429" cy="9883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CA9E20-3A36-4E2E-AC5F-CE48F60B1548}"/>
                  </a:ext>
                </a:extLst>
              </p:cNvPr>
              <p:cNvSpPr txBox="1"/>
              <p:nvPr/>
            </p:nvSpPr>
            <p:spPr>
              <a:xfrm>
                <a:off x="6037545" y="2483195"/>
                <a:ext cx="2772189" cy="68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CATHERINE N. SWINIARSKI </a:t>
                </a:r>
              </a:p>
              <a:p>
                <a:pPr algn="ctr"/>
                <a:r>
                  <a:rPr lang="en-US" sz="12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Attorney-at-Law</a:t>
                </a:r>
              </a:p>
              <a:p>
                <a:pPr algn="ctr"/>
                <a:endPara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LICENSED IN NEBRASKA &amp; IOWA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1F353C9-A7BD-432A-8EA1-6EEFDC215654}"/>
                </a:ext>
              </a:extLst>
            </p:cNvPr>
            <p:cNvGrpSpPr/>
            <p:nvPr/>
          </p:nvGrpSpPr>
          <p:grpSpPr>
            <a:xfrm>
              <a:off x="3272577" y="2382953"/>
              <a:ext cx="2699524" cy="840503"/>
              <a:chOff x="5408137" y="3657601"/>
              <a:chExt cx="3002339" cy="98886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71B8FC-0E7C-4755-995D-655F750D85A6}"/>
                  </a:ext>
                </a:extLst>
              </p:cNvPr>
              <p:cNvSpPr/>
              <p:nvPr/>
            </p:nvSpPr>
            <p:spPr>
              <a:xfrm>
                <a:off x="5631397" y="3657601"/>
                <a:ext cx="2779079" cy="9888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B0C49E7-34B1-4FB9-8525-344EFB25BB4F}"/>
                  </a:ext>
                </a:extLst>
              </p:cNvPr>
              <p:cNvSpPr/>
              <p:nvPr/>
            </p:nvSpPr>
            <p:spPr>
              <a:xfrm>
                <a:off x="5408137" y="3825464"/>
                <a:ext cx="3002337" cy="680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NICK HALBUR</a:t>
                </a:r>
              </a:p>
              <a:p>
                <a:pPr algn="ctr"/>
                <a:r>
                  <a:rPr lang="en-US" sz="12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Attorney-at-Law</a:t>
                </a:r>
              </a:p>
              <a:p>
                <a:pPr algn="ctr"/>
                <a:endPara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LICENSED IN NEBRASKA &amp; IOWA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31ED9C-1DD6-4372-860E-D8C21D9EFF81}"/>
              </a:ext>
            </a:extLst>
          </p:cNvPr>
          <p:cNvGrpSpPr/>
          <p:nvPr/>
        </p:nvGrpSpPr>
        <p:grpSpPr>
          <a:xfrm>
            <a:off x="6514395" y="3183333"/>
            <a:ext cx="3635982" cy="1063019"/>
            <a:chOff x="7241274" y="3657563"/>
            <a:chExt cx="2743200" cy="87774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B37E2E-4F71-473F-B754-312213498D66}"/>
                </a:ext>
              </a:extLst>
            </p:cNvPr>
            <p:cNvSpPr/>
            <p:nvPr/>
          </p:nvSpPr>
          <p:spPr>
            <a:xfrm>
              <a:off x="7406552" y="3657563"/>
              <a:ext cx="2473293" cy="877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780665-ED05-4C79-9230-6F28FD4832B0}"/>
                </a:ext>
              </a:extLst>
            </p:cNvPr>
            <p:cNvSpPr/>
            <p:nvPr/>
          </p:nvSpPr>
          <p:spPr>
            <a:xfrm>
              <a:off x="7241274" y="3795333"/>
              <a:ext cx="2743200" cy="673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CAMERON KROEGER</a:t>
              </a:r>
            </a:p>
            <a:p>
              <a:pPr algn="ctr"/>
              <a:r>
                <a:rPr lang="en-US" sz="12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Attorney-at-Law</a:t>
              </a:r>
            </a:p>
            <a:p>
              <a:pPr algn="ctr"/>
              <a:endParaRPr lang="en-US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LICENSED IN NEBRASKA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D8D330D-BE05-4331-993D-C81A3142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15" y="220149"/>
            <a:ext cx="6854741" cy="9246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1FCA6C-AA1B-3BBE-3C66-133CEBECE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75634" cy="61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2E1D41-7880-4658-AA9B-D8B882A4408D}"/>
              </a:ext>
            </a:extLst>
          </p:cNvPr>
          <p:cNvSpPr txBox="1">
            <a:spLocks/>
          </p:cNvSpPr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600" b="1" spc="120"/>
              <a:t>ELDER LAW OF OMAHA</a:t>
            </a:r>
            <a:br>
              <a:rPr lang="en-US" sz="4600" b="1" spc="120"/>
            </a:br>
            <a:r>
              <a:rPr lang="en-US" sz="4600" spc="120"/>
              <a:t>Catherine N. Swiniarski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3233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51E33"/>
              </a:buClr>
              <a:buFont typeface="Arial" panose="020B0604020202020204" pitchFamily="34" charset="0"/>
              <a:buChar char="•"/>
            </a:pPr>
            <a:r>
              <a:rPr lang="en-US" sz="2200"/>
              <a:t>Graduated from Creighton University School of Law in 1986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51E33"/>
              </a:buClr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51E33"/>
              </a:buClr>
              <a:buFont typeface="Arial" panose="020B0604020202020204" pitchFamily="34" charset="0"/>
              <a:buChar char="•"/>
            </a:pPr>
            <a:r>
              <a:rPr lang="en-US" sz="2200"/>
              <a:t>Member of the Nebraska &amp; Iowa Bar Associations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51E33"/>
              </a:buClr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51E33"/>
              </a:buClr>
              <a:buFont typeface="Arial" panose="020B0604020202020204" pitchFamily="34" charset="0"/>
              <a:buChar char="•"/>
            </a:pPr>
            <a:r>
              <a:rPr lang="en-US" sz="2200"/>
              <a:t>Member of the Elder Counsel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51E33"/>
              </a:buClr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051E33"/>
              </a:buClr>
              <a:buFont typeface="Arial" panose="020B0604020202020204" pitchFamily="34" charset="0"/>
              <a:buChar char="•"/>
            </a:pPr>
            <a:r>
              <a:rPr lang="en-US" sz="2200"/>
              <a:t>Accredited Veterans Benefits Planner</a:t>
            </a:r>
          </a:p>
        </p:txBody>
      </p:sp>
    </p:spTree>
    <p:extLst>
      <p:ext uri="{BB962C8B-B14F-4D97-AF65-F5344CB8AC3E}">
        <p14:creationId xmlns:p14="http://schemas.microsoft.com/office/powerpoint/2010/main" val="25442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40748" y="803552"/>
            <a:ext cx="640754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Estate planning so wishes are carried out while a client is alive and after they pass away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Medicaid Qualification strategies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Planning strategies to obtain VA Benefits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Asset protection strategies to protect and extend assets for lifetime of client and spouse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Medicaid and VA Benefits Application assistance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Drafting of necessary Trusts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Advocate for our senior clients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19934" y="765081"/>
            <a:ext cx="4457271" cy="4708981"/>
          </a:xfrm>
        </p:spPr>
        <p:txBody>
          <a:bodyPr anchor="ctr">
            <a:noAutofit/>
          </a:bodyPr>
          <a:lstStyle/>
          <a:p>
            <a:r>
              <a:rPr lang="en-US" sz="5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  <a:t>WHAT DOES AN ELDER LAW ATTORNEY DO?</a:t>
            </a:r>
          </a:p>
        </p:txBody>
      </p:sp>
    </p:spTree>
    <p:extLst>
      <p:ext uri="{BB962C8B-B14F-4D97-AF65-F5344CB8AC3E}">
        <p14:creationId xmlns:p14="http://schemas.microsoft.com/office/powerpoint/2010/main" val="19858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862B0C-8FB5-439A-9058-BF135D211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/>
          <a:stretch/>
        </p:blipFill>
        <p:spPr>
          <a:xfrm flipH="1">
            <a:off x="-1" y="-14989"/>
            <a:ext cx="12192000" cy="6110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493BEE-8605-46AD-97F2-7DC7F7241650}"/>
              </a:ext>
            </a:extLst>
          </p:cNvPr>
          <p:cNvSpPr/>
          <p:nvPr/>
        </p:nvSpPr>
        <p:spPr>
          <a:xfrm>
            <a:off x="3764974" y="-624468"/>
            <a:ext cx="9713625" cy="68313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489866-F7C7-4160-8390-6577212143F5}"/>
              </a:ext>
            </a:extLst>
          </p:cNvPr>
          <p:cNvSpPr txBox="1">
            <a:spLocks/>
          </p:cNvSpPr>
          <p:nvPr/>
        </p:nvSpPr>
        <p:spPr>
          <a:xfrm>
            <a:off x="4624388" y="484188"/>
            <a:ext cx="7567612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12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Financial Power of Attorney</a:t>
            </a:r>
            <a:endParaRPr lang="en-US" sz="4800" b="1" spc="12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A4B96-52A6-4041-A67E-D4312DC1123D}"/>
              </a:ext>
            </a:extLst>
          </p:cNvPr>
          <p:cNvSpPr txBox="1"/>
          <p:nvPr/>
        </p:nvSpPr>
        <p:spPr>
          <a:xfrm>
            <a:off x="4445512" y="1547232"/>
            <a:ext cx="75668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51E33"/>
              </a:buClr>
            </a:pPr>
            <a:r>
              <a:rPr lang="en-US" sz="2400" b="1" dirty="0"/>
              <a:t>What is a Financial Power of Attorney (FPOA)?</a:t>
            </a:r>
          </a:p>
          <a:p>
            <a:pPr marL="742950" lvl="1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 simple and reliable way to arrange for someone to manage their finances if they become incapacitated.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Clr>
                <a:srgbClr val="051E33"/>
              </a:buClr>
            </a:pPr>
            <a:r>
              <a:rPr lang="en-US" sz="2400" b="1" dirty="0"/>
              <a:t>Who should have a FPOA?</a:t>
            </a:r>
          </a:p>
          <a:p>
            <a:pPr marL="742950" lvl="1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All adults (18 and older) should have a FPOA. Spouses and parents are not automatically given power of attorney rights. An agent must be appointed in a legally binding FPOA.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Clr>
                <a:srgbClr val="051E33"/>
              </a:buClr>
            </a:pPr>
            <a:r>
              <a:rPr lang="en-US" sz="2400" b="1" dirty="0"/>
              <a:t>When does it take effect?</a:t>
            </a:r>
          </a:p>
          <a:p>
            <a:pPr marL="742950" lvl="1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Durable: A financial power of attorney can be drafted so that it goes into effect as soon as the client signs it. </a:t>
            </a:r>
          </a:p>
        </p:txBody>
      </p:sp>
    </p:spTree>
    <p:extLst>
      <p:ext uri="{BB962C8B-B14F-4D97-AF65-F5344CB8AC3E}">
        <p14:creationId xmlns:p14="http://schemas.microsoft.com/office/powerpoint/2010/main" val="13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838284-AAF1-414A-82E1-8473C9913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12962" b="14678"/>
          <a:stretch/>
        </p:blipFill>
        <p:spPr>
          <a:xfrm>
            <a:off x="-9331" y="-19050"/>
            <a:ext cx="12201330" cy="60873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1F17C1-A993-43A2-8669-3A86C51F711B}"/>
              </a:ext>
            </a:extLst>
          </p:cNvPr>
          <p:cNvSpPr/>
          <p:nvPr/>
        </p:nvSpPr>
        <p:spPr>
          <a:xfrm>
            <a:off x="3764974" y="-624468"/>
            <a:ext cx="9713625" cy="669275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0E27DC-E15C-4358-AA8D-64572B824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511" y="484788"/>
            <a:ext cx="7566818" cy="800201"/>
          </a:xfrm>
        </p:spPr>
        <p:txBody>
          <a:bodyPr anchor="ctr">
            <a:noAutofit/>
          </a:bodyPr>
          <a:lstStyle/>
          <a:p>
            <a:pPr algn="l"/>
            <a:r>
              <a:rPr lang="en-US" sz="4600" b="1" spc="12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Healthcare Power of Attorney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B6F2E-CF9F-4407-AC6A-E79DF5167839}"/>
              </a:ext>
            </a:extLst>
          </p:cNvPr>
          <p:cNvSpPr txBox="1"/>
          <p:nvPr/>
        </p:nvSpPr>
        <p:spPr>
          <a:xfrm>
            <a:off x="4445512" y="1547232"/>
            <a:ext cx="75668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51E33"/>
              </a:buClr>
            </a:pPr>
            <a:r>
              <a:rPr lang="en-US" sz="2400" b="1" dirty="0"/>
              <a:t>What is a Healthcare Power of Attorney (HPOA)? </a:t>
            </a:r>
          </a:p>
          <a:p>
            <a:pPr marL="742950" lvl="1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 legal document that allows an individual to empower another with decisions regarding his or her healthcare and medical treatment.</a:t>
            </a:r>
          </a:p>
          <a:p>
            <a:pPr lvl="1">
              <a:buClr>
                <a:srgbClr val="051E33"/>
              </a:buClr>
            </a:pPr>
            <a:endParaRPr lang="en-US" sz="1000" dirty="0"/>
          </a:p>
          <a:p>
            <a:pPr>
              <a:buClr>
                <a:srgbClr val="051E33"/>
              </a:buClr>
            </a:pPr>
            <a:r>
              <a:rPr lang="en-US" sz="2400" b="1" dirty="0"/>
              <a:t>When does the agent have the right to make health care decisions on the principal's behalf? </a:t>
            </a:r>
          </a:p>
          <a:p>
            <a:pPr marL="742950" lvl="1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When principal requests assistance.</a:t>
            </a:r>
          </a:p>
          <a:p>
            <a:pPr marL="742950" lvl="1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The appointed person may make health care decisions on the first person’s behalf if that person’s attending physician certifies in writing that he or she is incompetent. </a:t>
            </a:r>
          </a:p>
        </p:txBody>
      </p:sp>
    </p:spTree>
    <p:extLst>
      <p:ext uri="{BB962C8B-B14F-4D97-AF65-F5344CB8AC3E}">
        <p14:creationId xmlns:p14="http://schemas.microsoft.com/office/powerpoint/2010/main" val="1365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40748" y="1257523"/>
            <a:ext cx="64075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Recent </a:t>
            </a:r>
            <a:br>
              <a:rPr lang="en-US" sz="2200" dirty="0"/>
            </a:br>
            <a:r>
              <a:rPr lang="en-US" sz="2200" i="1" dirty="0"/>
              <a:t>Significant changes have occurred in the law since January 2013. Financial Powers of Attorney should have been updated since then.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Legible and not written-on by the client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Signed and dated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Notarized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 copy is a as good as an original</a:t>
            </a:r>
            <a:r>
              <a:rPr lang="en-US" sz="1500" dirty="0"/>
              <a:t>.</a:t>
            </a:r>
            <a:endParaRPr lang="en-US" sz="2200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19934" y="765081"/>
            <a:ext cx="4457271" cy="4708981"/>
          </a:xfrm>
        </p:spPr>
        <p:txBody>
          <a:bodyPr anchor="ctr">
            <a:noAutofit/>
          </a:bodyPr>
          <a:lstStyle/>
          <a:p>
            <a:r>
              <a:rPr lang="en-US" sz="5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  <a:t>WHAT</a:t>
            </a:r>
            <a:br>
              <a:rPr lang="en-US" sz="5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</a:br>
            <a:r>
              <a:rPr lang="en-US" sz="5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  <a:t>TO LOOK FOR IN</a:t>
            </a:r>
            <a:br>
              <a:rPr lang="en-US" sz="5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</a:br>
            <a:r>
              <a:rPr lang="en-US" sz="5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  <a:t>A VALID POWER OF ATTORNEY</a:t>
            </a:r>
          </a:p>
        </p:txBody>
      </p:sp>
    </p:spTree>
    <p:extLst>
      <p:ext uri="{BB962C8B-B14F-4D97-AF65-F5344CB8AC3E}">
        <p14:creationId xmlns:p14="http://schemas.microsoft.com/office/powerpoint/2010/main" val="6812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81908" y="1501636"/>
            <a:ext cx="922818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“Living Will” and “Advance Directive” are both terms for the same document.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Usually provides specific directives about the course of treatment that is to be followed by health care providers and caregivers. 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May forbid the use of various kinds of burdensome medical treatment. 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May also be used to express wishes about the use or foregoing of food and water, if supplied via tubes or other medical devices.</a:t>
            </a:r>
          </a:p>
          <a:p>
            <a:pPr marL="28575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Document used only if the individual has become unable to give informed consent or refusal due to incapacity.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1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Can be very specific or very general.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130916"/>
            <a:ext cx="12191999" cy="1370340"/>
          </a:xfrm>
        </p:spPr>
        <p:txBody>
          <a:bodyPr anchor="ctr">
            <a:noAutofit/>
          </a:bodyPr>
          <a:lstStyle/>
          <a:p>
            <a:r>
              <a:rPr lang="en-US" sz="4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  <a:t>ADVANCE DIRECTIVES / LIVING WILLS</a:t>
            </a:r>
          </a:p>
        </p:txBody>
      </p:sp>
    </p:spTree>
    <p:extLst>
      <p:ext uri="{BB962C8B-B14F-4D97-AF65-F5344CB8AC3E}">
        <p14:creationId xmlns:p14="http://schemas.microsoft.com/office/powerpoint/2010/main" val="26563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13826" y="1460692"/>
            <a:ext cx="1036434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51E33"/>
              </a:buClr>
            </a:pPr>
            <a:r>
              <a:rPr lang="en-US" sz="3200" b="1" dirty="0">
                <a:solidFill>
                  <a:prstClr val="black"/>
                </a:solidFill>
              </a:rPr>
              <a:t>What are the requirements of a last will and testament?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Name of an executor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Payment of any debts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Any charitable donations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Bequests to beneficiaries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List of the powers of the executor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Typed or printed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Signed by the maker or testator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Signed by witnesses who can attest to the validity of the document</a:t>
            </a: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51E3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State that the testator revokes any previous wills or amendments to such previous wills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130916"/>
            <a:ext cx="12191999" cy="1370340"/>
          </a:xfrm>
        </p:spPr>
        <p:txBody>
          <a:bodyPr anchor="ctr">
            <a:noAutofit/>
          </a:bodyPr>
          <a:lstStyle/>
          <a:p>
            <a:r>
              <a:rPr lang="en-US" sz="4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  <a:t>LAST WILL AND TESTAMENT</a:t>
            </a:r>
          </a:p>
        </p:txBody>
      </p:sp>
    </p:spTree>
    <p:extLst>
      <p:ext uri="{BB962C8B-B14F-4D97-AF65-F5344CB8AC3E}">
        <p14:creationId xmlns:p14="http://schemas.microsoft.com/office/powerpoint/2010/main" val="13307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59022" y="281043"/>
            <a:ext cx="11073957" cy="1929133"/>
          </a:xfrm>
        </p:spPr>
        <p:txBody>
          <a:bodyPr anchor="ctr">
            <a:noAutofit/>
          </a:bodyPr>
          <a:lstStyle/>
          <a:p>
            <a:r>
              <a:rPr lang="en-US" sz="5500" b="1" spc="120" dirty="0">
                <a:solidFill>
                  <a:srgbClr val="051E33"/>
                </a:solidFill>
                <a:latin typeface="Baskerville Old Face" panose="02020602080505020303" pitchFamily="18" charset="0"/>
              </a:rPr>
              <a:t>WHEN SHOULD A DOCUMENT BE UPDATED OR REVIEWED?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438400" y="3524250"/>
            <a:ext cx="73152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 3"/>
              <a:buNone/>
            </a:pP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5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eath		</a:t>
            </a:r>
            <a:r>
              <a:rPr lang="en-US" sz="5400" b="1" kern="0" dirty="0">
                <a:solidFill>
                  <a:srgbClr val="DEF5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5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ivorce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 3"/>
              <a:buNone/>
            </a:pP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5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iagnosis		</a:t>
            </a: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5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ecade</a:t>
            </a:r>
            <a:endParaRPr lang="en-US" sz="48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5425" y="2244090"/>
            <a:ext cx="9201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Four D’s</a:t>
            </a:r>
          </a:p>
        </p:txBody>
      </p:sp>
    </p:spTree>
    <p:extLst>
      <p:ext uri="{BB962C8B-B14F-4D97-AF65-F5344CB8AC3E}">
        <p14:creationId xmlns:p14="http://schemas.microsoft.com/office/powerpoint/2010/main" val="17654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bldLvl="2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5bd61b-4b99-45eb-96ca-710474af7723" xsi:nil="true"/>
    <lcf76f155ced4ddcb4097134ff3c332f xmlns="a658125b-8462-4314-b651-b8ccc720d1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666C52B2CEF47B190D7A4F77C5518" ma:contentTypeVersion="13" ma:contentTypeDescription="Create a new document." ma:contentTypeScope="" ma:versionID="4043bdf595adc9a702add75a014a9ecd">
  <xsd:schema xmlns:xsd="http://www.w3.org/2001/XMLSchema" xmlns:xs="http://www.w3.org/2001/XMLSchema" xmlns:p="http://schemas.microsoft.com/office/2006/metadata/properties" xmlns:ns2="a658125b-8462-4314-b651-b8ccc720d197" xmlns:ns3="2c5bd61b-4b99-45eb-96ca-710474af7723" targetNamespace="http://schemas.microsoft.com/office/2006/metadata/properties" ma:root="true" ma:fieldsID="6365c85876fe29f05f79896001439781" ns2:_="" ns3:_="">
    <xsd:import namespace="a658125b-8462-4314-b651-b8ccc720d197"/>
    <xsd:import namespace="2c5bd61b-4b99-45eb-96ca-710474af77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8125b-8462-4314-b651-b8ccc720d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7378a2-77c7-4a04-a270-17049deec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bd61b-4b99-45eb-96ca-710474af772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6993a9-a21d-4e9f-82d0-c6ec1a019438}" ma:internalName="TaxCatchAll" ma:showField="CatchAllData" ma:web="2c5bd61b-4b99-45eb-96ca-710474af77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6FF50D-A828-4A23-86BD-E140F0F1121E}">
  <ds:schemaRefs>
    <ds:schemaRef ds:uri="http://schemas.microsoft.com/office/2006/metadata/properties"/>
    <ds:schemaRef ds:uri="http://schemas.microsoft.com/office/infopath/2007/PartnerControls"/>
    <ds:schemaRef ds:uri="2c5bd61b-4b99-45eb-96ca-710474af7723"/>
    <ds:schemaRef ds:uri="a658125b-8462-4314-b651-b8ccc720d197"/>
  </ds:schemaRefs>
</ds:datastoreItem>
</file>

<file path=customXml/itemProps2.xml><?xml version="1.0" encoding="utf-8"?>
<ds:datastoreItem xmlns:ds="http://schemas.openxmlformats.org/officeDocument/2006/customXml" ds:itemID="{3E09E248-5079-4F97-8AAA-5D72D1E2E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D0E09-F0DA-43F0-A8EF-2D965283D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8125b-8462-4314-b651-b8ccc720d197"/>
    <ds:schemaRef ds:uri="2c5bd61b-4b99-45eb-96ca-710474af77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594</Words>
  <Application>Microsoft Office PowerPoint</Application>
  <PresentationFormat>Widescreen</PresentationFormat>
  <Paragraphs>102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Calibri</vt:lpstr>
      <vt:lpstr>Calibri Light</vt:lpstr>
      <vt:lpstr>Wingdings</vt:lpstr>
      <vt:lpstr>Wingdings 3</vt:lpstr>
      <vt:lpstr>Office Theme</vt:lpstr>
      <vt:lpstr>LEGAL DOCUMENTS &amp; MORE</vt:lpstr>
      <vt:lpstr>PowerPoint Presentation</vt:lpstr>
      <vt:lpstr>WHAT DOES AN ELDER LAW ATTORNEY DO?</vt:lpstr>
      <vt:lpstr>PowerPoint Presentation</vt:lpstr>
      <vt:lpstr>Healthcare Power of Attorney</vt:lpstr>
      <vt:lpstr>WHAT TO LOOK FOR IN A VALID POWER OF ATTORNEY</vt:lpstr>
      <vt:lpstr>ADVANCE DIRECTIVES / LIVING WILLS</vt:lpstr>
      <vt:lpstr>LAST WILL AND TESTAMENT</vt:lpstr>
      <vt:lpstr>WHEN SHOULD A DOCUMENT BE UPDATED OR REVIEWED?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DOCUMENTS &amp; MORE</dc:title>
  <dc:creator>Katie Thomas</dc:creator>
  <cp:lastModifiedBy>Anita Willard</cp:lastModifiedBy>
  <cp:revision>6</cp:revision>
  <cp:lastPrinted>2021-08-25T15:25:05Z</cp:lastPrinted>
  <dcterms:created xsi:type="dcterms:W3CDTF">2021-07-29T15:57:22Z</dcterms:created>
  <dcterms:modified xsi:type="dcterms:W3CDTF">2023-06-19T15:39:01Z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0x0101000BD666C52B2CEF47B190D7A4F77C5518</vt:lpwstr>
  </property>
  <property fmtid="{D5CDD505-2E9C-101B-9397-08002B2CF9AE}" pid="3" name="MediaServiceImageTags">
    <vt:lpwstr/>
  </property>
</Properties>
</file>